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1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2"/>
  </p:notesMasterIdLst>
  <p:handoutMasterIdLst>
    <p:handoutMasterId r:id="rId93"/>
  </p:handoutMasterIdLst>
  <p:sldIdLst>
    <p:sldId id="256" r:id="rId2"/>
    <p:sldId id="290" r:id="rId3"/>
    <p:sldId id="305" r:id="rId4"/>
    <p:sldId id="306" r:id="rId5"/>
    <p:sldId id="310" r:id="rId6"/>
    <p:sldId id="307" r:id="rId7"/>
    <p:sldId id="308" r:id="rId8"/>
    <p:sldId id="309" r:id="rId9"/>
    <p:sldId id="311" r:id="rId10"/>
    <p:sldId id="312" r:id="rId11"/>
    <p:sldId id="313" r:id="rId12"/>
    <p:sldId id="314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265" r:id="rId24"/>
    <p:sldId id="257" r:id="rId25"/>
    <p:sldId id="266" r:id="rId26"/>
    <p:sldId id="301" r:id="rId27"/>
    <p:sldId id="327" r:id="rId28"/>
    <p:sldId id="342" r:id="rId29"/>
    <p:sldId id="345" r:id="rId30"/>
    <p:sldId id="346" r:id="rId31"/>
    <p:sldId id="347" r:id="rId32"/>
    <p:sldId id="348" r:id="rId33"/>
    <p:sldId id="349" r:id="rId34"/>
    <p:sldId id="350" r:id="rId35"/>
    <p:sldId id="351" r:id="rId36"/>
    <p:sldId id="399" r:id="rId37"/>
    <p:sldId id="297" r:id="rId38"/>
    <p:sldId id="296" r:id="rId39"/>
    <p:sldId id="430" r:id="rId40"/>
    <p:sldId id="419" r:id="rId41"/>
    <p:sldId id="359" r:id="rId42"/>
    <p:sldId id="360" r:id="rId43"/>
    <p:sldId id="361" r:id="rId44"/>
    <p:sldId id="362" r:id="rId45"/>
    <p:sldId id="364" r:id="rId46"/>
    <p:sldId id="365" r:id="rId47"/>
    <p:sldId id="366" r:id="rId48"/>
    <p:sldId id="367" r:id="rId49"/>
    <p:sldId id="368" r:id="rId50"/>
    <p:sldId id="370" r:id="rId51"/>
    <p:sldId id="371" r:id="rId52"/>
    <p:sldId id="372" r:id="rId53"/>
    <p:sldId id="378" r:id="rId54"/>
    <p:sldId id="379" r:id="rId55"/>
    <p:sldId id="380" r:id="rId56"/>
    <p:sldId id="381" r:id="rId57"/>
    <p:sldId id="382" r:id="rId58"/>
    <p:sldId id="383" r:id="rId59"/>
    <p:sldId id="384" r:id="rId60"/>
    <p:sldId id="388" r:id="rId61"/>
    <p:sldId id="392" r:id="rId62"/>
    <p:sldId id="393" r:id="rId63"/>
    <p:sldId id="394" r:id="rId64"/>
    <p:sldId id="395" r:id="rId65"/>
    <p:sldId id="400" r:id="rId66"/>
    <p:sldId id="420" r:id="rId67"/>
    <p:sldId id="284" r:id="rId68"/>
    <p:sldId id="282" r:id="rId69"/>
    <p:sldId id="283" r:id="rId70"/>
    <p:sldId id="421" r:id="rId71"/>
    <p:sldId id="405" r:id="rId72"/>
    <p:sldId id="285" r:id="rId73"/>
    <p:sldId id="293" r:id="rId74"/>
    <p:sldId id="298" r:id="rId75"/>
    <p:sldId id="429" r:id="rId76"/>
    <p:sldId id="423" r:id="rId77"/>
    <p:sldId id="424" r:id="rId78"/>
    <p:sldId id="412" r:id="rId79"/>
    <p:sldId id="299" r:id="rId80"/>
    <p:sldId id="288" r:id="rId81"/>
    <p:sldId id="291" r:id="rId82"/>
    <p:sldId id="289" r:id="rId83"/>
    <p:sldId id="292" r:id="rId84"/>
    <p:sldId id="409" r:id="rId85"/>
    <p:sldId id="415" r:id="rId86"/>
    <p:sldId id="435" r:id="rId87"/>
    <p:sldId id="428" r:id="rId88"/>
    <p:sldId id="425" r:id="rId89"/>
    <p:sldId id="426" r:id="rId90"/>
    <p:sldId id="427" r:id="rId91"/>
  </p:sldIdLst>
  <p:sldSz cx="9144000" cy="6858000" type="screen4x3"/>
  <p:notesSz cx="6858000" cy="9144000"/>
  <p:custDataLst>
    <p:tags r:id="rId9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9933"/>
    <a:srgbClr val="FF3300"/>
    <a:srgbClr val="FFFF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17" autoAdjust="0"/>
    <p:restoredTop sz="94660"/>
  </p:normalViewPr>
  <p:slideViewPr>
    <p:cSldViewPr>
      <p:cViewPr varScale="1">
        <p:scale>
          <a:sx n="87" d="100"/>
          <a:sy n="87" d="100"/>
        </p:scale>
        <p:origin x="-108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1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handoutMaster" Target="handoutMasters/handoutMaster1.xml"/><Relationship Id="rId98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4" Type="http://schemas.openxmlformats.org/officeDocument/2006/relationships/image" Target="../media/image7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4" Type="http://schemas.openxmlformats.org/officeDocument/2006/relationships/image" Target="../media/image8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4" Type="http://schemas.openxmlformats.org/officeDocument/2006/relationships/image" Target="../media/image85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4" Type="http://schemas.openxmlformats.org/officeDocument/2006/relationships/image" Target="../media/image94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7.wmf"/><Relationship Id="rId2" Type="http://schemas.openxmlformats.org/officeDocument/2006/relationships/image" Target="../media/image96.wmf"/><Relationship Id="rId1" Type="http://schemas.openxmlformats.org/officeDocument/2006/relationships/image" Target="../media/image95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9.wmf"/><Relationship Id="rId1" Type="http://schemas.openxmlformats.org/officeDocument/2006/relationships/image" Target="../media/image98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wmf"/><Relationship Id="rId2" Type="http://schemas.openxmlformats.org/officeDocument/2006/relationships/image" Target="../media/image101.wmf"/><Relationship Id="rId1" Type="http://schemas.openxmlformats.org/officeDocument/2006/relationships/image" Target="../media/image100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4.wmf"/><Relationship Id="rId1" Type="http://schemas.openxmlformats.org/officeDocument/2006/relationships/image" Target="../media/image103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wmf"/><Relationship Id="rId2" Type="http://schemas.openxmlformats.org/officeDocument/2006/relationships/image" Target="../media/image106.wmf"/><Relationship Id="rId1" Type="http://schemas.openxmlformats.org/officeDocument/2006/relationships/image" Target="../media/image105.wmf"/><Relationship Id="rId5" Type="http://schemas.openxmlformats.org/officeDocument/2006/relationships/image" Target="../media/image109.wmf"/><Relationship Id="rId4" Type="http://schemas.openxmlformats.org/officeDocument/2006/relationships/image" Target="../media/image108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wmf"/><Relationship Id="rId2" Type="http://schemas.openxmlformats.org/officeDocument/2006/relationships/image" Target="../media/image111.wmf"/><Relationship Id="rId1" Type="http://schemas.openxmlformats.org/officeDocument/2006/relationships/image" Target="../media/image110.wmf"/><Relationship Id="rId4" Type="http://schemas.openxmlformats.org/officeDocument/2006/relationships/image" Target="../media/image113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wmf"/><Relationship Id="rId2" Type="http://schemas.openxmlformats.org/officeDocument/2006/relationships/image" Target="../media/image115.wmf"/><Relationship Id="rId1" Type="http://schemas.openxmlformats.org/officeDocument/2006/relationships/image" Target="../media/image114.wmf"/><Relationship Id="rId4" Type="http://schemas.openxmlformats.org/officeDocument/2006/relationships/image" Target="../media/image11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wmf"/><Relationship Id="rId3" Type="http://schemas.openxmlformats.org/officeDocument/2006/relationships/image" Target="../media/image120.wmf"/><Relationship Id="rId7" Type="http://schemas.openxmlformats.org/officeDocument/2006/relationships/image" Target="../media/image124.wmf"/><Relationship Id="rId2" Type="http://schemas.openxmlformats.org/officeDocument/2006/relationships/image" Target="../media/image119.wmf"/><Relationship Id="rId1" Type="http://schemas.openxmlformats.org/officeDocument/2006/relationships/image" Target="../media/image118.wmf"/><Relationship Id="rId6" Type="http://schemas.openxmlformats.org/officeDocument/2006/relationships/image" Target="../media/image123.wmf"/><Relationship Id="rId11" Type="http://schemas.openxmlformats.org/officeDocument/2006/relationships/image" Target="../media/image128.wmf"/><Relationship Id="rId5" Type="http://schemas.openxmlformats.org/officeDocument/2006/relationships/image" Target="../media/image122.wmf"/><Relationship Id="rId10" Type="http://schemas.openxmlformats.org/officeDocument/2006/relationships/image" Target="../media/image127.wmf"/><Relationship Id="rId4" Type="http://schemas.openxmlformats.org/officeDocument/2006/relationships/image" Target="../media/image121.wmf"/><Relationship Id="rId9" Type="http://schemas.openxmlformats.org/officeDocument/2006/relationships/image" Target="../media/image126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wmf"/><Relationship Id="rId2" Type="http://schemas.openxmlformats.org/officeDocument/2006/relationships/image" Target="../media/image130.wmf"/><Relationship Id="rId1" Type="http://schemas.openxmlformats.org/officeDocument/2006/relationships/image" Target="../media/image129.wmf"/><Relationship Id="rId5" Type="http://schemas.openxmlformats.org/officeDocument/2006/relationships/image" Target="../media/image133.wmf"/><Relationship Id="rId4" Type="http://schemas.openxmlformats.org/officeDocument/2006/relationships/image" Target="../media/image132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6.wmf"/><Relationship Id="rId2" Type="http://schemas.openxmlformats.org/officeDocument/2006/relationships/image" Target="../media/image135.wmf"/><Relationship Id="rId1" Type="http://schemas.openxmlformats.org/officeDocument/2006/relationships/image" Target="../media/image134.wmf"/><Relationship Id="rId6" Type="http://schemas.openxmlformats.org/officeDocument/2006/relationships/image" Target="../media/image139.wmf"/><Relationship Id="rId5" Type="http://schemas.openxmlformats.org/officeDocument/2006/relationships/image" Target="../media/image138.wmf"/><Relationship Id="rId4" Type="http://schemas.openxmlformats.org/officeDocument/2006/relationships/image" Target="../media/image137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2.wmf"/><Relationship Id="rId2" Type="http://schemas.openxmlformats.org/officeDocument/2006/relationships/image" Target="../media/image141.wmf"/><Relationship Id="rId1" Type="http://schemas.openxmlformats.org/officeDocument/2006/relationships/image" Target="../media/image140.wmf"/><Relationship Id="rId5" Type="http://schemas.openxmlformats.org/officeDocument/2006/relationships/image" Target="../media/image144.wmf"/><Relationship Id="rId4" Type="http://schemas.openxmlformats.org/officeDocument/2006/relationships/image" Target="../media/image143.wmf"/></Relationships>
</file>

<file path=ppt/drawings/_rels/vmlDrawing3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2.wmf"/><Relationship Id="rId13" Type="http://schemas.openxmlformats.org/officeDocument/2006/relationships/image" Target="../media/image157.wmf"/><Relationship Id="rId3" Type="http://schemas.openxmlformats.org/officeDocument/2006/relationships/image" Target="../media/image147.wmf"/><Relationship Id="rId7" Type="http://schemas.openxmlformats.org/officeDocument/2006/relationships/image" Target="../media/image151.wmf"/><Relationship Id="rId12" Type="http://schemas.openxmlformats.org/officeDocument/2006/relationships/image" Target="../media/image156.wmf"/><Relationship Id="rId2" Type="http://schemas.openxmlformats.org/officeDocument/2006/relationships/image" Target="../media/image146.wmf"/><Relationship Id="rId1" Type="http://schemas.openxmlformats.org/officeDocument/2006/relationships/image" Target="../media/image145.wmf"/><Relationship Id="rId6" Type="http://schemas.openxmlformats.org/officeDocument/2006/relationships/image" Target="../media/image150.wmf"/><Relationship Id="rId11" Type="http://schemas.openxmlformats.org/officeDocument/2006/relationships/image" Target="../media/image155.wmf"/><Relationship Id="rId5" Type="http://schemas.openxmlformats.org/officeDocument/2006/relationships/image" Target="../media/image149.wmf"/><Relationship Id="rId10" Type="http://schemas.openxmlformats.org/officeDocument/2006/relationships/image" Target="../media/image154.wmf"/><Relationship Id="rId4" Type="http://schemas.openxmlformats.org/officeDocument/2006/relationships/image" Target="../media/image148.wmf"/><Relationship Id="rId9" Type="http://schemas.openxmlformats.org/officeDocument/2006/relationships/image" Target="../media/image153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wmf"/><Relationship Id="rId2" Type="http://schemas.openxmlformats.org/officeDocument/2006/relationships/image" Target="../media/image159.wmf"/><Relationship Id="rId1" Type="http://schemas.openxmlformats.org/officeDocument/2006/relationships/image" Target="../media/image158.wmf"/><Relationship Id="rId4" Type="http://schemas.openxmlformats.org/officeDocument/2006/relationships/image" Target="../media/image161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4.wmf"/><Relationship Id="rId2" Type="http://schemas.openxmlformats.org/officeDocument/2006/relationships/image" Target="../media/image163.wmf"/><Relationship Id="rId1" Type="http://schemas.openxmlformats.org/officeDocument/2006/relationships/image" Target="../media/image162.wmf"/><Relationship Id="rId6" Type="http://schemas.openxmlformats.org/officeDocument/2006/relationships/image" Target="../media/image167.wmf"/><Relationship Id="rId5" Type="http://schemas.openxmlformats.org/officeDocument/2006/relationships/image" Target="../media/image166.wmf"/><Relationship Id="rId4" Type="http://schemas.openxmlformats.org/officeDocument/2006/relationships/image" Target="../media/image165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wmf"/><Relationship Id="rId2" Type="http://schemas.openxmlformats.org/officeDocument/2006/relationships/image" Target="../media/image169.wmf"/><Relationship Id="rId1" Type="http://schemas.openxmlformats.org/officeDocument/2006/relationships/image" Target="../media/image168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3.wmf"/><Relationship Id="rId2" Type="http://schemas.openxmlformats.org/officeDocument/2006/relationships/image" Target="../media/image172.wmf"/><Relationship Id="rId1" Type="http://schemas.openxmlformats.org/officeDocument/2006/relationships/image" Target="../media/image171.wmf"/><Relationship Id="rId4" Type="http://schemas.openxmlformats.org/officeDocument/2006/relationships/image" Target="../media/image174.wmf"/></Relationships>
</file>

<file path=ppt/drawings/_rels/vmlDrawing3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7.wmf"/><Relationship Id="rId2" Type="http://schemas.openxmlformats.org/officeDocument/2006/relationships/image" Target="../media/image176.wmf"/><Relationship Id="rId1" Type="http://schemas.openxmlformats.org/officeDocument/2006/relationships/image" Target="../media/image175.wmf"/><Relationship Id="rId4" Type="http://schemas.openxmlformats.org/officeDocument/2006/relationships/image" Target="../media/image17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1.wmf"/><Relationship Id="rId2" Type="http://schemas.openxmlformats.org/officeDocument/2006/relationships/image" Target="../media/image180.wmf"/><Relationship Id="rId1" Type="http://schemas.openxmlformats.org/officeDocument/2006/relationships/image" Target="../media/image179.wmf"/><Relationship Id="rId5" Type="http://schemas.openxmlformats.org/officeDocument/2006/relationships/image" Target="../media/image183.wmf"/><Relationship Id="rId4" Type="http://schemas.openxmlformats.org/officeDocument/2006/relationships/image" Target="../media/image182.wmf"/></Relationships>
</file>

<file path=ppt/drawings/_rels/vmlDrawing4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6.wmf"/><Relationship Id="rId2" Type="http://schemas.openxmlformats.org/officeDocument/2006/relationships/image" Target="../media/image185.wmf"/><Relationship Id="rId1" Type="http://schemas.openxmlformats.org/officeDocument/2006/relationships/image" Target="../media/image18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10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image" Target="../media/image37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12" Type="http://schemas.openxmlformats.org/officeDocument/2006/relationships/image" Target="../media/image36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11" Type="http://schemas.openxmlformats.org/officeDocument/2006/relationships/image" Target="../media/image35.wmf"/><Relationship Id="rId5" Type="http://schemas.openxmlformats.org/officeDocument/2006/relationships/image" Target="../media/image29.wmf"/><Relationship Id="rId15" Type="http://schemas.openxmlformats.org/officeDocument/2006/relationships/image" Target="../media/image3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Relationship Id="rId14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B5F41724-81CB-4C3A-A4C8-311171CF6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769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6B26E3CC-CC86-40FB-B874-18F56DEDC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62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8FA2607-D3FC-4D43-BF81-589AF92EE76B}" type="slidenum">
              <a:rPr lang="en-US" sz="1200" b="0" smtClean="0">
                <a:solidFill>
                  <a:schemeClr val="tx1"/>
                </a:solidFill>
              </a:rPr>
              <a:pPr eaLnBrk="1" hangingPunct="1"/>
              <a:t>36</a:t>
            </a:fld>
            <a:endParaRPr lang="en-US" sz="1200" b="0" smtClean="0">
              <a:solidFill>
                <a:schemeClr val="tx1"/>
              </a:solidFill>
            </a:endParaRPr>
          </a:p>
        </p:txBody>
      </p:sp>
      <p:sp>
        <p:nvSpPr>
          <p:cNvPr id="9523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6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523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C6E74BA5-0800-4DB0-A880-51A99DC2D694}" type="slidenum">
              <a:rPr lang="en-US" sz="1200" b="0">
                <a:solidFill>
                  <a:schemeClr val="tx1"/>
                </a:solidFill>
                <a:latin typeface="Calibri" pitchFamily="34" charset="0"/>
              </a:rPr>
              <a:pPr algn="r" eaLnBrk="1" hangingPunct="1"/>
              <a:t>36</a:t>
            </a:fld>
            <a:endParaRPr lang="en-US" sz="1200" b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8B32BF5-D25D-44C2-BA88-1F4C2CF131A4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r>
              <a:rPr lang="en-US" sz="1000">
                <a:solidFill>
                  <a:srgbClr val="000000"/>
                </a:solidFill>
              </a:rPr>
              <a:t>Copyright (c) 2003 Brooks/Cole, a division of Thomson Learning, Inc</a:t>
            </a:r>
            <a:r>
              <a:rPr lang="en-US" sz="90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9145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C40731E-BB0B-4F72-9B97-ED414DA73189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r>
              <a:rPr lang="en-US" sz="1000">
                <a:solidFill>
                  <a:srgbClr val="000000"/>
                </a:solidFill>
              </a:rPr>
              <a:t>Copyright (c) 2003 Brooks/Cole, a division of Thomson Learning, Inc</a:t>
            </a:r>
            <a:r>
              <a:rPr lang="en-US" sz="90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738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38B4001-B113-4008-9144-E8295464C981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r>
              <a:rPr lang="en-US" sz="1000">
                <a:solidFill>
                  <a:srgbClr val="000000"/>
                </a:solidFill>
              </a:rPr>
              <a:t>Copyright (c) 2003 Brooks/Cole, a division of Thomson Learning, Inc</a:t>
            </a:r>
            <a:r>
              <a:rPr lang="en-US" sz="90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5696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8457362-88B5-47F9-9705-79C389592BFA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r>
              <a:rPr lang="en-US" sz="1000">
                <a:solidFill>
                  <a:srgbClr val="000000"/>
                </a:solidFill>
              </a:rPr>
              <a:t>Copyright (c) 2003 Brooks/Cole, a division of Thomson Learning, Inc</a:t>
            </a:r>
            <a:r>
              <a:rPr lang="en-US" sz="90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0493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3A78B5D-D4BA-4109-A0E0-B9A5E3D98812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r>
              <a:rPr lang="en-US" sz="1000">
                <a:solidFill>
                  <a:srgbClr val="000000"/>
                </a:solidFill>
              </a:rPr>
              <a:t>Copyright (c) 2003 Brooks/Cole, a division of Thomson Learning, Inc</a:t>
            </a:r>
            <a:r>
              <a:rPr lang="en-US" sz="90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5556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6CC40A6-B3D6-4867-B8E2-BF4F37035150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r>
              <a:rPr lang="en-US" sz="1000">
                <a:solidFill>
                  <a:srgbClr val="000000"/>
                </a:solidFill>
              </a:rPr>
              <a:t>Copyright (c) 2003 Brooks/Cole, a division of Thomson Learning, Inc</a:t>
            </a:r>
            <a:r>
              <a:rPr lang="en-US" sz="90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0206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E972416-57B2-4180-8A1E-2689811C9502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r>
              <a:rPr lang="en-US" sz="1000">
                <a:solidFill>
                  <a:srgbClr val="000000"/>
                </a:solidFill>
              </a:rPr>
              <a:t>Copyright (c) 2003 Brooks/Cole, a division of Thomson Learning, Inc</a:t>
            </a:r>
            <a:r>
              <a:rPr lang="en-US" sz="90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870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80E4201-5FE1-46FC-B92A-653C37C90475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r>
              <a:rPr lang="en-US" sz="1000">
                <a:solidFill>
                  <a:srgbClr val="000000"/>
                </a:solidFill>
              </a:rPr>
              <a:t>Copyright (c) 2003 Brooks/Cole, a division of Thomson Learning, Inc</a:t>
            </a:r>
            <a:r>
              <a:rPr lang="en-US" sz="90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5197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623FEF3-A47C-4FD0-BA62-2E029116952E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r>
              <a:rPr lang="en-US" sz="1000">
                <a:solidFill>
                  <a:srgbClr val="000000"/>
                </a:solidFill>
              </a:rPr>
              <a:t>Copyright (c) 2003 Brooks/Cole, a division of Thomson Learning, Inc</a:t>
            </a:r>
            <a:r>
              <a:rPr lang="en-US" sz="90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069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D9AA138-DDC5-4EB8-8D78-6B3AA77BC030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r>
              <a:rPr lang="en-US" sz="1000">
                <a:solidFill>
                  <a:srgbClr val="000000"/>
                </a:solidFill>
              </a:rPr>
              <a:t>Copyright (c) 2003 Brooks/Cole, a division of Thomson Learning, Inc</a:t>
            </a:r>
            <a:r>
              <a:rPr lang="en-US" sz="90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3111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E1108E5-C02F-4F61-A0C9-6CCFDB6110A5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r>
              <a:rPr lang="en-US" sz="1000">
                <a:solidFill>
                  <a:srgbClr val="000000"/>
                </a:solidFill>
              </a:rPr>
              <a:t>Copyright (c) 2003 Brooks/Cole, a division of Thomson Learning, Inc</a:t>
            </a:r>
            <a:r>
              <a:rPr lang="en-US" sz="90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1103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043C748-81C0-4E95-A70E-6683896A9E28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r>
              <a:rPr lang="en-US" sz="1000">
                <a:solidFill>
                  <a:srgbClr val="000000"/>
                </a:solidFill>
              </a:rPr>
              <a:t>Copyright (c) 2003 Brooks/Cole, a division of Thomson Learning, Inc</a:t>
            </a:r>
            <a:r>
              <a:rPr lang="en-US" sz="90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4963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2C3B52F-3D8B-4A29-BE89-E7FF50682888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r>
              <a:rPr lang="en-US" sz="1000">
                <a:solidFill>
                  <a:srgbClr val="000000"/>
                </a:solidFill>
              </a:rPr>
              <a:t>Copyright (c) 2003 Brooks/Cole, a division of Thomson Learning, Inc</a:t>
            </a:r>
            <a:r>
              <a:rPr lang="en-US" sz="90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4156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D41A59-9FEF-4C7F-BA89-99264DD5F8C7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r>
              <a:rPr lang="en-US" sz="1000">
                <a:solidFill>
                  <a:srgbClr val="000000"/>
                </a:solidFill>
              </a:rPr>
              <a:t>Copyright (c) 2003 Brooks/Cole, a division of Thomson Learning, Inc</a:t>
            </a:r>
            <a:r>
              <a:rPr lang="en-US" sz="90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556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67200" y="62484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rgbClr val="000000"/>
                </a:solidFill>
                <a:effectLst/>
              </a:defRPr>
            </a:lvl1pPr>
          </a:lstStyle>
          <a:p>
            <a:pPr>
              <a:defRPr/>
            </a:pPr>
            <a:fld id="{8745866C-1997-4F10-8866-97E403C97774}" type="slidenum">
              <a:rPr lang="en-US" sz="1400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/>
              <a:t>Copyright (c) 2003 Brooks/Cole, a division of Thomson Learning, Inc</a:t>
            </a:r>
            <a:r>
              <a:rPr lang="en-US" sz="900"/>
              <a:t>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8.wmf"/><Relationship Id="rId2" Type="http://schemas.openxmlformats.org/officeDocument/2006/relationships/tags" Target="../tags/tag24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7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6.bin"/><Relationship Id="rId2" Type="http://schemas.openxmlformats.org/officeDocument/2006/relationships/tags" Target="../tags/tag25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5.bin"/><Relationship Id="rId5" Type="http://schemas.openxmlformats.org/officeDocument/2006/relationships/image" Target="../media/image9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3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1.wmf"/><Relationship Id="rId2" Type="http://schemas.openxmlformats.org/officeDocument/2006/relationships/tags" Target="../tags/tag2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2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7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19.wmf"/><Relationship Id="rId18" Type="http://schemas.openxmlformats.org/officeDocument/2006/relationships/oleObject" Target="../embeddings/oleObject28.bin"/><Relationship Id="rId3" Type="http://schemas.openxmlformats.org/officeDocument/2006/relationships/slideLayout" Target="../slideLayouts/slideLayout6.xml"/><Relationship Id="rId21" Type="http://schemas.openxmlformats.org/officeDocument/2006/relationships/image" Target="../media/image23.wmf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21.wmf"/><Relationship Id="rId2" Type="http://schemas.openxmlformats.org/officeDocument/2006/relationships/tags" Target="../tags/tag38.xml"/><Relationship Id="rId16" Type="http://schemas.openxmlformats.org/officeDocument/2006/relationships/oleObject" Target="../embeddings/oleObject27.bin"/><Relationship Id="rId20" Type="http://schemas.openxmlformats.org/officeDocument/2006/relationships/oleObject" Target="../embeddings/oleObject29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5" Type="http://schemas.openxmlformats.org/officeDocument/2006/relationships/image" Target="../media/image20.wmf"/><Relationship Id="rId23" Type="http://schemas.openxmlformats.org/officeDocument/2006/relationships/image" Target="../media/image24.wmf"/><Relationship Id="rId10" Type="http://schemas.openxmlformats.org/officeDocument/2006/relationships/oleObject" Target="../embeddings/oleObject24.bin"/><Relationship Id="rId19" Type="http://schemas.openxmlformats.org/officeDocument/2006/relationships/image" Target="../media/image22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26.bin"/><Relationship Id="rId22" Type="http://schemas.openxmlformats.org/officeDocument/2006/relationships/oleObject" Target="../embeddings/oleObject30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29.wmf"/><Relationship Id="rId18" Type="http://schemas.openxmlformats.org/officeDocument/2006/relationships/oleObject" Target="../embeddings/oleObject38.bin"/><Relationship Id="rId26" Type="http://schemas.openxmlformats.org/officeDocument/2006/relationships/oleObject" Target="../embeddings/oleObject42.bin"/><Relationship Id="rId3" Type="http://schemas.openxmlformats.org/officeDocument/2006/relationships/slideLayout" Target="../slideLayouts/slideLayout12.xml"/><Relationship Id="rId21" Type="http://schemas.openxmlformats.org/officeDocument/2006/relationships/image" Target="../media/image33.wmf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35.bin"/><Relationship Id="rId17" Type="http://schemas.openxmlformats.org/officeDocument/2006/relationships/image" Target="../media/image31.wmf"/><Relationship Id="rId25" Type="http://schemas.openxmlformats.org/officeDocument/2006/relationships/image" Target="../media/image35.wmf"/><Relationship Id="rId33" Type="http://schemas.openxmlformats.org/officeDocument/2006/relationships/image" Target="../media/image39.wmf"/><Relationship Id="rId2" Type="http://schemas.openxmlformats.org/officeDocument/2006/relationships/tags" Target="../tags/tag39.xml"/><Relationship Id="rId16" Type="http://schemas.openxmlformats.org/officeDocument/2006/relationships/oleObject" Target="../embeddings/oleObject37.bin"/><Relationship Id="rId20" Type="http://schemas.openxmlformats.org/officeDocument/2006/relationships/oleObject" Target="../embeddings/oleObject39.bin"/><Relationship Id="rId29" Type="http://schemas.openxmlformats.org/officeDocument/2006/relationships/image" Target="../media/image37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28.wmf"/><Relationship Id="rId24" Type="http://schemas.openxmlformats.org/officeDocument/2006/relationships/oleObject" Target="../embeddings/oleObject41.bin"/><Relationship Id="rId32" Type="http://schemas.openxmlformats.org/officeDocument/2006/relationships/oleObject" Target="../embeddings/oleObject45.bin"/><Relationship Id="rId5" Type="http://schemas.openxmlformats.org/officeDocument/2006/relationships/image" Target="../media/image25.wmf"/><Relationship Id="rId15" Type="http://schemas.openxmlformats.org/officeDocument/2006/relationships/image" Target="../media/image30.wmf"/><Relationship Id="rId23" Type="http://schemas.openxmlformats.org/officeDocument/2006/relationships/image" Target="../media/image34.wmf"/><Relationship Id="rId28" Type="http://schemas.openxmlformats.org/officeDocument/2006/relationships/oleObject" Target="../embeddings/oleObject43.bin"/><Relationship Id="rId10" Type="http://schemas.openxmlformats.org/officeDocument/2006/relationships/oleObject" Target="../embeddings/oleObject34.bin"/><Relationship Id="rId19" Type="http://schemas.openxmlformats.org/officeDocument/2006/relationships/image" Target="../media/image32.wmf"/><Relationship Id="rId31" Type="http://schemas.openxmlformats.org/officeDocument/2006/relationships/image" Target="../media/image38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36.bin"/><Relationship Id="rId22" Type="http://schemas.openxmlformats.org/officeDocument/2006/relationships/oleObject" Target="../embeddings/oleObject40.bin"/><Relationship Id="rId27" Type="http://schemas.openxmlformats.org/officeDocument/2006/relationships/image" Target="../media/image36.wmf"/><Relationship Id="rId30" Type="http://schemas.openxmlformats.org/officeDocument/2006/relationships/oleObject" Target="../embeddings/oleObject44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QIZTruxt2rQ&amp;feature=relate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40.wmf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image" Target="../media/image45.wmf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51.bin"/><Relationship Id="rId2" Type="http://schemas.openxmlformats.org/officeDocument/2006/relationships/tags" Target="../tags/tag40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8.bin"/><Relationship Id="rId11" Type="http://schemas.openxmlformats.org/officeDocument/2006/relationships/image" Target="../media/image44.wmf"/><Relationship Id="rId5" Type="http://schemas.openxmlformats.org/officeDocument/2006/relationships/image" Target="../media/image41.wmf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7.bin"/><Relationship Id="rId9" Type="http://schemas.openxmlformats.org/officeDocument/2006/relationships/image" Target="../media/image43.wmf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slideLayout" Target="../slideLayouts/slideLayout6.xml"/><Relationship Id="rId7" Type="http://schemas.openxmlformats.org/officeDocument/2006/relationships/oleObject" Target="../embeddings/oleObject54.bin"/><Relationship Id="rId2" Type="http://schemas.openxmlformats.org/officeDocument/2006/relationships/tags" Target="../tags/tag4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3.bin"/><Relationship Id="rId5" Type="http://schemas.openxmlformats.org/officeDocument/2006/relationships/image" Target="../media/image46.wmf"/><Relationship Id="rId10" Type="http://schemas.openxmlformats.org/officeDocument/2006/relationships/image" Target="../media/image48.wmf"/><Relationship Id="rId4" Type="http://schemas.openxmlformats.org/officeDocument/2006/relationships/oleObject" Target="../embeddings/oleObject52.bin"/><Relationship Id="rId9" Type="http://schemas.openxmlformats.org/officeDocument/2006/relationships/oleObject" Target="../embeddings/oleObject55.bin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50.wmf"/><Relationship Id="rId2" Type="http://schemas.openxmlformats.org/officeDocument/2006/relationships/tags" Target="../tags/tag4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7.bin"/><Relationship Id="rId5" Type="http://schemas.openxmlformats.org/officeDocument/2006/relationships/image" Target="../media/image49.wmf"/><Relationship Id="rId4" Type="http://schemas.openxmlformats.org/officeDocument/2006/relationships/oleObject" Target="../embeddings/oleObject56.bin"/><Relationship Id="rId9" Type="http://schemas.openxmlformats.org/officeDocument/2006/relationships/image" Target="../media/image51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43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52.wmf"/><Relationship Id="rId4" Type="http://schemas.openxmlformats.org/officeDocument/2006/relationships/oleObject" Target="../embeddings/oleObject59.bin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13" Type="http://schemas.openxmlformats.org/officeDocument/2006/relationships/image" Target="../media/image57.wmf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4.wmf"/><Relationship Id="rId12" Type="http://schemas.openxmlformats.org/officeDocument/2006/relationships/oleObject" Target="../embeddings/oleObject64.bin"/><Relationship Id="rId17" Type="http://schemas.openxmlformats.org/officeDocument/2006/relationships/image" Target="../media/image59.wmf"/><Relationship Id="rId2" Type="http://schemas.openxmlformats.org/officeDocument/2006/relationships/tags" Target="../tags/tag44.xml"/><Relationship Id="rId16" Type="http://schemas.openxmlformats.org/officeDocument/2006/relationships/oleObject" Target="../embeddings/oleObject66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1.bin"/><Relationship Id="rId11" Type="http://schemas.openxmlformats.org/officeDocument/2006/relationships/image" Target="../media/image56.wmf"/><Relationship Id="rId5" Type="http://schemas.openxmlformats.org/officeDocument/2006/relationships/image" Target="../media/image53.wmf"/><Relationship Id="rId15" Type="http://schemas.openxmlformats.org/officeDocument/2006/relationships/image" Target="../media/image58.wmf"/><Relationship Id="rId10" Type="http://schemas.openxmlformats.org/officeDocument/2006/relationships/oleObject" Target="../embeddings/oleObject63.bin"/><Relationship Id="rId4" Type="http://schemas.openxmlformats.org/officeDocument/2006/relationships/oleObject" Target="../embeddings/oleObject60.bin"/><Relationship Id="rId9" Type="http://schemas.openxmlformats.org/officeDocument/2006/relationships/image" Target="../media/image55.wmf"/><Relationship Id="rId14" Type="http://schemas.openxmlformats.org/officeDocument/2006/relationships/oleObject" Target="../embeddings/oleObject65.bin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61.wmf"/><Relationship Id="rId2" Type="http://schemas.openxmlformats.org/officeDocument/2006/relationships/tags" Target="../tags/tag45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8.bin"/><Relationship Id="rId5" Type="http://schemas.openxmlformats.org/officeDocument/2006/relationships/image" Target="../media/image60.wmf"/><Relationship Id="rId4" Type="http://schemas.openxmlformats.org/officeDocument/2006/relationships/oleObject" Target="../embeddings/oleObject67.bin"/><Relationship Id="rId9" Type="http://schemas.openxmlformats.org/officeDocument/2006/relationships/image" Target="../media/image62.wmf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63.wmf"/><Relationship Id="rId2" Type="http://schemas.openxmlformats.org/officeDocument/2006/relationships/tags" Target="../tags/tag46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1.bin"/><Relationship Id="rId5" Type="http://schemas.openxmlformats.org/officeDocument/2006/relationships/image" Target="../media/image60.wmf"/><Relationship Id="rId4" Type="http://schemas.openxmlformats.org/officeDocument/2006/relationships/oleObject" Target="../embeddings/oleObject70.bin"/><Relationship Id="rId9" Type="http://schemas.openxmlformats.org/officeDocument/2006/relationships/image" Target="../media/image64.wmf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13" Type="http://schemas.openxmlformats.org/officeDocument/2006/relationships/image" Target="../media/image69.wmf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66.wmf"/><Relationship Id="rId12" Type="http://schemas.openxmlformats.org/officeDocument/2006/relationships/oleObject" Target="../embeddings/oleObject77.bin"/><Relationship Id="rId2" Type="http://schemas.openxmlformats.org/officeDocument/2006/relationships/tags" Target="../tags/tag48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4.bin"/><Relationship Id="rId11" Type="http://schemas.openxmlformats.org/officeDocument/2006/relationships/image" Target="../media/image68.wmf"/><Relationship Id="rId5" Type="http://schemas.openxmlformats.org/officeDocument/2006/relationships/image" Target="../media/image65.wmf"/><Relationship Id="rId10" Type="http://schemas.openxmlformats.org/officeDocument/2006/relationships/oleObject" Target="../embeddings/oleObject76.bin"/><Relationship Id="rId4" Type="http://schemas.openxmlformats.org/officeDocument/2006/relationships/oleObject" Target="../embeddings/oleObject73.bin"/><Relationship Id="rId9" Type="http://schemas.openxmlformats.org/officeDocument/2006/relationships/image" Target="../media/image67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71.wmf"/><Relationship Id="rId2" Type="http://schemas.openxmlformats.org/officeDocument/2006/relationships/tags" Target="../tags/tag49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79.bin"/><Relationship Id="rId11" Type="http://schemas.openxmlformats.org/officeDocument/2006/relationships/image" Target="../media/image73.wmf"/><Relationship Id="rId5" Type="http://schemas.openxmlformats.org/officeDocument/2006/relationships/image" Target="../media/image70.wmf"/><Relationship Id="rId10" Type="http://schemas.openxmlformats.org/officeDocument/2006/relationships/oleObject" Target="../embeddings/oleObject81.bin"/><Relationship Id="rId4" Type="http://schemas.openxmlformats.org/officeDocument/2006/relationships/oleObject" Target="../embeddings/oleObject78.bin"/><Relationship Id="rId9" Type="http://schemas.openxmlformats.org/officeDocument/2006/relationships/image" Target="../media/image72.wmf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75.wmf"/><Relationship Id="rId2" Type="http://schemas.openxmlformats.org/officeDocument/2006/relationships/tags" Target="../tags/tag50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83.bin"/><Relationship Id="rId5" Type="http://schemas.openxmlformats.org/officeDocument/2006/relationships/image" Target="../media/image74.wmf"/><Relationship Id="rId4" Type="http://schemas.openxmlformats.org/officeDocument/2006/relationships/oleObject" Target="../embeddings/oleObject82.bin"/><Relationship Id="rId9" Type="http://schemas.openxmlformats.org/officeDocument/2006/relationships/image" Target="../media/image76.wmf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7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78.wmf"/><Relationship Id="rId2" Type="http://schemas.openxmlformats.org/officeDocument/2006/relationships/tags" Target="../tags/tag51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86.bin"/><Relationship Id="rId11" Type="http://schemas.openxmlformats.org/officeDocument/2006/relationships/image" Target="../media/image80.wmf"/><Relationship Id="rId5" Type="http://schemas.openxmlformats.org/officeDocument/2006/relationships/image" Target="../media/image77.wmf"/><Relationship Id="rId10" Type="http://schemas.openxmlformats.org/officeDocument/2006/relationships/oleObject" Target="../embeddings/oleObject88.bin"/><Relationship Id="rId4" Type="http://schemas.openxmlformats.org/officeDocument/2006/relationships/oleObject" Target="../embeddings/oleObject85.bin"/><Relationship Id="rId9" Type="http://schemas.openxmlformats.org/officeDocument/2006/relationships/image" Target="../media/image79.wmf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53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81.wmf"/><Relationship Id="rId4" Type="http://schemas.openxmlformats.org/officeDocument/2006/relationships/oleObject" Target="../embeddings/oleObject89.bin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83.wmf"/><Relationship Id="rId2" Type="http://schemas.openxmlformats.org/officeDocument/2006/relationships/tags" Target="../tags/tag54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91.bin"/><Relationship Id="rId11" Type="http://schemas.openxmlformats.org/officeDocument/2006/relationships/image" Target="../media/image85.wmf"/><Relationship Id="rId5" Type="http://schemas.openxmlformats.org/officeDocument/2006/relationships/image" Target="../media/image82.wmf"/><Relationship Id="rId10" Type="http://schemas.openxmlformats.org/officeDocument/2006/relationships/oleObject" Target="../embeddings/oleObject93.bin"/><Relationship Id="rId4" Type="http://schemas.openxmlformats.org/officeDocument/2006/relationships/oleObject" Target="../embeddings/oleObject90.bin"/><Relationship Id="rId9" Type="http://schemas.openxmlformats.org/officeDocument/2006/relationships/image" Target="../media/image84.wmf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5.xml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6.bin"/><Relationship Id="rId13" Type="http://schemas.openxmlformats.org/officeDocument/2006/relationships/image" Target="../media/image90.wmf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87.wmf"/><Relationship Id="rId12" Type="http://schemas.openxmlformats.org/officeDocument/2006/relationships/oleObject" Target="../embeddings/oleObject98.bin"/><Relationship Id="rId2" Type="http://schemas.openxmlformats.org/officeDocument/2006/relationships/tags" Target="../tags/tag56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95.bin"/><Relationship Id="rId11" Type="http://schemas.openxmlformats.org/officeDocument/2006/relationships/image" Target="../media/image89.wmf"/><Relationship Id="rId5" Type="http://schemas.openxmlformats.org/officeDocument/2006/relationships/image" Target="../media/image86.wmf"/><Relationship Id="rId10" Type="http://schemas.openxmlformats.org/officeDocument/2006/relationships/oleObject" Target="../embeddings/oleObject97.bin"/><Relationship Id="rId4" Type="http://schemas.openxmlformats.org/officeDocument/2006/relationships/oleObject" Target="../embeddings/oleObject94.bin"/><Relationship Id="rId9" Type="http://schemas.openxmlformats.org/officeDocument/2006/relationships/image" Target="../media/image88.wmf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1.bin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92.wmf"/><Relationship Id="rId2" Type="http://schemas.openxmlformats.org/officeDocument/2006/relationships/tags" Target="../tags/tag5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00.bin"/><Relationship Id="rId11" Type="http://schemas.openxmlformats.org/officeDocument/2006/relationships/image" Target="../media/image94.wmf"/><Relationship Id="rId5" Type="http://schemas.openxmlformats.org/officeDocument/2006/relationships/image" Target="../media/image91.wmf"/><Relationship Id="rId10" Type="http://schemas.openxmlformats.org/officeDocument/2006/relationships/oleObject" Target="../embeddings/oleObject102.bin"/><Relationship Id="rId4" Type="http://schemas.openxmlformats.org/officeDocument/2006/relationships/oleObject" Target="../embeddings/oleObject99.bin"/><Relationship Id="rId9" Type="http://schemas.openxmlformats.org/officeDocument/2006/relationships/image" Target="../media/image93.wmf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5.bin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96.wmf"/><Relationship Id="rId2" Type="http://schemas.openxmlformats.org/officeDocument/2006/relationships/tags" Target="../tags/tag58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04.bin"/><Relationship Id="rId5" Type="http://schemas.openxmlformats.org/officeDocument/2006/relationships/image" Target="../media/image95.wmf"/><Relationship Id="rId4" Type="http://schemas.openxmlformats.org/officeDocument/2006/relationships/oleObject" Target="../embeddings/oleObject103.bin"/><Relationship Id="rId9" Type="http://schemas.openxmlformats.org/officeDocument/2006/relationships/image" Target="../media/image9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99.wmf"/><Relationship Id="rId2" Type="http://schemas.openxmlformats.org/officeDocument/2006/relationships/tags" Target="../tags/tag59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07.bin"/><Relationship Id="rId5" Type="http://schemas.openxmlformats.org/officeDocument/2006/relationships/image" Target="../media/image98.wmf"/><Relationship Id="rId4" Type="http://schemas.openxmlformats.org/officeDocument/2006/relationships/oleObject" Target="../embeddings/oleObject106.bin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0.bin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01.wmf"/><Relationship Id="rId2" Type="http://schemas.openxmlformats.org/officeDocument/2006/relationships/tags" Target="../tags/tag60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09.bin"/><Relationship Id="rId5" Type="http://schemas.openxmlformats.org/officeDocument/2006/relationships/image" Target="../media/image100.wmf"/><Relationship Id="rId4" Type="http://schemas.openxmlformats.org/officeDocument/2006/relationships/oleObject" Target="../embeddings/oleObject108.bin"/><Relationship Id="rId9" Type="http://schemas.openxmlformats.org/officeDocument/2006/relationships/image" Target="../media/image102.wmf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04.wmf"/><Relationship Id="rId2" Type="http://schemas.openxmlformats.org/officeDocument/2006/relationships/tags" Target="../tags/tag61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12.bin"/><Relationship Id="rId5" Type="http://schemas.openxmlformats.org/officeDocument/2006/relationships/image" Target="../media/image103.wmf"/><Relationship Id="rId4" Type="http://schemas.openxmlformats.org/officeDocument/2006/relationships/oleObject" Target="../embeddings/oleObject111.bin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5.bin"/><Relationship Id="rId13" Type="http://schemas.openxmlformats.org/officeDocument/2006/relationships/image" Target="../media/image109.wmf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06.wmf"/><Relationship Id="rId12" Type="http://schemas.openxmlformats.org/officeDocument/2006/relationships/oleObject" Target="../embeddings/oleObject117.bin"/><Relationship Id="rId2" Type="http://schemas.openxmlformats.org/officeDocument/2006/relationships/tags" Target="../tags/tag62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14.bin"/><Relationship Id="rId11" Type="http://schemas.openxmlformats.org/officeDocument/2006/relationships/image" Target="../media/image108.wmf"/><Relationship Id="rId5" Type="http://schemas.openxmlformats.org/officeDocument/2006/relationships/image" Target="../media/image105.wmf"/><Relationship Id="rId10" Type="http://schemas.openxmlformats.org/officeDocument/2006/relationships/oleObject" Target="../embeddings/oleObject116.bin"/><Relationship Id="rId4" Type="http://schemas.openxmlformats.org/officeDocument/2006/relationships/oleObject" Target="../embeddings/oleObject113.bin"/><Relationship Id="rId9" Type="http://schemas.openxmlformats.org/officeDocument/2006/relationships/image" Target="../media/image107.wmf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5.xml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0.bin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11.wmf"/><Relationship Id="rId2" Type="http://schemas.openxmlformats.org/officeDocument/2006/relationships/tags" Target="../tags/tag66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19.bin"/><Relationship Id="rId11" Type="http://schemas.openxmlformats.org/officeDocument/2006/relationships/image" Target="../media/image113.wmf"/><Relationship Id="rId5" Type="http://schemas.openxmlformats.org/officeDocument/2006/relationships/image" Target="../media/image110.wmf"/><Relationship Id="rId10" Type="http://schemas.openxmlformats.org/officeDocument/2006/relationships/oleObject" Target="../embeddings/oleObject121.bin"/><Relationship Id="rId4" Type="http://schemas.openxmlformats.org/officeDocument/2006/relationships/oleObject" Target="../embeddings/oleObject118.bin"/><Relationship Id="rId9" Type="http://schemas.openxmlformats.org/officeDocument/2006/relationships/image" Target="../media/image112.wmf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4.bin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15.wmf"/><Relationship Id="rId2" Type="http://schemas.openxmlformats.org/officeDocument/2006/relationships/tags" Target="../tags/tag67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23.bin"/><Relationship Id="rId11" Type="http://schemas.openxmlformats.org/officeDocument/2006/relationships/image" Target="../media/image117.wmf"/><Relationship Id="rId5" Type="http://schemas.openxmlformats.org/officeDocument/2006/relationships/image" Target="../media/image114.wmf"/><Relationship Id="rId10" Type="http://schemas.openxmlformats.org/officeDocument/2006/relationships/oleObject" Target="../embeddings/oleObject125.bin"/><Relationship Id="rId4" Type="http://schemas.openxmlformats.org/officeDocument/2006/relationships/oleObject" Target="../embeddings/oleObject122.bin"/><Relationship Id="rId9" Type="http://schemas.openxmlformats.org/officeDocument/2006/relationships/image" Target="../media/image11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ERRlY-WmmU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7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8.bin"/><Relationship Id="rId13" Type="http://schemas.openxmlformats.org/officeDocument/2006/relationships/image" Target="../media/image122.wmf"/><Relationship Id="rId18" Type="http://schemas.openxmlformats.org/officeDocument/2006/relationships/oleObject" Target="../embeddings/oleObject133.bin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126.wmf"/><Relationship Id="rId7" Type="http://schemas.openxmlformats.org/officeDocument/2006/relationships/image" Target="../media/image119.wmf"/><Relationship Id="rId12" Type="http://schemas.openxmlformats.org/officeDocument/2006/relationships/oleObject" Target="../embeddings/oleObject130.bin"/><Relationship Id="rId17" Type="http://schemas.openxmlformats.org/officeDocument/2006/relationships/image" Target="../media/image124.wmf"/><Relationship Id="rId25" Type="http://schemas.openxmlformats.org/officeDocument/2006/relationships/image" Target="../media/image128.wmf"/><Relationship Id="rId2" Type="http://schemas.openxmlformats.org/officeDocument/2006/relationships/tags" Target="../tags/tag69.xml"/><Relationship Id="rId16" Type="http://schemas.openxmlformats.org/officeDocument/2006/relationships/oleObject" Target="../embeddings/oleObject132.bin"/><Relationship Id="rId20" Type="http://schemas.openxmlformats.org/officeDocument/2006/relationships/oleObject" Target="../embeddings/oleObject134.bin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27.bin"/><Relationship Id="rId11" Type="http://schemas.openxmlformats.org/officeDocument/2006/relationships/image" Target="../media/image121.wmf"/><Relationship Id="rId24" Type="http://schemas.openxmlformats.org/officeDocument/2006/relationships/oleObject" Target="../embeddings/oleObject136.bin"/><Relationship Id="rId5" Type="http://schemas.openxmlformats.org/officeDocument/2006/relationships/image" Target="../media/image118.wmf"/><Relationship Id="rId15" Type="http://schemas.openxmlformats.org/officeDocument/2006/relationships/image" Target="../media/image123.wmf"/><Relationship Id="rId23" Type="http://schemas.openxmlformats.org/officeDocument/2006/relationships/image" Target="../media/image127.wmf"/><Relationship Id="rId10" Type="http://schemas.openxmlformats.org/officeDocument/2006/relationships/oleObject" Target="../embeddings/oleObject129.bin"/><Relationship Id="rId19" Type="http://schemas.openxmlformats.org/officeDocument/2006/relationships/image" Target="../media/image125.wmf"/><Relationship Id="rId4" Type="http://schemas.openxmlformats.org/officeDocument/2006/relationships/oleObject" Target="../embeddings/oleObject126.bin"/><Relationship Id="rId9" Type="http://schemas.openxmlformats.org/officeDocument/2006/relationships/image" Target="../media/image120.wmf"/><Relationship Id="rId14" Type="http://schemas.openxmlformats.org/officeDocument/2006/relationships/oleObject" Target="../embeddings/oleObject131.bin"/><Relationship Id="rId22" Type="http://schemas.openxmlformats.org/officeDocument/2006/relationships/oleObject" Target="../embeddings/oleObject135.bin"/></Relationships>
</file>

<file path=ppt/slides/_rels/slide7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9.bin"/><Relationship Id="rId13" Type="http://schemas.openxmlformats.org/officeDocument/2006/relationships/image" Target="../media/image133.wmf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30.wmf"/><Relationship Id="rId12" Type="http://schemas.openxmlformats.org/officeDocument/2006/relationships/oleObject" Target="../embeddings/oleObject141.bin"/><Relationship Id="rId2" Type="http://schemas.openxmlformats.org/officeDocument/2006/relationships/tags" Target="../tags/tag70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38.bin"/><Relationship Id="rId11" Type="http://schemas.openxmlformats.org/officeDocument/2006/relationships/image" Target="../media/image132.wmf"/><Relationship Id="rId5" Type="http://schemas.openxmlformats.org/officeDocument/2006/relationships/image" Target="../media/image129.wmf"/><Relationship Id="rId10" Type="http://schemas.openxmlformats.org/officeDocument/2006/relationships/oleObject" Target="../embeddings/oleObject140.bin"/><Relationship Id="rId4" Type="http://schemas.openxmlformats.org/officeDocument/2006/relationships/oleObject" Target="../embeddings/oleObject137.bin"/><Relationship Id="rId9" Type="http://schemas.openxmlformats.org/officeDocument/2006/relationships/image" Target="../media/image131.wmf"/></Relationships>
</file>

<file path=ppt/slides/_rels/slide7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4.bin"/><Relationship Id="rId13" Type="http://schemas.openxmlformats.org/officeDocument/2006/relationships/image" Target="../media/image138.wmf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35.wmf"/><Relationship Id="rId12" Type="http://schemas.openxmlformats.org/officeDocument/2006/relationships/oleObject" Target="../embeddings/oleObject146.bin"/><Relationship Id="rId2" Type="http://schemas.openxmlformats.org/officeDocument/2006/relationships/tags" Target="../tags/tag71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43.bin"/><Relationship Id="rId11" Type="http://schemas.openxmlformats.org/officeDocument/2006/relationships/image" Target="../media/image137.wmf"/><Relationship Id="rId5" Type="http://schemas.openxmlformats.org/officeDocument/2006/relationships/image" Target="../media/image134.wmf"/><Relationship Id="rId15" Type="http://schemas.openxmlformats.org/officeDocument/2006/relationships/image" Target="../media/image139.wmf"/><Relationship Id="rId10" Type="http://schemas.openxmlformats.org/officeDocument/2006/relationships/oleObject" Target="../embeddings/oleObject145.bin"/><Relationship Id="rId4" Type="http://schemas.openxmlformats.org/officeDocument/2006/relationships/oleObject" Target="../embeddings/oleObject142.bin"/><Relationship Id="rId9" Type="http://schemas.openxmlformats.org/officeDocument/2006/relationships/image" Target="../media/image136.wmf"/><Relationship Id="rId14" Type="http://schemas.openxmlformats.org/officeDocument/2006/relationships/oleObject" Target="../embeddings/oleObject147.bin"/></Relationships>
</file>

<file path=ppt/slides/_rels/slide7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0.bin"/><Relationship Id="rId13" Type="http://schemas.openxmlformats.org/officeDocument/2006/relationships/image" Target="../media/image144.wmf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41.wmf"/><Relationship Id="rId12" Type="http://schemas.openxmlformats.org/officeDocument/2006/relationships/oleObject" Target="../embeddings/oleObject152.bin"/><Relationship Id="rId2" Type="http://schemas.openxmlformats.org/officeDocument/2006/relationships/tags" Target="../tags/tag72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49.bin"/><Relationship Id="rId11" Type="http://schemas.openxmlformats.org/officeDocument/2006/relationships/image" Target="../media/image143.wmf"/><Relationship Id="rId5" Type="http://schemas.openxmlformats.org/officeDocument/2006/relationships/image" Target="../media/image140.wmf"/><Relationship Id="rId10" Type="http://schemas.openxmlformats.org/officeDocument/2006/relationships/oleObject" Target="../embeddings/oleObject151.bin"/><Relationship Id="rId4" Type="http://schemas.openxmlformats.org/officeDocument/2006/relationships/oleObject" Target="../embeddings/oleObject148.bin"/><Relationship Id="rId9" Type="http://schemas.openxmlformats.org/officeDocument/2006/relationships/image" Target="../media/image142.wmf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OFSrINhfNsQ" TargetMode="Externa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5.bin"/><Relationship Id="rId13" Type="http://schemas.openxmlformats.org/officeDocument/2006/relationships/image" Target="../media/image149.wmf"/><Relationship Id="rId18" Type="http://schemas.openxmlformats.org/officeDocument/2006/relationships/oleObject" Target="../embeddings/oleObject160.bin"/><Relationship Id="rId26" Type="http://schemas.openxmlformats.org/officeDocument/2006/relationships/oleObject" Target="../embeddings/oleObject164.bin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153.wmf"/><Relationship Id="rId7" Type="http://schemas.openxmlformats.org/officeDocument/2006/relationships/image" Target="../media/image146.wmf"/><Relationship Id="rId12" Type="http://schemas.openxmlformats.org/officeDocument/2006/relationships/oleObject" Target="../embeddings/oleObject157.bin"/><Relationship Id="rId17" Type="http://schemas.openxmlformats.org/officeDocument/2006/relationships/image" Target="../media/image151.wmf"/><Relationship Id="rId25" Type="http://schemas.openxmlformats.org/officeDocument/2006/relationships/image" Target="../media/image155.wmf"/><Relationship Id="rId2" Type="http://schemas.openxmlformats.org/officeDocument/2006/relationships/tags" Target="../tags/tag73.xml"/><Relationship Id="rId16" Type="http://schemas.openxmlformats.org/officeDocument/2006/relationships/oleObject" Target="../embeddings/oleObject159.bin"/><Relationship Id="rId20" Type="http://schemas.openxmlformats.org/officeDocument/2006/relationships/oleObject" Target="../embeddings/oleObject161.bin"/><Relationship Id="rId29" Type="http://schemas.openxmlformats.org/officeDocument/2006/relationships/image" Target="../media/image157.wmf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154.bin"/><Relationship Id="rId11" Type="http://schemas.openxmlformats.org/officeDocument/2006/relationships/image" Target="../media/image148.wmf"/><Relationship Id="rId24" Type="http://schemas.openxmlformats.org/officeDocument/2006/relationships/oleObject" Target="../embeddings/oleObject163.bin"/><Relationship Id="rId5" Type="http://schemas.openxmlformats.org/officeDocument/2006/relationships/image" Target="../media/image145.wmf"/><Relationship Id="rId15" Type="http://schemas.openxmlformats.org/officeDocument/2006/relationships/image" Target="../media/image150.wmf"/><Relationship Id="rId23" Type="http://schemas.openxmlformats.org/officeDocument/2006/relationships/image" Target="../media/image154.wmf"/><Relationship Id="rId28" Type="http://schemas.openxmlformats.org/officeDocument/2006/relationships/oleObject" Target="../embeddings/oleObject165.bin"/><Relationship Id="rId10" Type="http://schemas.openxmlformats.org/officeDocument/2006/relationships/oleObject" Target="../embeddings/oleObject156.bin"/><Relationship Id="rId19" Type="http://schemas.openxmlformats.org/officeDocument/2006/relationships/image" Target="../media/image152.wmf"/><Relationship Id="rId4" Type="http://schemas.openxmlformats.org/officeDocument/2006/relationships/oleObject" Target="../embeddings/oleObject153.bin"/><Relationship Id="rId9" Type="http://schemas.openxmlformats.org/officeDocument/2006/relationships/image" Target="../media/image147.wmf"/><Relationship Id="rId14" Type="http://schemas.openxmlformats.org/officeDocument/2006/relationships/oleObject" Target="../embeddings/oleObject158.bin"/><Relationship Id="rId22" Type="http://schemas.openxmlformats.org/officeDocument/2006/relationships/oleObject" Target="../embeddings/oleObject162.bin"/><Relationship Id="rId27" Type="http://schemas.openxmlformats.org/officeDocument/2006/relationships/image" Target="../media/image156.wmf"/></Relationships>
</file>

<file path=ppt/slides/_rels/slide7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8.bin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59.wmf"/><Relationship Id="rId2" Type="http://schemas.openxmlformats.org/officeDocument/2006/relationships/tags" Target="../tags/tag74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167.bin"/><Relationship Id="rId11" Type="http://schemas.openxmlformats.org/officeDocument/2006/relationships/image" Target="../media/image161.wmf"/><Relationship Id="rId5" Type="http://schemas.openxmlformats.org/officeDocument/2006/relationships/image" Target="../media/image158.wmf"/><Relationship Id="rId10" Type="http://schemas.openxmlformats.org/officeDocument/2006/relationships/oleObject" Target="../embeddings/oleObject169.bin"/><Relationship Id="rId4" Type="http://schemas.openxmlformats.org/officeDocument/2006/relationships/oleObject" Target="../embeddings/oleObject166.bin"/><Relationship Id="rId9" Type="http://schemas.openxmlformats.org/officeDocument/2006/relationships/image" Target="../media/image160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8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2.bin"/><Relationship Id="rId13" Type="http://schemas.openxmlformats.org/officeDocument/2006/relationships/image" Target="../media/image166.wmf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63.wmf"/><Relationship Id="rId12" Type="http://schemas.openxmlformats.org/officeDocument/2006/relationships/oleObject" Target="../embeddings/oleObject174.bin"/><Relationship Id="rId2" Type="http://schemas.openxmlformats.org/officeDocument/2006/relationships/tags" Target="../tags/tag75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171.bin"/><Relationship Id="rId11" Type="http://schemas.openxmlformats.org/officeDocument/2006/relationships/image" Target="../media/image165.wmf"/><Relationship Id="rId5" Type="http://schemas.openxmlformats.org/officeDocument/2006/relationships/image" Target="../media/image162.wmf"/><Relationship Id="rId15" Type="http://schemas.openxmlformats.org/officeDocument/2006/relationships/image" Target="../media/image167.wmf"/><Relationship Id="rId10" Type="http://schemas.openxmlformats.org/officeDocument/2006/relationships/oleObject" Target="../embeddings/oleObject173.bin"/><Relationship Id="rId4" Type="http://schemas.openxmlformats.org/officeDocument/2006/relationships/oleObject" Target="../embeddings/oleObject170.bin"/><Relationship Id="rId9" Type="http://schemas.openxmlformats.org/officeDocument/2006/relationships/image" Target="../media/image164.wmf"/><Relationship Id="rId14" Type="http://schemas.openxmlformats.org/officeDocument/2006/relationships/oleObject" Target="../embeddings/oleObject175.bin"/></Relationships>
</file>

<file path=ppt/slides/_rels/slide8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8.bin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69.wmf"/><Relationship Id="rId2" Type="http://schemas.openxmlformats.org/officeDocument/2006/relationships/tags" Target="../tags/tag76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177.bin"/><Relationship Id="rId5" Type="http://schemas.openxmlformats.org/officeDocument/2006/relationships/image" Target="../media/image168.wmf"/><Relationship Id="rId4" Type="http://schemas.openxmlformats.org/officeDocument/2006/relationships/oleObject" Target="../embeddings/oleObject176.bin"/><Relationship Id="rId9" Type="http://schemas.openxmlformats.org/officeDocument/2006/relationships/image" Target="../media/image170.wmf"/></Relationships>
</file>

<file path=ppt/slides/_rels/slide8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1.bin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72.wmf"/><Relationship Id="rId2" Type="http://schemas.openxmlformats.org/officeDocument/2006/relationships/tags" Target="../tags/tag77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180.bin"/><Relationship Id="rId11" Type="http://schemas.openxmlformats.org/officeDocument/2006/relationships/image" Target="../media/image174.wmf"/><Relationship Id="rId5" Type="http://schemas.openxmlformats.org/officeDocument/2006/relationships/image" Target="../media/image171.wmf"/><Relationship Id="rId10" Type="http://schemas.openxmlformats.org/officeDocument/2006/relationships/oleObject" Target="../embeddings/oleObject182.bin"/><Relationship Id="rId4" Type="http://schemas.openxmlformats.org/officeDocument/2006/relationships/oleObject" Target="../embeddings/oleObject179.bin"/><Relationship Id="rId9" Type="http://schemas.openxmlformats.org/officeDocument/2006/relationships/image" Target="../media/image173.wmf"/></Relationships>
</file>

<file path=ppt/slides/_rels/slide8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5.bin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76.wmf"/><Relationship Id="rId2" Type="http://schemas.openxmlformats.org/officeDocument/2006/relationships/tags" Target="../tags/tag78.xml"/><Relationship Id="rId1" Type="http://schemas.openxmlformats.org/officeDocument/2006/relationships/vmlDrawing" Target="../drawings/vmlDrawing39.vml"/><Relationship Id="rId6" Type="http://schemas.openxmlformats.org/officeDocument/2006/relationships/oleObject" Target="../embeddings/oleObject184.bin"/><Relationship Id="rId11" Type="http://schemas.openxmlformats.org/officeDocument/2006/relationships/image" Target="../media/image178.wmf"/><Relationship Id="rId5" Type="http://schemas.openxmlformats.org/officeDocument/2006/relationships/image" Target="../media/image175.wmf"/><Relationship Id="rId10" Type="http://schemas.openxmlformats.org/officeDocument/2006/relationships/oleObject" Target="../embeddings/oleObject186.bin"/><Relationship Id="rId4" Type="http://schemas.openxmlformats.org/officeDocument/2006/relationships/oleObject" Target="../embeddings/oleObject183.bin"/><Relationship Id="rId9" Type="http://schemas.openxmlformats.org/officeDocument/2006/relationships/image" Target="../media/image177.wmf"/></Relationships>
</file>

<file path=ppt/slides/_rels/slide8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9.bin"/><Relationship Id="rId13" Type="http://schemas.openxmlformats.org/officeDocument/2006/relationships/image" Target="../media/image183.wmf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80.wmf"/><Relationship Id="rId12" Type="http://schemas.openxmlformats.org/officeDocument/2006/relationships/oleObject" Target="../embeddings/oleObject191.bin"/><Relationship Id="rId2" Type="http://schemas.openxmlformats.org/officeDocument/2006/relationships/tags" Target="../tags/tag79.xml"/><Relationship Id="rId1" Type="http://schemas.openxmlformats.org/officeDocument/2006/relationships/vmlDrawing" Target="../drawings/vmlDrawing40.vml"/><Relationship Id="rId6" Type="http://schemas.openxmlformats.org/officeDocument/2006/relationships/oleObject" Target="../embeddings/oleObject188.bin"/><Relationship Id="rId11" Type="http://schemas.openxmlformats.org/officeDocument/2006/relationships/image" Target="../media/image182.wmf"/><Relationship Id="rId5" Type="http://schemas.openxmlformats.org/officeDocument/2006/relationships/image" Target="../media/image179.wmf"/><Relationship Id="rId10" Type="http://schemas.openxmlformats.org/officeDocument/2006/relationships/oleObject" Target="../embeddings/oleObject190.bin"/><Relationship Id="rId4" Type="http://schemas.openxmlformats.org/officeDocument/2006/relationships/oleObject" Target="../embeddings/oleObject187.bin"/><Relationship Id="rId9" Type="http://schemas.openxmlformats.org/officeDocument/2006/relationships/image" Target="../media/image181.wmf"/></Relationships>
</file>

<file path=ppt/slides/_rels/slide8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4.bin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85.wmf"/><Relationship Id="rId2" Type="http://schemas.openxmlformats.org/officeDocument/2006/relationships/tags" Target="../tags/tag80.xml"/><Relationship Id="rId1" Type="http://schemas.openxmlformats.org/officeDocument/2006/relationships/vmlDrawing" Target="../drawings/vmlDrawing41.vml"/><Relationship Id="rId6" Type="http://schemas.openxmlformats.org/officeDocument/2006/relationships/oleObject" Target="../embeddings/oleObject193.bin"/><Relationship Id="rId5" Type="http://schemas.openxmlformats.org/officeDocument/2006/relationships/image" Target="../media/image184.wmf"/><Relationship Id="rId4" Type="http://schemas.openxmlformats.org/officeDocument/2006/relationships/oleObject" Target="../embeddings/oleObject192.bin"/><Relationship Id="rId9" Type="http://schemas.openxmlformats.org/officeDocument/2006/relationships/image" Target="../media/image186.wmf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7.png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pZSuMBXzEic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nderhowto.com/how-to-simplify-complex-fractions-algebra-365934/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c4aiYf3fzVQ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L1KD-C0lWs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838200" y="457200"/>
            <a:ext cx="701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0">
                <a:solidFill>
                  <a:schemeClr val="tx1"/>
                </a:solidFill>
              </a:rPr>
              <a:t>Fundamental Concepts of Algebra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0"/>
            <a:ext cx="1219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9600" b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524000" y="2286000"/>
            <a:ext cx="7086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0" dirty="0">
                <a:solidFill>
                  <a:schemeClr val="tx1"/>
                </a:solidFill>
              </a:rPr>
              <a:t>1.1 Real Numbers </a:t>
            </a: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2879725" y="3546475"/>
            <a:ext cx="578008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 b="0">
                <a:solidFill>
                  <a:schemeClr val="tx1"/>
                </a:solidFill>
              </a:rPr>
              <a:t>Objective:  Students will be introduced to the </a:t>
            </a:r>
          </a:p>
          <a:p>
            <a:pPr eaLnBrk="1" hangingPunct="1"/>
            <a:r>
              <a:rPr lang="en-US" sz="2400" b="0">
                <a:solidFill>
                  <a:schemeClr val="tx1"/>
                </a:solidFill>
              </a:rPr>
              <a:t>real number system that is used throughout </a:t>
            </a:r>
          </a:p>
          <a:p>
            <a:pPr eaLnBrk="1" hangingPunct="1"/>
            <a:r>
              <a:rPr lang="en-US" sz="2400" b="0">
                <a:solidFill>
                  <a:schemeClr val="tx1"/>
                </a:solidFill>
              </a:rPr>
              <a:t>mathematics and will be acquainted with the </a:t>
            </a:r>
          </a:p>
          <a:p>
            <a:pPr eaLnBrk="1" hangingPunct="1"/>
            <a:r>
              <a:rPr lang="en-US" sz="2400" b="0">
                <a:solidFill>
                  <a:schemeClr val="tx1"/>
                </a:solidFill>
              </a:rPr>
              <a:t>symbols that represent them.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PROPERTIES of </a:t>
            </a:r>
            <a:r>
              <a:rPr lang="en-US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oadway BT" pitchFamily="82" charset="0"/>
              </a:rPr>
              <a:t>R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2819400"/>
            <a:ext cx="6781800" cy="3657600"/>
          </a:xfrm>
          <a:solidFill>
            <a:srgbClr val="000080">
              <a:alpha val="60001"/>
            </a:srgbClr>
          </a:solidFill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Definition:</a:t>
            </a:r>
          </a:p>
          <a:p>
            <a:pPr eaLnBrk="1" hangingPunct="1">
              <a:buFontTx/>
              <a:buNone/>
              <a:defRPr/>
            </a:pPr>
            <a:r>
              <a:rPr lang="en-US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CLOSURE PROPERTY</a:t>
            </a:r>
          </a:p>
          <a:p>
            <a:pPr eaLnBrk="1" hangingPunct="1">
              <a:buFontTx/>
              <a:buNone/>
              <a:defRPr/>
            </a:pP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Given real numbers a and b, </a:t>
            </a:r>
          </a:p>
          <a:p>
            <a:pPr eaLnBrk="1" hangingPunct="1">
              <a:buFontTx/>
              <a:buNone/>
              <a:defRPr/>
            </a:pP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Then,</a:t>
            </a: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i="1" u="sng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+ b is a real number (+),</a:t>
            </a:r>
          </a:p>
          <a:p>
            <a:pPr eaLnBrk="1" hangingPunct="1">
              <a:buFontTx/>
              <a:buNone/>
              <a:defRPr/>
            </a:pP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</a:t>
            </a: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i="1" u="sng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x b is a real number (x).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PROPERTIES of </a:t>
            </a:r>
            <a:r>
              <a:rPr lang="en-US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oadway BT" pitchFamily="82" charset="0"/>
              </a:rPr>
              <a:t>R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000080">
              <a:alpha val="60001"/>
            </a:srgbClr>
          </a:solidFill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1:</a:t>
            </a:r>
          </a:p>
          <a:p>
            <a:pPr eaLnBrk="1" hangingPunct="1">
              <a:buFontTx/>
              <a:buNone/>
              <a:defRPr/>
            </a:pP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3600" b="1" i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 + 3</a:t>
            </a: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a real number. Therefore, the set of reals is CLOSED with respect to addition.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PROPERTIES of </a:t>
            </a:r>
            <a:r>
              <a:rPr lang="en-US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oadway BT" pitchFamily="82" charset="0"/>
              </a:rPr>
              <a:t>R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000080">
              <a:alpha val="60001"/>
            </a:srgbClr>
          </a:solidFill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2:</a:t>
            </a:r>
          </a:p>
          <a:p>
            <a:pPr eaLnBrk="1" hangingPunct="1">
              <a:buFontTx/>
              <a:buNone/>
              <a:defRPr/>
            </a:pPr>
            <a:r>
              <a:rPr lang="en-US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3600" b="1" i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 x 4.2</a:t>
            </a: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a real number. Therefore, the set of reals is CLOSED with respect to multiplication.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PROPERTIES of </a:t>
            </a:r>
            <a:r>
              <a:rPr lang="en-US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oadway BT" pitchFamily="82" charset="0"/>
              </a:rPr>
              <a:t>R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2819400"/>
            <a:ext cx="6781800" cy="3657600"/>
          </a:xfrm>
          <a:solidFill>
            <a:srgbClr val="000080">
              <a:alpha val="60001"/>
            </a:srgbClr>
          </a:solidFill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Definition:</a:t>
            </a:r>
          </a:p>
          <a:p>
            <a:pPr eaLnBrk="1" hangingPunct="1">
              <a:buFontTx/>
              <a:buNone/>
              <a:defRPr/>
            </a:pPr>
            <a:r>
              <a:rPr lang="en-US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COMMUTATIVE PROPERTY</a:t>
            </a:r>
          </a:p>
          <a:p>
            <a:pPr eaLnBrk="1" hangingPunct="1">
              <a:buFontTx/>
              <a:buNone/>
              <a:defRPr/>
            </a:pP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Given real numbers a and b,	</a:t>
            </a:r>
          </a:p>
          <a:p>
            <a:pPr eaLnBrk="1" hangingPunct="1">
              <a:buFontTx/>
              <a:buNone/>
              <a:defRPr/>
            </a:pP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Addition:</a:t>
            </a: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i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+ b = b + a</a:t>
            </a:r>
          </a:p>
          <a:p>
            <a:pPr eaLnBrk="1" hangingPunct="1">
              <a:buFontTx/>
              <a:buNone/>
              <a:defRPr/>
            </a:pP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Multiplication:</a:t>
            </a: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i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ab = ba</a:t>
            </a:r>
          </a:p>
          <a:p>
            <a:pPr eaLnBrk="1" hangingPunct="1">
              <a:buFontTx/>
              <a:buNone/>
              <a:defRPr/>
            </a:pPr>
            <a:endParaRPr lang="en-US" b="1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  <p:bldP spid="665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PROPERTIES of </a:t>
            </a:r>
            <a:r>
              <a:rPr lang="en-US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oadway BT" pitchFamily="82" charset="0"/>
              </a:rPr>
              <a:t>R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000080">
              <a:alpha val="60001"/>
            </a:srgbClr>
          </a:solidFill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3:</a:t>
            </a:r>
          </a:p>
          <a:p>
            <a:pPr eaLnBrk="1" hangingPunct="1">
              <a:buFontTx/>
              <a:buNone/>
              <a:defRPr/>
            </a:pPr>
            <a:r>
              <a:rPr lang="en-US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Addition:</a:t>
            </a:r>
            <a:r>
              <a:rPr lang="en-US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3600" b="1" i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2.3 + 1.2 = 1.2 + 2.3</a:t>
            </a:r>
          </a:p>
          <a:p>
            <a:pPr eaLnBrk="1" hangingPunct="1">
              <a:buFontTx/>
              <a:buNone/>
              <a:defRPr/>
            </a:pPr>
            <a:r>
              <a:rPr lang="en-US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Multiplication:</a:t>
            </a:r>
            <a:r>
              <a:rPr lang="en-US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3600" b="1" i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(2)(3.5) = (3.5)(2)</a:t>
            </a:r>
            <a:endParaRPr lang="en-US" sz="3600" b="1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PROPERTIES of </a:t>
            </a:r>
            <a:r>
              <a:rPr lang="en-US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oadway BT" pitchFamily="82" charset="0"/>
              </a:rPr>
              <a:t>R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2819400"/>
            <a:ext cx="6781800" cy="3657600"/>
          </a:xfrm>
          <a:solidFill>
            <a:srgbClr val="000080">
              <a:alpha val="60001"/>
            </a:srgbClr>
          </a:solidFill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Definition:</a:t>
            </a:r>
          </a:p>
          <a:p>
            <a:pPr eaLnBrk="1" hangingPunct="1">
              <a:buFontTx/>
              <a:buNone/>
              <a:defRPr/>
            </a:pPr>
            <a:r>
              <a:rPr lang="en-US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ASSOCIATIVE PROPERTY</a:t>
            </a:r>
          </a:p>
          <a:p>
            <a:pPr eaLnBrk="1" hangingPunct="1">
              <a:buFontTx/>
              <a:buNone/>
              <a:defRPr/>
            </a:pP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Given real numbers a, b and c,	</a:t>
            </a:r>
          </a:p>
          <a:p>
            <a:pPr eaLnBrk="1" hangingPunct="1">
              <a:buFontTx/>
              <a:buNone/>
              <a:defRPr/>
            </a:pP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Addition:</a:t>
            </a: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3600" b="1" i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(a + b) + c = a + (b + c)</a:t>
            </a:r>
          </a:p>
          <a:p>
            <a:pPr eaLnBrk="1" hangingPunct="1">
              <a:buFontTx/>
              <a:buNone/>
              <a:defRPr/>
            </a:pP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Multiplication:</a:t>
            </a: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i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(ab)c = a(bc)</a:t>
            </a:r>
          </a:p>
          <a:p>
            <a:pPr eaLnBrk="1" hangingPunct="1">
              <a:buFontTx/>
              <a:buNone/>
              <a:defRPr/>
            </a:pPr>
            <a:endParaRPr lang="en-US" sz="3600" b="1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PROPERTIES of </a:t>
            </a:r>
            <a:r>
              <a:rPr lang="en-US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oadway BT" pitchFamily="82" charset="0"/>
              </a:rPr>
              <a:t>R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000080">
              <a:alpha val="60001"/>
            </a:srgbClr>
          </a:solidFill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4:</a:t>
            </a:r>
          </a:p>
          <a:p>
            <a:pPr eaLnBrk="1" hangingPunct="1">
              <a:buFontTx/>
              <a:buNone/>
              <a:defRPr/>
            </a:pPr>
            <a:r>
              <a:rPr lang="en-US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Addition:</a:t>
            </a:r>
            <a:r>
              <a:rPr lang="en-US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3600" b="1" i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(6 + 0.5) + ¼ = 6 + (0.5 + ¼)</a:t>
            </a:r>
            <a:r>
              <a:rPr lang="en-US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Multiplication: </a:t>
            </a:r>
          </a:p>
          <a:p>
            <a:pPr eaLnBrk="1" hangingPunct="1">
              <a:buFontTx/>
              <a:buNone/>
              <a:defRPr/>
            </a:pPr>
            <a:r>
              <a:rPr lang="en-US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3600" b="1" i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(9 x 3) x 4 = 9 x (3 x 4)</a:t>
            </a:r>
            <a:endParaRPr lang="en-US" sz="3600" b="1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PROPERTIES of </a:t>
            </a:r>
            <a:r>
              <a:rPr lang="en-US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oadway BT" pitchFamily="82" charset="0"/>
              </a:rPr>
              <a:t>R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2819400"/>
            <a:ext cx="6781800" cy="3657600"/>
          </a:xfrm>
          <a:solidFill>
            <a:srgbClr val="000080">
              <a:alpha val="60001"/>
            </a:srgbClr>
          </a:solidFill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Definition:</a:t>
            </a:r>
          </a:p>
          <a:p>
            <a:pPr eaLnBrk="1" hangingPunct="1">
              <a:buFontTx/>
              <a:buNone/>
              <a:defRPr/>
            </a:pPr>
            <a:r>
              <a:rPr lang="en-US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DISTRIBUTIVE PROPERTY of MULTIPLICATION OVER ADDITION</a:t>
            </a:r>
          </a:p>
          <a:p>
            <a:pPr eaLnBrk="1" hangingPunct="1">
              <a:buFontTx/>
              <a:buNone/>
              <a:defRPr/>
            </a:pP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Given real numbers a, b and c,</a:t>
            </a: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  <a:p>
            <a:pPr eaLnBrk="1" hangingPunct="1">
              <a:buFontTx/>
              <a:buNone/>
              <a:defRPr/>
            </a:pP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en-US" sz="3600" b="1" i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(b + c) = ab + ac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5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PROPERTIES of </a:t>
            </a:r>
            <a:r>
              <a:rPr lang="en-US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oadway BT" pitchFamily="82" charset="0"/>
              </a:rPr>
              <a:t>R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000080">
              <a:alpha val="60001"/>
            </a:srgbClr>
          </a:solidFill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5:</a:t>
            </a:r>
          </a:p>
          <a:p>
            <a:pPr eaLnBrk="1" hangingPunct="1">
              <a:buFontTx/>
              <a:buNone/>
              <a:defRPr/>
            </a:pPr>
            <a:r>
              <a:rPr lang="en-US" sz="2700" b="1" i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4.3 (0.11 + 3.02) = (4.3)(0.11) + (4.3)(3.02)</a:t>
            </a:r>
            <a:r>
              <a:rPr lang="en-US" sz="2800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eaLnBrk="1" hangingPunct="1">
              <a:buFontTx/>
              <a:buNone/>
              <a:defRPr/>
            </a:pPr>
            <a:endParaRPr lang="en-US" b="1" i="1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6:</a:t>
            </a:r>
          </a:p>
          <a:p>
            <a:pPr eaLnBrk="1" hangingPunct="1">
              <a:buFontTx/>
              <a:buNone/>
              <a:defRPr/>
            </a:pPr>
            <a:r>
              <a:rPr lang="en-US" sz="3600" b="1" i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2x (3x – b) = (2x)(3x) + (2x)(-b)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PROPERTIES of </a:t>
            </a:r>
            <a:r>
              <a:rPr lang="en-US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oadway BT" pitchFamily="82" charset="0"/>
              </a:rPr>
              <a:t>R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2819400"/>
            <a:ext cx="6781800" cy="3657600"/>
          </a:xfrm>
          <a:solidFill>
            <a:srgbClr val="000080">
              <a:alpha val="60001"/>
            </a:srgbClr>
          </a:solidFill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Definition:</a:t>
            </a:r>
          </a:p>
          <a:p>
            <a:pPr eaLnBrk="1" hangingPunct="1">
              <a:buFontTx/>
              <a:buNone/>
              <a:defRPr/>
            </a:pPr>
            <a:r>
              <a:rPr lang="en-US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IDENTITY PROPERTY</a:t>
            </a:r>
          </a:p>
          <a:p>
            <a:pPr eaLnBrk="1" hangingPunct="1">
              <a:buFontTx/>
              <a:buNone/>
              <a:defRPr/>
            </a:pP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Given a real number a,</a:t>
            </a: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  <a:p>
            <a:pPr eaLnBrk="1" hangingPunct="1">
              <a:buFontTx/>
              <a:buNone/>
              <a:defRPr/>
            </a:pP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Addition:</a:t>
            </a: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i="1" u="sng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b="1" i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a = a </a:t>
            </a:r>
          </a:p>
          <a:p>
            <a:pPr eaLnBrk="1" hangingPunct="1">
              <a:buFontTx/>
              <a:buNone/>
              <a:defRPr/>
            </a:pP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Multiplication:</a:t>
            </a: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i="1" u="sng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b="1" i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x a = a</a:t>
            </a:r>
          </a:p>
          <a:p>
            <a:pPr eaLnBrk="1" hangingPunct="1">
              <a:buFontTx/>
              <a:buNone/>
              <a:defRPr/>
            </a:pPr>
            <a:endParaRPr lang="en-US" b="1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Real Numbers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990600" y="1752600"/>
            <a:ext cx="7239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0">
                <a:solidFill>
                  <a:schemeClr val="tx1"/>
                </a:solidFill>
              </a:rPr>
              <a:t>The real numbers can be ordered and represented in order on a number line</a:t>
            </a: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1905000" y="4876800"/>
            <a:ext cx="533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4648200" y="4724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5029200" y="4724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4267200" y="4724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5410200" y="4724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>
            <a:off x="5791200" y="4724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3886200" y="4724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3505200" y="4724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3124200" y="4724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>
            <a:off x="6172200" y="4724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2438400" y="5105400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          -3  -2  -1   0   1   2   3   4</a:t>
            </a:r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>
            <a:off x="6553200" y="4724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3581400" y="38100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-1.87</a:t>
            </a:r>
          </a:p>
        </p:txBody>
      </p:sp>
      <p:sp>
        <p:nvSpPr>
          <p:cNvPr id="37909" name="Text Box 21"/>
          <p:cNvSpPr txBox="1">
            <a:spLocks noChangeArrowheads="1"/>
          </p:cNvSpPr>
          <p:nvPr/>
        </p:nvSpPr>
        <p:spPr bwMode="auto">
          <a:xfrm>
            <a:off x="4495800" y="3276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6172200" y="38100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4.55</a:t>
            </a:r>
          </a:p>
        </p:txBody>
      </p:sp>
      <p:graphicFrame>
        <p:nvGraphicFramePr>
          <p:cNvPr id="37911" name="Object 23"/>
          <p:cNvGraphicFramePr>
            <a:graphicFrameLocks noChangeAspect="1"/>
          </p:cNvGraphicFramePr>
          <p:nvPr/>
        </p:nvGraphicFramePr>
        <p:xfrm>
          <a:off x="4953000" y="3733800"/>
          <a:ext cx="5334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4" imgW="162000" imgH="142875" progId="Equation.DSMT4">
                  <p:embed/>
                </p:oleObj>
              </mc:Choice>
              <mc:Fallback>
                <p:oleObj name="Equation" r:id="rId4" imgW="162000" imgH="142875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733800"/>
                        <a:ext cx="5334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12" name="Line 24"/>
          <p:cNvSpPr>
            <a:spLocks noChangeShapeType="1"/>
          </p:cNvSpPr>
          <p:nvPr/>
        </p:nvSpPr>
        <p:spPr bwMode="auto">
          <a:xfrm>
            <a:off x="4038600" y="4267200"/>
            <a:ext cx="0" cy="609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915" name="Line 27"/>
          <p:cNvSpPr>
            <a:spLocks noChangeShapeType="1"/>
          </p:cNvSpPr>
          <p:nvPr/>
        </p:nvSpPr>
        <p:spPr bwMode="auto">
          <a:xfrm>
            <a:off x="6400800" y="4267200"/>
            <a:ext cx="0" cy="609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916" name="Line 28"/>
          <p:cNvSpPr>
            <a:spLocks noChangeShapeType="1"/>
          </p:cNvSpPr>
          <p:nvPr/>
        </p:nvSpPr>
        <p:spPr bwMode="auto">
          <a:xfrm>
            <a:off x="4648200" y="3733800"/>
            <a:ext cx="0" cy="1066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917" name="Line 29"/>
          <p:cNvSpPr>
            <a:spLocks noChangeShapeType="1"/>
          </p:cNvSpPr>
          <p:nvPr/>
        </p:nvSpPr>
        <p:spPr bwMode="auto">
          <a:xfrm>
            <a:off x="5181600" y="4191000"/>
            <a:ext cx="0" cy="609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96" name="Rectangle 30"/>
          <p:cNvSpPr>
            <a:spLocks noChangeArrowheads="1"/>
          </p:cNvSpPr>
          <p:nvPr/>
        </p:nvSpPr>
        <p:spPr bwMode="auto">
          <a:xfrm>
            <a:off x="5354638" y="6613525"/>
            <a:ext cx="37893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</a:rPr>
              <a:t>Copyright (c) 2003 Brooks/Cole, a division of Thomson Learning, Inc</a:t>
            </a:r>
            <a:r>
              <a:rPr lang="en-US" sz="900" b="0">
                <a:solidFill>
                  <a:srgbClr val="000000"/>
                </a:solidFill>
              </a:rPr>
              <a:t>.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8" grpId="0" autoUpdateAnimBg="0"/>
      <p:bldP spid="37909" grpId="0" autoUpdateAnimBg="0"/>
      <p:bldP spid="3791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PROPERTIES of </a:t>
            </a:r>
            <a:r>
              <a:rPr lang="en-US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oadway BT" pitchFamily="82" charset="0"/>
              </a:rPr>
              <a:t>R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000080">
              <a:alpha val="60001"/>
            </a:srgbClr>
          </a:solidFill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7:</a:t>
            </a:r>
          </a:p>
          <a:p>
            <a:pPr eaLnBrk="1" hangingPunct="1">
              <a:buFontTx/>
              <a:buNone/>
              <a:defRPr/>
            </a:pPr>
            <a:r>
              <a:rPr lang="en-US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Addition:</a:t>
            </a:r>
            <a:r>
              <a:rPr lang="en-US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3600" b="1" i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 + (-1.342) = -1.342 </a:t>
            </a:r>
          </a:p>
          <a:p>
            <a:pPr eaLnBrk="1" hangingPunct="1">
              <a:buFontTx/>
              <a:buNone/>
              <a:defRPr/>
            </a:pPr>
            <a:r>
              <a:rPr lang="en-US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Multiplication:</a:t>
            </a:r>
            <a:r>
              <a:rPr lang="en-US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3600" b="1" i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(1)(0.1234) = 0.1234</a:t>
            </a:r>
            <a:endParaRPr lang="en-US" sz="3600" b="1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PROPERTIES of </a:t>
            </a:r>
            <a:r>
              <a:rPr lang="en-US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oadway BT" pitchFamily="82" charset="0"/>
              </a:rPr>
              <a:t>R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2819400"/>
            <a:ext cx="6781800" cy="3657600"/>
          </a:xfrm>
          <a:solidFill>
            <a:srgbClr val="000080">
              <a:alpha val="60001"/>
            </a:srgbClr>
          </a:solidFill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Definition:</a:t>
            </a:r>
          </a:p>
          <a:p>
            <a:pPr eaLnBrk="1" hangingPunct="1">
              <a:buFontTx/>
              <a:buNone/>
              <a:defRPr/>
            </a:pPr>
            <a:r>
              <a:rPr lang="en-US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INVERSE PROPERTY</a:t>
            </a:r>
          </a:p>
          <a:p>
            <a:pPr eaLnBrk="1" hangingPunct="1">
              <a:buFontTx/>
              <a:buNone/>
              <a:defRPr/>
            </a:pP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Given a real number a,</a:t>
            </a: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  <a:p>
            <a:pPr eaLnBrk="1" hangingPunct="1">
              <a:buFontTx/>
              <a:buNone/>
              <a:defRPr/>
            </a:pP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Addition:</a:t>
            </a: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i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+ </a:t>
            </a:r>
            <a:r>
              <a:rPr lang="en-US" sz="4000" b="1" i="1" u="sng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(-a)</a:t>
            </a:r>
            <a:r>
              <a:rPr lang="en-US" sz="4000" b="1" i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0</a:t>
            </a:r>
            <a:r>
              <a:rPr lang="en-US" b="1" i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Multiplication:</a:t>
            </a: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i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x </a:t>
            </a:r>
            <a:r>
              <a:rPr lang="en-US" sz="4000" b="1" i="1" u="sng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(1/a)</a:t>
            </a:r>
            <a:r>
              <a:rPr lang="en-US" sz="4000" b="1" i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1</a:t>
            </a:r>
          </a:p>
          <a:p>
            <a:pPr eaLnBrk="1" hangingPunct="1">
              <a:buFontTx/>
              <a:buNone/>
              <a:defRPr/>
            </a:pPr>
            <a:endParaRPr lang="en-US" b="1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PROPERTIES of </a:t>
            </a:r>
            <a:r>
              <a:rPr lang="en-US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oadway BT" pitchFamily="82" charset="0"/>
              </a:rPr>
              <a:t>R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000080">
              <a:alpha val="60001"/>
            </a:srgbClr>
          </a:solidFill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8:</a:t>
            </a:r>
          </a:p>
          <a:p>
            <a:pPr eaLnBrk="1" hangingPunct="1">
              <a:buFontTx/>
              <a:buNone/>
              <a:defRPr/>
            </a:pPr>
            <a:r>
              <a:rPr lang="en-US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Addition:</a:t>
            </a:r>
            <a:r>
              <a:rPr lang="en-US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3600" b="1" i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1.342 + </a:t>
            </a:r>
            <a:r>
              <a:rPr lang="en-US" sz="3600" b="1" i="1" u="sng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(-1.342)</a:t>
            </a:r>
            <a:r>
              <a:rPr lang="en-US" sz="3600" b="1" i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0 </a:t>
            </a:r>
          </a:p>
          <a:p>
            <a:pPr eaLnBrk="1" hangingPunct="1">
              <a:buFontTx/>
              <a:buNone/>
              <a:defRPr/>
            </a:pPr>
            <a:r>
              <a:rPr lang="en-US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Multiplication:</a:t>
            </a:r>
            <a:r>
              <a:rPr lang="en-US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3600" b="1" i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(0.1234</a:t>
            </a:r>
            <a:r>
              <a:rPr lang="en-US" sz="3600" b="1" i="1" u="sng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)(1/0.1234)</a:t>
            </a:r>
            <a:r>
              <a:rPr lang="en-US" sz="3600" b="1" i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1</a:t>
            </a:r>
            <a:endParaRPr lang="en-US" sz="3600" b="1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1905000" y="12192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4038600" y="12192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6400800" y="12192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1828800" y="1828800"/>
            <a:ext cx="678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2133600" y="1219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Inequality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4419600" y="12192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Graph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6629400" y="12192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Interval</a:t>
            </a:r>
          </a:p>
        </p:txBody>
      </p:sp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2133600" y="1981200"/>
          <a:ext cx="16002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8" name="Equation" r:id="rId4" imgW="571004" imgH="177646" progId="Equation.DSMT4">
                  <p:embed/>
                </p:oleObj>
              </mc:Choice>
              <mc:Fallback>
                <p:oleObj name="Equation" r:id="rId4" imgW="571004" imgH="177646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981200"/>
                        <a:ext cx="160020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2362200" y="2971800"/>
          <a:ext cx="9144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9" name="Equation" r:id="rId6" imgW="342603" imgH="177646" progId="Equation.DSMT4">
                  <p:embed/>
                </p:oleObj>
              </mc:Choice>
              <mc:Fallback>
                <p:oleObj name="Equation" r:id="rId6" imgW="342603" imgH="177646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971800"/>
                        <a:ext cx="914400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7" name="Object 11"/>
          <p:cNvGraphicFramePr>
            <a:graphicFrameLocks noChangeAspect="1"/>
          </p:cNvGraphicFramePr>
          <p:nvPr/>
        </p:nvGraphicFramePr>
        <p:xfrm>
          <a:off x="2286000" y="3733800"/>
          <a:ext cx="1219200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0" name="Equation" r:id="rId8" imgW="469696" imgH="393529" progId="Equation.DSMT4">
                  <p:embed/>
                </p:oleObj>
              </mc:Choice>
              <mc:Fallback>
                <p:oleObj name="Equation" r:id="rId8" imgW="469696" imgH="393529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733800"/>
                        <a:ext cx="1219200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6" name="Object 12"/>
          <p:cNvGraphicFramePr>
            <a:graphicFrameLocks noChangeAspect="1"/>
          </p:cNvGraphicFramePr>
          <p:nvPr/>
        </p:nvGraphicFramePr>
        <p:xfrm>
          <a:off x="6858000" y="1981200"/>
          <a:ext cx="838200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1" name="Equation" r:id="rId10" imgW="355292" imgH="253780" progId="Equation.DSMT4">
                  <p:embed/>
                </p:oleObj>
              </mc:Choice>
              <mc:Fallback>
                <p:oleObj name="Equation" r:id="rId10" imgW="355292" imgH="2537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1981200"/>
                        <a:ext cx="838200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7" name="Object 13"/>
          <p:cNvGraphicFramePr>
            <a:graphicFrameLocks noChangeAspect="1"/>
          </p:cNvGraphicFramePr>
          <p:nvPr/>
        </p:nvGraphicFramePr>
        <p:xfrm>
          <a:off x="6781800" y="2895600"/>
          <a:ext cx="99060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2" name="Equation" r:id="rId12" imgW="393529" imgH="253890" progId="Equation.DSMT4">
                  <p:embed/>
                </p:oleObj>
              </mc:Choice>
              <mc:Fallback>
                <p:oleObj name="Equation" r:id="rId12" imgW="393529" imgH="25389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895600"/>
                        <a:ext cx="990600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8" name="Object 14"/>
          <p:cNvGraphicFramePr>
            <a:graphicFrameLocks noChangeAspect="1"/>
          </p:cNvGraphicFramePr>
          <p:nvPr/>
        </p:nvGraphicFramePr>
        <p:xfrm>
          <a:off x="6629400" y="3810000"/>
          <a:ext cx="1524000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3" name="Equation" r:id="rId14" imgW="634725" imgH="431613" progId="Equation.DSMT4">
                  <p:embed/>
                </p:oleObj>
              </mc:Choice>
              <mc:Fallback>
                <p:oleObj name="Equation" r:id="rId14" imgW="634725" imgH="431613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810000"/>
                        <a:ext cx="1524000" cy="103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4267200" y="4267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4343400" y="32004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4191000" y="22860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4572000" y="39624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0">
                <a:solidFill>
                  <a:schemeClr val="tx1"/>
                </a:solidFill>
              </a:rPr>
              <a:t>]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4724400" y="1981200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0">
                <a:solidFill>
                  <a:schemeClr val="tx1"/>
                </a:solidFill>
              </a:rPr>
              <a:t>(        ]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5181600" y="2895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0">
                <a:solidFill>
                  <a:schemeClr val="tx1"/>
                </a:solidFill>
              </a:rPr>
              <a:t>(</a:t>
            </a: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5181600" y="33528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4724400" y="24384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3         7</a:t>
            </a:r>
          </a:p>
        </p:txBody>
      </p:sp>
      <p:graphicFrame>
        <p:nvGraphicFramePr>
          <p:cNvPr id="24599" name="Object 23"/>
          <p:cNvGraphicFramePr>
            <a:graphicFrameLocks noChangeAspect="1"/>
          </p:cNvGraphicFramePr>
          <p:nvPr/>
        </p:nvGraphicFramePr>
        <p:xfrm>
          <a:off x="4495800" y="4419600"/>
          <a:ext cx="433388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4" name="Equation" r:id="rId16" imgW="241195" imgH="393529" progId="Equation.DSMT4">
                  <p:embed/>
                </p:oleObj>
              </mc:Choice>
              <mc:Fallback>
                <p:oleObj name="Equation" r:id="rId16" imgW="241195" imgH="393529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419600"/>
                        <a:ext cx="433388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8" name="Line 24"/>
          <p:cNvSpPr>
            <a:spLocks noChangeShapeType="1"/>
          </p:cNvSpPr>
          <p:nvPr/>
        </p:nvSpPr>
        <p:spPr bwMode="auto">
          <a:xfrm flipH="1">
            <a:off x="4114800" y="4267200"/>
            <a:ext cx="609600" cy="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4876800" y="2286000"/>
            <a:ext cx="838200" cy="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5334000" y="3200400"/>
            <a:ext cx="914400" cy="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1371600" y="5486400"/>
            <a:ext cx="594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rgbClr val="FF5050"/>
                </a:solidFill>
              </a:rPr>
              <a:t> ) or (   means not included in the solution</a:t>
            </a: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1447800" y="5943600"/>
            <a:ext cx="594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rgbClr val="339933"/>
                </a:solidFill>
              </a:rPr>
              <a:t>]  or [  means included in the solution</a:t>
            </a:r>
          </a:p>
        </p:txBody>
      </p:sp>
      <p:sp>
        <p:nvSpPr>
          <p:cNvPr id="24605" name="Text Box 33"/>
          <p:cNvSpPr txBox="1">
            <a:spLocks noChangeArrowheads="1"/>
          </p:cNvSpPr>
          <p:nvPr/>
        </p:nvSpPr>
        <p:spPr bwMode="auto">
          <a:xfrm>
            <a:off x="533400" y="228600"/>
            <a:ext cx="8153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0">
                <a:solidFill>
                  <a:schemeClr val="tx1"/>
                </a:solidFill>
              </a:rPr>
              <a:t>Inequalities, graphs, and notation</a:t>
            </a:r>
          </a:p>
        </p:txBody>
      </p:sp>
      <p:sp>
        <p:nvSpPr>
          <p:cNvPr id="24606" name="Rectangle 34"/>
          <p:cNvSpPr>
            <a:spLocks noChangeArrowheads="1"/>
          </p:cNvSpPr>
          <p:nvPr/>
        </p:nvSpPr>
        <p:spPr bwMode="auto">
          <a:xfrm>
            <a:off x="5354638" y="6613525"/>
            <a:ext cx="37893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</a:rPr>
              <a:t>Copyright (c) 2003 Brooks/Cole, a division of Thomson Learning, Inc</a:t>
            </a:r>
            <a:r>
              <a:rPr lang="en-US" sz="900" b="0">
                <a:solidFill>
                  <a:srgbClr val="000000"/>
                </a:solidFill>
              </a:rPr>
              <a:t>.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3" grpId="0" autoUpdateAnimBg="0"/>
      <p:bldP spid="11296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048000" y="228600"/>
            <a:ext cx="2514600" cy="176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0">
                <a:solidFill>
                  <a:schemeClr val="tx1"/>
                </a:solidFill>
              </a:rPr>
              <a:t>Intervals</a:t>
            </a:r>
          </a:p>
          <a:p>
            <a:pPr eaLnBrk="1" hangingPunct="1">
              <a:spcBef>
                <a:spcPct val="50000"/>
              </a:spcBef>
            </a:pPr>
            <a:endParaRPr lang="en-US" sz="4400" b="0">
              <a:solidFill>
                <a:schemeClr val="tx1"/>
              </a:solidFill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Interval </a:t>
            </a:r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1752600" y="13716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228600" y="15240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06" name="Text Box 13"/>
          <p:cNvSpPr txBox="1">
            <a:spLocks noChangeArrowheads="1"/>
          </p:cNvSpPr>
          <p:nvPr/>
        </p:nvSpPr>
        <p:spPr bwMode="auto">
          <a:xfrm>
            <a:off x="2133600" y="1066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Graph</a:t>
            </a:r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5791200" y="1981200"/>
            <a:ext cx="1371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08" name="Text Box 18"/>
          <p:cNvSpPr txBox="1">
            <a:spLocks noChangeArrowheads="1"/>
          </p:cNvSpPr>
          <p:nvPr/>
        </p:nvSpPr>
        <p:spPr bwMode="auto">
          <a:xfrm>
            <a:off x="6096000" y="1752600"/>
            <a:ext cx="1219200" cy="429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(      )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[      ]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(      ]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[      )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(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    )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 [   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 ]   </a:t>
            </a:r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>
            <a:off x="2514600" y="1981200"/>
            <a:ext cx="533400" cy="0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>
            <a:off x="2514600" y="2514600"/>
            <a:ext cx="533400" cy="0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11" name="Text Box 28"/>
          <p:cNvSpPr txBox="1">
            <a:spLocks noChangeArrowheads="1"/>
          </p:cNvSpPr>
          <p:nvPr/>
        </p:nvSpPr>
        <p:spPr bwMode="auto">
          <a:xfrm>
            <a:off x="2362200" y="21336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0" i="1">
                <a:solidFill>
                  <a:schemeClr val="tx1"/>
                </a:solidFill>
              </a:rPr>
              <a:t>a       b</a:t>
            </a:r>
          </a:p>
        </p:txBody>
      </p:sp>
      <p:sp>
        <p:nvSpPr>
          <p:cNvPr id="3103" name="Line 31"/>
          <p:cNvSpPr>
            <a:spLocks noChangeShapeType="1"/>
          </p:cNvSpPr>
          <p:nvPr/>
        </p:nvSpPr>
        <p:spPr bwMode="auto">
          <a:xfrm>
            <a:off x="3733800" y="1295400"/>
            <a:ext cx="0" cy="495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13" name="Text Box 32"/>
          <p:cNvSpPr txBox="1">
            <a:spLocks noChangeArrowheads="1"/>
          </p:cNvSpPr>
          <p:nvPr/>
        </p:nvSpPr>
        <p:spPr bwMode="auto">
          <a:xfrm>
            <a:off x="4876800" y="1066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Example</a:t>
            </a:r>
          </a:p>
        </p:txBody>
      </p:sp>
      <p:sp>
        <p:nvSpPr>
          <p:cNvPr id="25614" name="Text Box 33"/>
          <p:cNvSpPr txBox="1">
            <a:spLocks noChangeArrowheads="1"/>
          </p:cNvSpPr>
          <p:nvPr/>
        </p:nvSpPr>
        <p:spPr bwMode="auto">
          <a:xfrm>
            <a:off x="457200" y="1600200"/>
            <a:ext cx="1143000" cy="429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(</a:t>
            </a:r>
            <a:r>
              <a:rPr lang="en-US" sz="2400" b="0" i="1">
                <a:solidFill>
                  <a:schemeClr val="tx1"/>
                </a:solidFill>
              </a:rPr>
              <a:t>a</a:t>
            </a:r>
            <a:r>
              <a:rPr lang="en-US" sz="2400" b="0">
                <a:solidFill>
                  <a:schemeClr val="tx1"/>
                </a:solidFill>
              </a:rPr>
              <a:t>, </a:t>
            </a:r>
            <a:r>
              <a:rPr lang="en-US" sz="2400" b="0" i="1">
                <a:solidFill>
                  <a:schemeClr val="tx1"/>
                </a:solidFill>
              </a:rPr>
              <a:t>b</a:t>
            </a:r>
            <a:r>
              <a:rPr lang="en-US" sz="2400" b="0">
                <a:solidFill>
                  <a:schemeClr val="tx1"/>
                </a:solidFill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[</a:t>
            </a:r>
            <a:r>
              <a:rPr lang="en-US" sz="2400" b="0" i="1">
                <a:solidFill>
                  <a:schemeClr val="tx1"/>
                </a:solidFill>
              </a:rPr>
              <a:t>a</a:t>
            </a:r>
            <a:r>
              <a:rPr lang="en-US" sz="2400" b="0">
                <a:solidFill>
                  <a:schemeClr val="tx1"/>
                </a:solidFill>
              </a:rPr>
              <a:t>, </a:t>
            </a:r>
            <a:r>
              <a:rPr lang="en-US" sz="2400" b="0" i="1">
                <a:solidFill>
                  <a:schemeClr val="tx1"/>
                </a:solidFill>
              </a:rPr>
              <a:t>b</a:t>
            </a:r>
            <a:r>
              <a:rPr lang="en-US" sz="2400" b="0">
                <a:solidFill>
                  <a:schemeClr val="tx1"/>
                </a:solidFill>
              </a:rPr>
              <a:t>]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(</a:t>
            </a:r>
            <a:r>
              <a:rPr lang="en-US" sz="2400" b="0" i="1">
                <a:solidFill>
                  <a:schemeClr val="tx1"/>
                </a:solidFill>
              </a:rPr>
              <a:t>a</a:t>
            </a:r>
            <a:r>
              <a:rPr lang="en-US" sz="2400" b="0">
                <a:solidFill>
                  <a:schemeClr val="tx1"/>
                </a:solidFill>
              </a:rPr>
              <a:t>, </a:t>
            </a:r>
            <a:r>
              <a:rPr lang="en-US" sz="2400" b="0" i="1">
                <a:solidFill>
                  <a:schemeClr val="tx1"/>
                </a:solidFill>
              </a:rPr>
              <a:t>b</a:t>
            </a:r>
            <a:r>
              <a:rPr lang="en-US" sz="2400" b="0">
                <a:solidFill>
                  <a:schemeClr val="tx1"/>
                </a:solidFill>
              </a:rPr>
              <a:t>]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[</a:t>
            </a:r>
            <a:r>
              <a:rPr lang="en-US" sz="2400" b="0" i="1">
                <a:solidFill>
                  <a:schemeClr val="tx1"/>
                </a:solidFill>
              </a:rPr>
              <a:t>a</a:t>
            </a:r>
            <a:r>
              <a:rPr lang="en-US" sz="2400" b="0">
                <a:solidFill>
                  <a:schemeClr val="tx1"/>
                </a:solidFill>
              </a:rPr>
              <a:t>, </a:t>
            </a:r>
            <a:r>
              <a:rPr lang="en-US" sz="2400" b="0" i="1">
                <a:solidFill>
                  <a:schemeClr val="tx1"/>
                </a:solidFill>
              </a:rPr>
              <a:t>b</a:t>
            </a:r>
            <a:r>
              <a:rPr lang="en-US" sz="2400" b="0">
                <a:solidFill>
                  <a:schemeClr val="tx1"/>
                </a:solidFill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(</a:t>
            </a:r>
            <a:r>
              <a:rPr lang="en-US" sz="2400" b="0" i="1">
                <a:solidFill>
                  <a:schemeClr val="tx1"/>
                </a:solidFill>
              </a:rPr>
              <a:t>a</a:t>
            </a:r>
            <a:r>
              <a:rPr lang="en-US" sz="2400" b="0">
                <a:solidFill>
                  <a:schemeClr val="tx1"/>
                </a:solidFill>
              </a:rPr>
              <a:t>,  </a:t>
            </a:r>
            <a:r>
              <a:rPr lang="en-US" sz="2400" b="0">
                <a:solidFill>
                  <a:schemeClr val="tx1"/>
                </a:solidFill>
                <a:sym typeface="Math C" pitchFamily="2" charset="2"/>
              </a:rPr>
              <a:t>  </a:t>
            </a:r>
            <a:r>
              <a:rPr lang="en-US" sz="2400" b="0">
                <a:solidFill>
                  <a:schemeClr val="tx1"/>
                </a:solidFill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(-</a:t>
            </a:r>
            <a:r>
              <a:rPr lang="en-US" sz="2400" b="0">
                <a:solidFill>
                  <a:schemeClr val="tx1"/>
                </a:solidFill>
                <a:sym typeface="Math C" pitchFamily="2" charset="2"/>
              </a:rPr>
              <a:t>   </a:t>
            </a:r>
            <a:r>
              <a:rPr lang="en-US" sz="2400" b="0">
                <a:solidFill>
                  <a:schemeClr val="tx1"/>
                </a:solidFill>
              </a:rPr>
              <a:t>, </a:t>
            </a:r>
            <a:r>
              <a:rPr lang="en-US" sz="2400" b="0" i="1">
                <a:solidFill>
                  <a:schemeClr val="tx1"/>
                </a:solidFill>
              </a:rPr>
              <a:t>b</a:t>
            </a:r>
            <a:r>
              <a:rPr lang="en-US" sz="2400" b="0">
                <a:solidFill>
                  <a:schemeClr val="tx1"/>
                </a:solidFill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[</a:t>
            </a:r>
            <a:r>
              <a:rPr lang="en-US" sz="2400" b="0" i="1">
                <a:solidFill>
                  <a:schemeClr val="tx1"/>
                </a:solidFill>
              </a:rPr>
              <a:t>a</a:t>
            </a:r>
            <a:r>
              <a:rPr lang="en-US" sz="2400" b="0">
                <a:solidFill>
                  <a:schemeClr val="tx1"/>
                </a:solidFill>
              </a:rPr>
              <a:t>,    )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(-</a:t>
            </a:r>
            <a:r>
              <a:rPr lang="en-US" sz="2400" b="0">
                <a:solidFill>
                  <a:schemeClr val="tx1"/>
                </a:solidFill>
                <a:sym typeface="Math C" pitchFamily="2" charset="2"/>
              </a:rPr>
              <a:t>   </a:t>
            </a:r>
            <a:r>
              <a:rPr lang="en-US" sz="2400" b="0">
                <a:solidFill>
                  <a:schemeClr val="tx1"/>
                </a:solidFill>
              </a:rPr>
              <a:t>, </a:t>
            </a:r>
            <a:r>
              <a:rPr lang="en-US" sz="2400" b="0" i="1">
                <a:solidFill>
                  <a:schemeClr val="tx1"/>
                </a:solidFill>
              </a:rPr>
              <a:t>b</a:t>
            </a:r>
            <a:r>
              <a:rPr lang="en-US" sz="2400" b="0">
                <a:solidFill>
                  <a:schemeClr val="tx1"/>
                </a:solidFill>
              </a:rPr>
              <a:t>]</a:t>
            </a:r>
          </a:p>
        </p:txBody>
      </p:sp>
      <p:sp>
        <p:nvSpPr>
          <p:cNvPr id="25615" name="Text Box 34"/>
          <p:cNvSpPr txBox="1">
            <a:spLocks noChangeArrowheads="1"/>
          </p:cNvSpPr>
          <p:nvPr/>
        </p:nvSpPr>
        <p:spPr bwMode="auto">
          <a:xfrm>
            <a:off x="4343400" y="1752600"/>
            <a:ext cx="1143000" cy="429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(3, 5)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[4, 7]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(-1, 3]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[-2, 0)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(1,    )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(-</a:t>
            </a:r>
            <a:r>
              <a:rPr lang="en-US" sz="2400" b="0">
                <a:solidFill>
                  <a:schemeClr val="tx1"/>
                </a:solidFill>
                <a:sym typeface="Math C" pitchFamily="2" charset="2"/>
              </a:rPr>
              <a:t>   </a:t>
            </a:r>
            <a:r>
              <a:rPr lang="en-US" sz="2400" b="0">
                <a:solidFill>
                  <a:schemeClr val="tx1"/>
                </a:solidFill>
              </a:rPr>
              <a:t>, 2)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[0, </a:t>
            </a:r>
            <a:r>
              <a:rPr lang="en-US" sz="2400" b="0">
                <a:solidFill>
                  <a:schemeClr val="tx1"/>
                </a:solidFill>
                <a:sym typeface="Math C" pitchFamily="2" charset="2"/>
              </a:rPr>
              <a:t>   </a:t>
            </a:r>
            <a:r>
              <a:rPr lang="en-US" sz="2400" b="0">
                <a:solidFill>
                  <a:schemeClr val="tx1"/>
                </a:solidFill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(-</a:t>
            </a:r>
            <a:r>
              <a:rPr lang="en-US" sz="2400" b="0">
                <a:solidFill>
                  <a:schemeClr val="tx1"/>
                </a:solidFill>
                <a:sym typeface="Math C" pitchFamily="2" charset="2"/>
              </a:rPr>
              <a:t>   </a:t>
            </a:r>
            <a:r>
              <a:rPr lang="en-US" sz="2400" b="0">
                <a:solidFill>
                  <a:schemeClr val="tx1"/>
                </a:solidFill>
              </a:rPr>
              <a:t>, -3]</a:t>
            </a:r>
          </a:p>
        </p:txBody>
      </p:sp>
      <p:sp>
        <p:nvSpPr>
          <p:cNvPr id="3107" name="Line 35"/>
          <p:cNvSpPr>
            <a:spLocks noChangeShapeType="1"/>
          </p:cNvSpPr>
          <p:nvPr/>
        </p:nvSpPr>
        <p:spPr bwMode="auto">
          <a:xfrm>
            <a:off x="2209800" y="1981200"/>
            <a:ext cx="1371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08" name="Line 36"/>
          <p:cNvSpPr>
            <a:spLocks noChangeShapeType="1"/>
          </p:cNvSpPr>
          <p:nvPr/>
        </p:nvSpPr>
        <p:spPr bwMode="auto">
          <a:xfrm>
            <a:off x="2133600" y="2514600"/>
            <a:ext cx="1371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09" name="Line 37"/>
          <p:cNvSpPr>
            <a:spLocks noChangeShapeType="1"/>
          </p:cNvSpPr>
          <p:nvPr/>
        </p:nvSpPr>
        <p:spPr bwMode="auto">
          <a:xfrm>
            <a:off x="2133600" y="3124200"/>
            <a:ext cx="1371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10" name="Line 38"/>
          <p:cNvSpPr>
            <a:spLocks noChangeShapeType="1"/>
          </p:cNvSpPr>
          <p:nvPr/>
        </p:nvSpPr>
        <p:spPr bwMode="auto">
          <a:xfrm>
            <a:off x="2133600" y="3657600"/>
            <a:ext cx="1371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>
            <a:off x="2133600" y="4191000"/>
            <a:ext cx="1371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12" name="Line 40"/>
          <p:cNvSpPr>
            <a:spLocks noChangeShapeType="1"/>
          </p:cNvSpPr>
          <p:nvPr/>
        </p:nvSpPr>
        <p:spPr bwMode="auto">
          <a:xfrm>
            <a:off x="2133600" y="4724400"/>
            <a:ext cx="1371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13" name="Line 41"/>
          <p:cNvSpPr>
            <a:spLocks noChangeShapeType="1"/>
          </p:cNvSpPr>
          <p:nvPr/>
        </p:nvSpPr>
        <p:spPr bwMode="auto">
          <a:xfrm>
            <a:off x="2133600" y="5334000"/>
            <a:ext cx="1371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14" name="Line 42"/>
          <p:cNvSpPr>
            <a:spLocks noChangeShapeType="1"/>
          </p:cNvSpPr>
          <p:nvPr/>
        </p:nvSpPr>
        <p:spPr bwMode="auto">
          <a:xfrm>
            <a:off x="2133600" y="5867400"/>
            <a:ext cx="1371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24" name="Text Box 43"/>
          <p:cNvSpPr txBox="1">
            <a:spLocks noChangeArrowheads="1"/>
          </p:cNvSpPr>
          <p:nvPr/>
        </p:nvSpPr>
        <p:spPr bwMode="auto">
          <a:xfrm>
            <a:off x="2362200" y="1752600"/>
            <a:ext cx="1143000" cy="429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(</a:t>
            </a:r>
            <a:r>
              <a:rPr lang="en-US" sz="2400" b="0" i="1">
                <a:solidFill>
                  <a:schemeClr val="tx1"/>
                </a:solidFill>
              </a:rPr>
              <a:t>      </a:t>
            </a:r>
            <a:r>
              <a:rPr lang="en-US" sz="2400" b="0">
                <a:solidFill>
                  <a:schemeClr val="tx1"/>
                </a:solidFill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[</a:t>
            </a:r>
            <a:r>
              <a:rPr lang="en-US" sz="2400" b="0" i="1">
                <a:solidFill>
                  <a:schemeClr val="tx1"/>
                </a:solidFill>
              </a:rPr>
              <a:t>     </a:t>
            </a:r>
            <a:r>
              <a:rPr lang="en-US" sz="2400" b="0">
                <a:solidFill>
                  <a:schemeClr val="tx1"/>
                </a:solidFill>
              </a:rPr>
              <a:t>]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(     ]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[</a:t>
            </a:r>
            <a:r>
              <a:rPr lang="en-US" sz="2400" b="0" i="1">
                <a:solidFill>
                  <a:schemeClr val="tx1"/>
                </a:solidFill>
              </a:rPr>
              <a:t>     </a:t>
            </a:r>
            <a:r>
              <a:rPr lang="en-US" sz="2400" b="0">
                <a:solidFill>
                  <a:schemeClr val="tx1"/>
                </a:solidFill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(</a:t>
            </a:r>
            <a:r>
              <a:rPr lang="en-US" sz="2400" b="0" i="1">
                <a:solidFill>
                  <a:schemeClr val="tx1"/>
                </a:solidFill>
              </a:rPr>
              <a:t>     </a:t>
            </a:r>
            <a:endParaRPr lang="en-US" sz="2400" b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       )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[</a:t>
            </a:r>
            <a:r>
              <a:rPr lang="en-US" sz="2400" b="0" i="1">
                <a:solidFill>
                  <a:schemeClr val="tx1"/>
                </a:solidFill>
              </a:rPr>
              <a:t>     </a:t>
            </a:r>
            <a:endParaRPr lang="en-US" sz="2400" b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       ]</a:t>
            </a:r>
          </a:p>
        </p:txBody>
      </p:sp>
      <p:sp>
        <p:nvSpPr>
          <p:cNvPr id="3116" name="Line 44"/>
          <p:cNvSpPr>
            <a:spLocks noChangeShapeType="1"/>
          </p:cNvSpPr>
          <p:nvPr/>
        </p:nvSpPr>
        <p:spPr bwMode="auto">
          <a:xfrm>
            <a:off x="2514600" y="3124200"/>
            <a:ext cx="533400" cy="0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17" name="Line 45"/>
          <p:cNvSpPr>
            <a:spLocks noChangeShapeType="1"/>
          </p:cNvSpPr>
          <p:nvPr/>
        </p:nvSpPr>
        <p:spPr bwMode="auto">
          <a:xfrm>
            <a:off x="2514600" y="3657600"/>
            <a:ext cx="533400" cy="0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18" name="Line 46"/>
          <p:cNvSpPr>
            <a:spLocks noChangeShapeType="1"/>
          </p:cNvSpPr>
          <p:nvPr/>
        </p:nvSpPr>
        <p:spPr bwMode="auto">
          <a:xfrm>
            <a:off x="2514600" y="4191000"/>
            <a:ext cx="990600" cy="0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19" name="Line 47"/>
          <p:cNvSpPr>
            <a:spLocks noChangeShapeType="1"/>
          </p:cNvSpPr>
          <p:nvPr/>
        </p:nvSpPr>
        <p:spPr bwMode="auto">
          <a:xfrm>
            <a:off x="2133600" y="4724400"/>
            <a:ext cx="914400" cy="0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auto">
          <a:xfrm>
            <a:off x="2514600" y="5334000"/>
            <a:ext cx="990600" cy="0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21" name="Line 49"/>
          <p:cNvSpPr>
            <a:spLocks noChangeShapeType="1"/>
          </p:cNvSpPr>
          <p:nvPr/>
        </p:nvSpPr>
        <p:spPr bwMode="auto">
          <a:xfrm>
            <a:off x="2133600" y="5867400"/>
            <a:ext cx="914400" cy="0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22" name="Line 50"/>
          <p:cNvSpPr>
            <a:spLocks noChangeShapeType="1"/>
          </p:cNvSpPr>
          <p:nvPr/>
        </p:nvSpPr>
        <p:spPr bwMode="auto">
          <a:xfrm>
            <a:off x="6248400" y="1981200"/>
            <a:ext cx="609600" cy="0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32" name="Text Box 52"/>
          <p:cNvSpPr txBox="1">
            <a:spLocks noChangeArrowheads="1"/>
          </p:cNvSpPr>
          <p:nvPr/>
        </p:nvSpPr>
        <p:spPr bwMode="auto">
          <a:xfrm>
            <a:off x="2362200" y="1600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0" i="1">
                <a:solidFill>
                  <a:schemeClr val="tx1"/>
                </a:solidFill>
              </a:rPr>
              <a:t>a       b</a:t>
            </a:r>
          </a:p>
        </p:txBody>
      </p:sp>
      <p:sp>
        <p:nvSpPr>
          <p:cNvPr id="25633" name="Text Box 53"/>
          <p:cNvSpPr txBox="1">
            <a:spLocks noChangeArrowheads="1"/>
          </p:cNvSpPr>
          <p:nvPr/>
        </p:nvSpPr>
        <p:spPr bwMode="auto">
          <a:xfrm>
            <a:off x="2362200" y="26670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0" i="1">
                <a:solidFill>
                  <a:schemeClr val="tx1"/>
                </a:solidFill>
              </a:rPr>
              <a:t>a       b</a:t>
            </a:r>
          </a:p>
        </p:txBody>
      </p:sp>
      <p:sp>
        <p:nvSpPr>
          <p:cNvPr id="25634" name="Text Box 54"/>
          <p:cNvSpPr txBox="1">
            <a:spLocks noChangeArrowheads="1"/>
          </p:cNvSpPr>
          <p:nvPr/>
        </p:nvSpPr>
        <p:spPr bwMode="auto">
          <a:xfrm>
            <a:off x="2362200" y="32004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0" i="1">
                <a:solidFill>
                  <a:schemeClr val="tx1"/>
                </a:solidFill>
              </a:rPr>
              <a:t>a       b</a:t>
            </a:r>
          </a:p>
        </p:txBody>
      </p:sp>
      <p:sp>
        <p:nvSpPr>
          <p:cNvPr id="25635" name="Text Box 55"/>
          <p:cNvSpPr txBox="1">
            <a:spLocks noChangeArrowheads="1"/>
          </p:cNvSpPr>
          <p:nvPr/>
        </p:nvSpPr>
        <p:spPr bwMode="auto">
          <a:xfrm>
            <a:off x="2362200" y="37338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0" i="1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5636" name="Text Box 56"/>
          <p:cNvSpPr txBox="1">
            <a:spLocks noChangeArrowheads="1"/>
          </p:cNvSpPr>
          <p:nvPr/>
        </p:nvSpPr>
        <p:spPr bwMode="auto">
          <a:xfrm>
            <a:off x="2362200" y="48006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0" i="1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5637" name="Text Box 57"/>
          <p:cNvSpPr txBox="1">
            <a:spLocks noChangeArrowheads="1"/>
          </p:cNvSpPr>
          <p:nvPr/>
        </p:nvSpPr>
        <p:spPr bwMode="auto">
          <a:xfrm>
            <a:off x="2286000" y="4267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0" i="1">
                <a:solidFill>
                  <a:schemeClr val="tx1"/>
                </a:solidFill>
              </a:rPr>
              <a:t>           b</a:t>
            </a:r>
          </a:p>
        </p:txBody>
      </p:sp>
      <p:sp>
        <p:nvSpPr>
          <p:cNvPr id="25638" name="Text Box 59"/>
          <p:cNvSpPr txBox="1">
            <a:spLocks noChangeArrowheads="1"/>
          </p:cNvSpPr>
          <p:nvPr/>
        </p:nvSpPr>
        <p:spPr bwMode="auto">
          <a:xfrm>
            <a:off x="2286000" y="5410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0" i="1">
                <a:solidFill>
                  <a:schemeClr val="tx1"/>
                </a:solidFill>
              </a:rPr>
              <a:t>           b</a:t>
            </a:r>
          </a:p>
        </p:txBody>
      </p:sp>
      <p:sp>
        <p:nvSpPr>
          <p:cNvPr id="3132" name="Line 60"/>
          <p:cNvSpPr>
            <a:spLocks noChangeShapeType="1"/>
          </p:cNvSpPr>
          <p:nvPr/>
        </p:nvSpPr>
        <p:spPr bwMode="auto">
          <a:xfrm>
            <a:off x="5791200" y="5257800"/>
            <a:ext cx="1371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34" name="Line 62"/>
          <p:cNvSpPr>
            <a:spLocks noChangeShapeType="1"/>
          </p:cNvSpPr>
          <p:nvPr/>
        </p:nvSpPr>
        <p:spPr bwMode="auto">
          <a:xfrm>
            <a:off x="5791200" y="2590800"/>
            <a:ext cx="1371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35" name="Line 63"/>
          <p:cNvSpPr>
            <a:spLocks noChangeShapeType="1"/>
          </p:cNvSpPr>
          <p:nvPr/>
        </p:nvSpPr>
        <p:spPr bwMode="auto">
          <a:xfrm>
            <a:off x="5791200" y="3124200"/>
            <a:ext cx="1371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36" name="Line 64"/>
          <p:cNvSpPr>
            <a:spLocks noChangeShapeType="1"/>
          </p:cNvSpPr>
          <p:nvPr/>
        </p:nvSpPr>
        <p:spPr bwMode="auto">
          <a:xfrm>
            <a:off x="5791200" y="3657600"/>
            <a:ext cx="1371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37" name="Line 65"/>
          <p:cNvSpPr>
            <a:spLocks noChangeShapeType="1"/>
          </p:cNvSpPr>
          <p:nvPr/>
        </p:nvSpPr>
        <p:spPr bwMode="auto">
          <a:xfrm>
            <a:off x="5791200" y="4191000"/>
            <a:ext cx="1371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38" name="Line 66"/>
          <p:cNvSpPr>
            <a:spLocks noChangeShapeType="1"/>
          </p:cNvSpPr>
          <p:nvPr/>
        </p:nvSpPr>
        <p:spPr bwMode="auto">
          <a:xfrm>
            <a:off x="5791200" y="4724400"/>
            <a:ext cx="1371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39" name="Line 67"/>
          <p:cNvSpPr>
            <a:spLocks noChangeShapeType="1"/>
          </p:cNvSpPr>
          <p:nvPr/>
        </p:nvSpPr>
        <p:spPr bwMode="auto">
          <a:xfrm>
            <a:off x="5791200" y="5867400"/>
            <a:ext cx="1371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46" name="Text Box 68"/>
          <p:cNvSpPr txBox="1">
            <a:spLocks noChangeArrowheads="1"/>
          </p:cNvSpPr>
          <p:nvPr/>
        </p:nvSpPr>
        <p:spPr bwMode="auto">
          <a:xfrm>
            <a:off x="6172200" y="1600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0">
                <a:solidFill>
                  <a:schemeClr val="tx1"/>
                </a:solidFill>
              </a:rPr>
              <a:t>3       5</a:t>
            </a:r>
          </a:p>
        </p:txBody>
      </p:sp>
      <p:sp>
        <p:nvSpPr>
          <p:cNvPr id="3145" name="Line 73"/>
          <p:cNvSpPr>
            <a:spLocks noChangeShapeType="1"/>
          </p:cNvSpPr>
          <p:nvPr/>
        </p:nvSpPr>
        <p:spPr bwMode="auto">
          <a:xfrm>
            <a:off x="6248400" y="3124200"/>
            <a:ext cx="609600" cy="0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46" name="Line 74"/>
          <p:cNvSpPr>
            <a:spLocks noChangeShapeType="1"/>
          </p:cNvSpPr>
          <p:nvPr/>
        </p:nvSpPr>
        <p:spPr bwMode="auto">
          <a:xfrm>
            <a:off x="6248400" y="4191000"/>
            <a:ext cx="914400" cy="0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47" name="Line 75"/>
          <p:cNvSpPr>
            <a:spLocks noChangeShapeType="1"/>
          </p:cNvSpPr>
          <p:nvPr/>
        </p:nvSpPr>
        <p:spPr bwMode="auto">
          <a:xfrm>
            <a:off x="6248400" y="2590800"/>
            <a:ext cx="609600" cy="0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48" name="Line 76"/>
          <p:cNvSpPr>
            <a:spLocks noChangeShapeType="1"/>
          </p:cNvSpPr>
          <p:nvPr/>
        </p:nvSpPr>
        <p:spPr bwMode="auto">
          <a:xfrm>
            <a:off x="6248400" y="3657600"/>
            <a:ext cx="609600" cy="0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49" name="Line 77"/>
          <p:cNvSpPr>
            <a:spLocks noChangeShapeType="1"/>
          </p:cNvSpPr>
          <p:nvPr/>
        </p:nvSpPr>
        <p:spPr bwMode="auto">
          <a:xfrm>
            <a:off x="6324600" y="5257800"/>
            <a:ext cx="914400" cy="0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50" name="Line 78"/>
          <p:cNvSpPr>
            <a:spLocks noChangeShapeType="1"/>
          </p:cNvSpPr>
          <p:nvPr/>
        </p:nvSpPr>
        <p:spPr bwMode="auto">
          <a:xfrm>
            <a:off x="5791200" y="4724400"/>
            <a:ext cx="762000" cy="0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51" name="Line 79"/>
          <p:cNvSpPr>
            <a:spLocks noChangeShapeType="1"/>
          </p:cNvSpPr>
          <p:nvPr/>
        </p:nvSpPr>
        <p:spPr bwMode="auto">
          <a:xfrm>
            <a:off x="5791200" y="5867400"/>
            <a:ext cx="533400" cy="0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54" name="Text Box 80"/>
          <p:cNvSpPr txBox="1">
            <a:spLocks noChangeArrowheads="1"/>
          </p:cNvSpPr>
          <p:nvPr/>
        </p:nvSpPr>
        <p:spPr bwMode="auto">
          <a:xfrm>
            <a:off x="6096000" y="32004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0">
                <a:solidFill>
                  <a:schemeClr val="tx1"/>
                </a:solidFill>
              </a:rPr>
              <a:t>-2       0</a:t>
            </a:r>
          </a:p>
        </p:txBody>
      </p:sp>
      <p:sp>
        <p:nvSpPr>
          <p:cNvPr id="25655" name="Text Box 81"/>
          <p:cNvSpPr txBox="1">
            <a:spLocks noChangeArrowheads="1"/>
          </p:cNvSpPr>
          <p:nvPr/>
        </p:nvSpPr>
        <p:spPr bwMode="auto">
          <a:xfrm>
            <a:off x="6172200" y="21336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0">
                <a:solidFill>
                  <a:schemeClr val="tx1"/>
                </a:solidFill>
              </a:rPr>
              <a:t>4       7</a:t>
            </a:r>
          </a:p>
        </p:txBody>
      </p:sp>
      <p:sp>
        <p:nvSpPr>
          <p:cNvPr id="25656" name="Text Box 82"/>
          <p:cNvSpPr txBox="1">
            <a:spLocks noChangeArrowheads="1"/>
          </p:cNvSpPr>
          <p:nvPr/>
        </p:nvSpPr>
        <p:spPr bwMode="auto">
          <a:xfrm>
            <a:off x="6096000" y="26670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0">
                <a:solidFill>
                  <a:schemeClr val="tx1"/>
                </a:solidFill>
              </a:rPr>
              <a:t>-1       3</a:t>
            </a:r>
          </a:p>
        </p:txBody>
      </p:sp>
      <p:sp>
        <p:nvSpPr>
          <p:cNvPr id="25657" name="Text Box 83"/>
          <p:cNvSpPr txBox="1">
            <a:spLocks noChangeArrowheads="1"/>
          </p:cNvSpPr>
          <p:nvPr/>
        </p:nvSpPr>
        <p:spPr bwMode="auto">
          <a:xfrm>
            <a:off x="5943600" y="5410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0">
                <a:solidFill>
                  <a:schemeClr val="tx1"/>
                </a:solidFill>
              </a:rPr>
              <a:t>    -3      </a:t>
            </a:r>
          </a:p>
        </p:txBody>
      </p:sp>
      <p:sp>
        <p:nvSpPr>
          <p:cNvPr id="25658" name="Text Box 84"/>
          <p:cNvSpPr txBox="1">
            <a:spLocks noChangeArrowheads="1"/>
          </p:cNvSpPr>
          <p:nvPr/>
        </p:nvSpPr>
        <p:spPr bwMode="auto">
          <a:xfrm>
            <a:off x="6400800" y="4267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5659" name="Text Box 85"/>
          <p:cNvSpPr txBox="1">
            <a:spLocks noChangeArrowheads="1"/>
          </p:cNvSpPr>
          <p:nvPr/>
        </p:nvSpPr>
        <p:spPr bwMode="auto">
          <a:xfrm>
            <a:off x="6172200" y="37338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0">
                <a:solidFill>
                  <a:schemeClr val="tx1"/>
                </a:solidFill>
              </a:rPr>
              <a:t>1 </a:t>
            </a:r>
          </a:p>
        </p:txBody>
      </p:sp>
      <p:sp>
        <p:nvSpPr>
          <p:cNvPr id="25660" name="Text Box 86"/>
          <p:cNvSpPr txBox="1">
            <a:spLocks noChangeArrowheads="1"/>
          </p:cNvSpPr>
          <p:nvPr/>
        </p:nvSpPr>
        <p:spPr bwMode="auto">
          <a:xfrm>
            <a:off x="6172200" y="48768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0">
                <a:solidFill>
                  <a:schemeClr val="tx1"/>
                </a:solidFill>
              </a:rPr>
              <a:t>0      </a:t>
            </a:r>
          </a:p>
        </p:txBody>
      </p:sp>
      <p:graphicFrame>
        <p:nvGraphicFramePr>
          <p:cNvPr id="25661" name="Object 88"/>
          <p:cNvGraphicFramePr>
            <a:graphicFrameLocks noChangeAspect="1"/>
          </p:cNvGraphicFramePr>
          <p:nvPr/>
        </p:nvGraphicFramePr>
        <p:xfrm>
          <a:off x="914400" y="3962400"/>
          <a:ext cx="304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4" name="Equation" r:id="rId4" imgW="152202" imgH="126835" progId="Equation.DSMT4">
                  <p:embed/>
                </p:oleObj>
              </mc:Choice>
              <mc:Fallback>
                <p:oleObj name="Equation" r:id="rId4" imgW="152202" imgH="126835" progId="Equation.DSMT4">
                  <p:embed/>
                  <p:pic>
                    <p:nvPicPr>
                      <p:cNvPr id="0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962400"/>
                        <a:ext cx="3048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62" name="Object 94"/>
          <p:cNvGraphicFramePr>
            <a:graphicFrameLocks noChangeAspect="1"/>
          </p:cNvGraphicFramePr>
          <p:nvPr/>
        </p:nvGraphicFramePr>
        <p:xfrm>
          <a:off x="914400" y="5029200"/>
          <a:ext cx="304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5" name="Equation" r:id="rId6" imgW="152202" imgH="126835" progId="Equation.DSMT4">
                  <p:embed/>
                </p:oleObj>
              </mc:Choice>
              <mc:Fallback>
                <p:oleObj name="Equation" r:id="rId6" imgW="152202" imgH="126835" progId="Equation.DSMT4">
                  <p:embed/>
                  <p:pic>
                    <p:nvPicPr>
                      <p:cNvPr id="0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029200"/>
                        <a:ext cx="3048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63" name="Object 95"/>
          <p:cNvGraphicFramePr>
            <a:graphicFrameLocks noChangeAspect="1"/>
          </p:cNvGraphicFramePr>
          <p:nvPr/>
        </p:nvGraphicFramePr>
        <p:xfrm>
          <a:off x="685800" y="4495800"/>
          <a:ext cx="304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6" name="Equation" r:id="rId7" imgW="152202" imgH="126835" progId="Equation.DSMT4">
                  <p:embed/>
                </p:oleObj>
              </mc:Choice>
              <mc:Fallback>
                <p:oleObj name="Equation" r:id="rId7" imgW="152202" imgH="126835" progId="Equation.DSMT4">
                  <p:embed/>
                  <p:pic>
                    <p:nvPicPr>
                      <p:cNvPr id="0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495800"/>
                        <a:ext cx="3048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64" name="Object 96"/>
          <p:cNvGraphicFramePr>
            <a:graphicFrameLocks noChangeAspect="1"/>
          </p:cNvGraphicFramePr>
          <p:nvPr/>
        </p:nvGraphicFramePr>
        <p:xfrm>
          <a:off x="4572000" y="4648200"/>
          <a:ext cx="304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7" name="Equation" r:id="rId8" imgW="152202" imgH="126835" progId="Equation.DSMT4">
                  <p:embed/>
                </p:oleObj>
              </mc:Choice>
              <mc:Fallback>
                <p:oleObj name="Equation" r:id="rId8" imgW="152202" imgH="126835" progId="Equation.DSMT4">
                  <p:embed/>
                  <p:pic>
                    <p:nvPicPr>
                      <p:cNvPr id="0" name="Object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648200"/>
                        <a:ext cx="3048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65" name="Object 97"/>
          <p:cNvGraphicFramePr>
            <a:graphicFrameLocks noChangeAspect="1"/>
          </p:cNvGraphicFramePr>
          <p:nvPr/>
        </p:nvGraphicFramePr>
        <p:xfrm>
          <a:off x="4800600" y="4114800"/>
          <a:ext cx="304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8" name="Equation" r:id="rId9" imgW="152202" imgH="126835" progId="Equation.DSMT4">
                  <p:embed/>
                </p:oleObj>
              </mc:Choice>
              <mc:Fallback>
                <p:oleObj name="Equation" r:id="rId9" imgW="152202" imgH="126835" progId="Equation.DSMT4">
                  <p:embed/>
                  <p:pic>
                    <p:nvPicPr>
                      <p:cNvPr id="0" name="Object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114800"/>
                        <a:ext cx="3048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66" name="Object 98"/>
          <p:cNvGraphicFramePr>
            <a:graphicFrameLocks noChangeAspect="1"/>
          </p:cNvGraphicFramePr>
          <p:nvPr/>
        </p:nvGraphicFramePr>
        <p:xfrm>
          <a:off x="685800" y="5562600"/>
          <a:ext cx="304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9" name="Equation" r:id="rId10" imgW="152202" imgH="126835" progId="Equation.DSMT4">
                  <p:embed/>
                </p:oleObj>
              </mc:Choice>
              <mc:Fallback>
                <p:oleObj name="Equation" r:id="rId10" imgW="152202" imgH="126835" progId="Equation.DSMT4">
                  <p:embed/>
                  <p:pic>
                    <p:nvPicPr>
                      <p:cNvPr id="0" name="Object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562600"/>
                        <a:ext cx="3048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67" name="Object 101"/>
          <p:cNvGraphicFramePr>
            <a:graphicFrameLocks noChangeAspect="1"/>
          </p:cNvGraphicFramePr>
          <p:nvPr/>
        </p:nvGraphicFramePr>
        <p:xfrm>
          <a:off x="4572000" y="5715000"/>
          <a:ext cx="304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0" name="Equation" r:id="rId11" imgW="152202" imgH="126835" progId="Equation.DSMT4">
                  <p:embed/>
                </p:oleObj>
              </mc:Choice>
              <mc:Fallback>
                <p:oleObj name="Equation" r:id="rId11" imgW="152202" imgH="126835" progId="Equation.DSMT4">
                  <p:embed/>
                  <p:pic>
                    <p:nvPicPr>
                      <p:cNvPr id="0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715000"/>
                        <a:ext cx="3048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68" name="Object 102"/>
          <p:cNvGraphicFramePr>
            <a:graphicFrameLocks noChangeAspect="1"/>
          </p:cNvGraphicFramePr>
          <p:nvPr/>
        </p:nvGraphicFramePr>
        <p:xfrm>
          <a:off x="4800600" y="5181600"/>
          <a:ext cx="304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1" name="Equation" r:id="rId12" imgW="152202" imgH="126835" progId="Equation.DSMT4">
                  <p:embed/>
                </p:oleObj>
              </mc:Choice>
              <mc:Fallback>
                <p:oleObj name="Equation" r:id="rId12" imgW="152202" imgH="126835" progId="Equation.DSMT4">
                  <p:embed/>
                  <p:pic>
                    <p:nvPicPr>
                      <p:cNvPr id="0" name="Object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181600"/>
                        <a:ext cx="3048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69" name="Rectangle 103"/>
          <p:cNvSpPr>
            <a:spLocks noChangeArrowheads="1"/>
          </p:cNvSpPr>
          <p:nvPr/>
        </p:nvSpPr>
        <p:spPr bwMode="auto">
          <a:xfrm>
            <a:off x="5354638" y="6613525"/>
            <a:ext cx="37893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</a:rPr>
              <a:t>Copyright (c) 2003 Brooks/Cole, a division of Thomson Learning, Inc</a:t>
            </a:r>
            <a:r>
              <a:rPr lang="en-US" sz="900" b="0">
                <a:solidFill>
                  <a:srgbClr val="000000"/>
                </a:solidFill>
              </a:rPr>
              <a:t>.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4572000" cy="838200"/>
          </a:xfrm>
        </p:spPr>
        <p:txBody>
          <a:bodyPr/>
          <a:lstStyle/>
          <a:p>
            <a:pPr eaLnBrk="1" hangingPunct="1"/>
            <a:r>
              <a:rPr lang="en-US" smtClean="0"/>
              <a:t>Absolute Value</a:t>
            </a:r>
          </a:p>
        </p:txBody>
      </p:sp>
      <p:graphicFrame>
        <p:nvGraphicFramePr>
          <p:cNvPr id="26627" name="Object 4"/>
          <p:cNvGraphicFramePr>
            <a:graphicFrameLocks noChangeAspect="1"/>
          </p:cNvGraphicFramePr>
          <p:nvPr/>
        </p:nvGraphicFramePr>
        <p:xfrm>
          <a:off x="1981200" y="1524000"/>
          <a:ext cx="4495800" cy="181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7" name="Equation" r:id="rId4" imgW="1130300" imgH="457200" progId="Equation.DSMT4">
                  <p:embed/>
                </p:oleObj>
              </mc:Choice>
              <mc:Fallback>
                <p:oleObj name="Equation" r:id="rId4" imgW="11303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524000"/>
                        <a:ext cx="4495800" cy="18192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990600" y="3733800"/>
            <a:ext cx="640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 i="1" u="sng">
                <a:solidFill>
                  <a:schemeClr val="accent2"/>
                </a:solidFill>
              </a:rPr>
              <a:t>To evaluate:</a:t>
            </a:r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990600" y="4114800"/>
          <a:ext cx="969963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8" name="Equation" r:id="rId6" imgW="368140" imgH="253890" progId="Equation.DSMT4">
                  <p:embed/>
                </p:oleObj>
              </mc:Choice>
              <mc:Fallback>
                <p:oleObj name="Equation" r:id="rId6" imgW="368140" imgH="25389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114800"/>
                        <a:ext cx="969963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2" name="Object 10"/>
          <p:cNvGraphicFramePr>
            <a:graphicFrameLocks noChangeAspect="1"/>
          </p:cNvGraphicFramePr>
          <p:nvPr/>
        </p:nvGraphicFramePr>
        <p:xfrm>
          <a:off x="2895600" y="4191000"/>
          <a:ext cx="20574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9" name="Equation" r:id="rId8" imgW="736600" imgH="203200" progId="Equation.DSMT4">
                  <p:embed/>
                </p:oleObj>
              </mc:Choice>
              <mc:Fallback>
                <p:oleObj name="Equation" r:id="rId8" imgW="736600" imgH="203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191000"/>
                        <a:ext cx="205740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3" name="Object 11"/>
          <p:cNvGraphicFramePr>
            <a:graphicFrameLocks noChangeAspect="1"/>
          </p:cNvGraphicFramePr>
          <p:nvPr/>
        </p:nvGraphicFramePr>
        <p:xfrm>
          <a:off x="1905000" y="4114800"/>
          <a:ext cx="990600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0" name="Equation" r:id="rId10" imgW="368140" imgH="253890" progId="Equation.DSMT4">
                  <p:embed/>
                </p:oleObj>
              </mc:Choice>
              <mc:Fallback>
                <p:oleObj name="Equation" r:id="rId10" imgW="368140" imgH="25389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114800"/>
                        <a:ext cx="990600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4" name="Freeform 12"/>
          <p:cNvSpPr>
            <a:spLocks/>
          </p:cNvSpPr>
          <p:nvPr/>
        </p:nvSpPr>
        <p:spPr bwMode="auto">
          <a:xfrm>
            <a:off x="3429000" y="3492500"/>
            <a:ext cx="2057400" cy="850900"/>
          </a:xfrm>
          <a:custGeom>
            <a:avLst/>
            <a:gdLst>
              <a:gd name="T0" fmla="*/ 1296 w 1296"/>
              <a:gd name="T1" fmla="*/ 200 h 536"/>
              <a:gd name="T2" fmla="*/ 336 w 1296"/>
              <a:gd name="T3" fmla="*/ 56 h 536"/>
              <a:gd name="T4" fmla="*/ 0 w 1296"/>
              <a:gd name="T5" fmla="*/ 536 h 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96" h="536">
                <a:moveTo>
                  <a:pt x="1296" y="200"/>
                </a:moveTo>
                <a:cubicBezTo>
                  <a:pt x="924" y="100"/>
                  <a:pt x="552" y="0"/>
                  <a:pt x="336" y="56"/>
                </a:cubicBezTo>
                <a:cubicBezTo>
                  <a:pt x="120" y="112"/>
                  <a:pt x="56" y="456"/>
                  <a:pt x="0" y="536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5486400" y="3581400"/>
            <a:ext cx="1981200" cy="83502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Notice the opposite sign</a:t>
            </a:r>
          </a:p>
        </p:txBody>
      </p:sp>
      <p:sp>
        <p:nvSpPr>
          <p:cNvPr id="26634" name="Rectangle 15"/>
          <p:cNvSpPr>
            <a:spLocks noChangeArrowheads="1"/>
          </p:cNvSpPr>
          <p:nvPr/>
        </p:nvSpPr>
        <p:spPr bwMode="auto">
          <a:xfrm>
            <a:off x="5354638" y="6613525"/>
            <a:ext cx="37893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</a:rPr>
              <a:t>Copyright (c) 2003 Brooks/Cole, a division of Thomson Learning, Inc</a:t>
            </a:r>
            <a:r>
              <a:rPr lang="en-US" sz="900" b="0">
                <a:solidFill>
                  <a:srgbClr val="000000"/>
                </a:solidFill>
              </a:rPr>
              <a:t>.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utoUpdateAnimBg="0"/>
      <p:bldP spid="13325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609600"/>
            <a:ext cx="7124700" cy="1143000"/>
          </a:xfrm>
        </p:spPr>
        <p:txBody>
          <a:bodyPr/>
          <a:lstStyle/>
          <a:p>
            <a:pPr eaLnBrk="1" hangingPunct="1"/>
            <a:r>
              <a:rPr lang="en-US" smtClean="0"/>
              <a:t>Real Number Venn Diagram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7848600" y="44450"/>
            <a:ext cx="1066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en-US" sz="1600">
                <a:solidFill>
                  <a:srgbClr val="A52E2C"/>
                </a:solidFill>
                <a:latin typeface="Arial" charset="0"/>
              </a:rPr>
              <a:t>1-C</a:t>
            </a:r>
            <a:endParaRPr lang="en-US" sz="1600" b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27652" name="Picture 4" descr="F01_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063" y="1576388"/>
            <a:ext cx="5164137" cy="474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76300"/>
            <a:ext cx="7772400" cy="609600"/>
          </a:xfrm>
        </p:spPr>
        <p:txBody>
          <a:bodyPr/>
          <a:lstStyle/>
          <a:p>
            <a:pPr eaLnBrk="1" hangingPunct="1"/>
            <a:r>
              <a:rPr lang="en-US" smtClean="0"/>
              <a:t>Scientific Notation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143000" y="2362200"/>
            <a:ext cx="609917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b="0">
                <a:solidFill>
                  <a:schemeClr val="tx1"/>
                </a:solidFill>
              </a:rPr>
              <a:t>A short-hand  way of writing</a:t>
            </a:r>
          </a:p>
          <a:p>
            <a:pPr eaLnBrk="1" hangingPunct="1"/>
            <a:r>
              <a:rPr lang="en-US" sz="4000" b="0">
                <a:solidFill>
                  <a:schemeClr val="tx1"/>
                </a:solidFill>
              </a:rPr>
              <a:t>large numbers without </a:t>
            </a:r>
          </a:p>
          <a:p>
            <a:pPr eaLnBrk="1" hangingPunct="1"/>
            <a:r>
              <a:rPr lang="en-US" sz="4000" b="0">
                <a:solidFill>
                  <a:schemeClr val="tx1"/>
                </a:solidFill>
              </a:rPr>
              <a:t>writing all of the zeros</a:t>
            </a:r>
            <a:r>
              <a:rPr lang="en-US" sz="2400" b="0">
                <a:solidFill>
                  <a:schemeClr val="tx1"/>
                </a:solidFill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600200"/>
          </a:xfrm>
        </p:spPr>
        <p:txBody>
          <a:bodyPr/>
          <a:lstStyle/>
          <a:p>
            <a:pPr eaLnBrk="1" hangingPunct="1"/>
            <a:r>
              <a:rPr lang="en-US" sz="4000" smtClean="0"/>
              <a:t>When using Scientific Notation, there are two kinds of exponents: positive and negative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54300"/>
            <a:ext cx="7772400" cy="11969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1"/>
                </a:solidFill>
              </a:rPr>
              <a:t>Positive Exponent:</a:t>
            </a:r>
          </a:p>
          <a:p>
            <a:pPr eaLnBrk="1" hangingPunct="1">
              <a:buFontTx/>
              <a:buNone/>
            </a:pPr>
            <a:r>
              <a:rPr lang="en-US" smtClean="0"/>
              <a:t>			2.35 x 10</a:t>
            </a:r>
            <a:r>
              <a:rPr lang="en-US" baseline="30000" smtClean="0">
                <a:solidFill>
                  <a:schemeClr val="accent2"/>
                </a:solidFill>
              </a:rPr>
              <a:t>8</a:t>
            </a:r>
          </a:p>
          <a:p>
            <a:pPr eaLnBrk="1" hangingPunct="1">
              <a:buFontTx/>
              <a:buNone/>
            </a:pPr>
            <a:endParaRPr lang="en-US" baseline="3000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endParaRPr lang="en-US" baseline="30000" smtClean="0">
              <a:solidFill>
                <a:schemeClr val="accent1"/>
              </a:solidFill>
            </a:endParaRP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762000" y="4265613"/>
            <a:ext cx="5105400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0">
                <a:solidFill>
                  <a:schemeClr val="accent1"/>
                </a:solidFill>
                <a:latin typeface="Tahoma" charset="0"/>
              </a:rPr>
              <a:t>Negative Exponent:</a:t>
            </a:r>
          </a:p>
          <a:p>
            <a:pPr eaLnBrk="1" hangingPunct="1"/>
            <a:r>
              <a:rPr lang="en-US" b="0">
                <a:solidFill>
                  <a:schemeClr val="accent1"/>
                </a:solidFill>
                <a:latin typeface="Tahoma" charset="0"/>
              </a:rPr>
              <a:t>		</a:t>
            </a:r>
            <a:r>
              <a:rPr lang="en-US" b="0">
                <a:solidFill>
                  <a:schemeClr val="tx1"/>
                </a:solidFill>
                <a:latin typeface="Tahoma" charset="0"/>
              </a:rPr>
              <a:t>3.97 x 10</a:t>
            </a:r>
            <a:r>
              <a:rPr lang="en-US" b="0" baseline="30000">
                <a:solidFill>
                  <a:schemeClr val="accent2"/>
                </a:solidFill>
                <a:latin typeface="Tahoma" charset="0"/>
              </a:rPr>
              <a:t>-7</a:t>
            </a:r>
          </a:p>
          <a:p>
            <a:pPr eaLnBrk="1" hangingPunct="1">
              <a:spcBef>
                <a:spcPct val="50000"/>
              </a:spcBef>
            </a:pPr>
            <a:endParaRPr lang="en-US" b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8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8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easy way to remember this is: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543800" cy="4114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1"/>
                </a:solidFill>
              </a:rPr>
              <a:t>If an exponent is </a:t>
            </a:r>
            <a:r>
              <a:rPr lang="en-US" smtClean="0">
                <a:solidFill>
                  <a:schemeClr val="accent2"/>
                </a:solidFill>
              </a:rPr>
              <a:t>positive</a:t>
            </a:r>
            <a:r>
              <a:rPr lang="en-US" smtClean="0">
                <a:solidFill>
                  <a:schemeClr val="accent1"/>
                </a:solidFill>
              </a:rPr>
              <a:t>, the number gets larger, so move the decimal to the </a:t>
            </a:r>
            <a:r>
              <a:rPr lang="en-US" smtClean="0">
                <a:solidFill>
                  <a:schemeClr val="accent2"/>
                </a:solidFill>
              </a:rPr>
              <a:t>right</a:t>
            </a:r>
            <a:r>
              <a:rPr lang="en-US" smtClean="0">
                <a:solidFill>
                  <a:schemeClr val="accent1"/>
                </a:solidFill>
              </a:rPr>
              <a:t>.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chemeClr val="accent1"/>
              </a:solidFill>
            </a:endParaRPr>
          </a:p>
          <a:p>
            <a:pPr eaLnBrk="1" hangingPunct="1"/>
            <a:r>
              <a:rPr lang="en-US" smtClean="0">
                <a:solidFill>
                  <a:schemeClr val="accent1"/>
                </a:solidFill>
              </a:rPr>
              <a:t> If an exponent is </a:t>
            </a:r>
            <a:r>
              <a:rPr lang="en-US" smtClean="0">
                <a:solidFill>
                  <a:schemeClr val="accent2"/>
                </a:solidFill>
              </a:rPr>
              <a:t>negative</a:t>
            </a:r>
            <a:r>
              <a:rPr lang="en-US" smtClean="0">
                <a:solidFill>
                  <a:schemeClr val="accent1"/>
                </a:solidFill>
              </a:rPr>
              <a:t>, the number gets smaller, so move the decimal to the </a:t>
            </a:r>
            <a:r>
              <a:rPr lang="en-US" smtClean="0">
                <a:solidFill>
                  <a:schemeClr val="accent2"/>
                </a:solidFill>
              </a:rPr>
              <a:t>left</a:t>
            </a:r>
            <a:r>
              <a:rPr lang="en-US" smtClean="0">
                <a:solidFill>
                  <a:schemeClr val="accent1"/>
                </a:solidFill>
              </a:rPr>
              <a:t>.</a:t>
            </a:r>
          </a:p>
          <a:p>
            <a:pPr eaLnBrk="1" hangingPunct="1"/>
            <a:endParaRPr lang="en-US" smtClean="0">
              <a:solidFill>
                <a:schemeClr val="accent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REAL NUMBERS (</a:t>
            </a:r>
            <a:r>
              <a:rPr lang="en-US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oadway BT" pitchFamily="82" charset="0"/>
              </a:rPr>
              <a:t>R</a:t>
            </a:r>
            <a:r>
              <a:rPr lang="en-US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en-US" smtClean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roadway BT" pitchFamily="82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000080">
              <a:alpha val="60001"/>
            </a:srgbClr>
          </a:solidFill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Definition:</a:t>
            </a:r>
          </a:p>
          <a:p>
            <a:pPr eaLnBrk="1" hangingPunct="1">
              <a:buFontTx/>
              <a:buNone/>
              <a:defRPr/>
            </a:pPr>
            <a:r>
              <a:rPr lang="en-US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REAL NUMBERS (</a:t>
            </a:r>
            <a:r>
              <a:rPr lang="en-US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oadway BT" pitchFamily="82" charset="0"/>
              </a:rPr>
              <a:t>R</a:t>
            </a:r>
            <a:r>
              <a:rPr lang="en-US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eaLnBrk="1" hangingPunct="1">
              <a:buFontTx/>
              <a:buNone/>
              <a:defRPr/>
            </a:pP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- 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Set of all rational and </a:t>
            </a:r>
          </a:p>
          <a:p>
            <a:pPr eaLnBrk="1" hangingPunct="1">
              <a:buFontTx/>
              <a:buNone/>
              <a:defRPr/>
            </a:pP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irrational numbers.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52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15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1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The exponent also tells how many spaces to move the decimal: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			4.08 x 10</a:t>
            </a:r>
            <a:r>
              <a:rPr lang="en-US" baseline="30000" smtClean="0">
                <a:solidFill>
                  <a:schemeClr val="accent2"/>
                </a:solidFill>
              </a:rPr>
              <a:t>3</a:t>
            </a:r>
            <a:r>
              <a:rPr lang="en-US" baseline="30000" smtClean="0"/>
              <a:t> = </a:t>
            </a:r>
            <a:r>
              <a:rPr lang="en-US" smtClean="0"/>
              <a:t>4 0 8</a:t>
            </a:r>
          </a:p>
          <a:p>
            <a:pPr eaLnBrk="1" hangingPunct="1">
              <a:buFontTx/>
              <a:buNone/>
            </a:pPr>
            <a:r>
              <a:rPr lang="en-US" smtClean="0"/>
              <a:t>   </a:t>
            </a:r>
          </a:p>
          <a:p>
            <a:pPr eaLnBrk="1" hangingPunct="1">
              <a:buFontTx/>
              <a:buNone/>
            </a:pPr>
            <a:r>
              <a:rPr lang="en-US" smtClean="0"/>
              <a:t>   </a:t>
            </a:r>
          </a:p>
        </p:txBody>
      </p:sp>
      <p:sp>
        <p:nvSpPr>
          <p:cNvPr id="112644" name="AutoShape 4"/>
          <p:cNvSpPr>
            <a:spLocks noChangeArrowheads="1"/>
          </p:cNvSpPr>
          <p:nvPr/>
        </p:nvSpPr>
        <p:spPr bwMode="auto">
          <a:xfrm>
            <a:off x="4800600" y="3505200"/>
            <a:ext cx="457200" cy="2286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45" name="AutoShape 5"/>
          <p:cNvSpPr>
            <a:spLocks noChangeArrowheads="1"/>
          </p:cNvSpPr>
          <p:nvPr/>
        </p:nvSpPr>
        <p:spPr bwMode="auto">
          <a:xfrm>
            <a:off x="5105400" y="3505200"/>
            <a:ext cx="533400" cy="228600"/>
          </a:xfrm>
          <a:prstGeom prst="curvedUpArrow">
            <a:avLst>
              <a:gd name="adj1" fmla="val 46667"/>
              <a:gd name="adj2" fmla="val 9333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46" name="AutoShape 6"/>
          <p:cNvSpPr>
            <a:spLocks noChangeArrowheads="1"/>
          </p:cNvSpPr>
          <p:nvPr/>
        </p:nvSpPr>
        <p:spPr bwMode="auto">
          <a:xfrm>
            <a:off x="5410200" y="3505200"/>
            <a:ext cx="609600" cy="228600"/>
          </a:xfrm>
          <a:prstGeom prst="curvedUpArrow">
            <a:avLst>
              <a:gd name="adj1" fmla="val 53333"/>
              <a:gd name="adj2" fmla="val 106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47" name="AutoShape 7"/>
          <p:cNvSpPr>
            <a:spLocks noChangeArrowheads="1"/>
          </p:cNvSpPr>
          <p:nvPr/>
        </p:nvSpPr>
        <p:spPr bwMode="auto">
          <a:xfrm>
            <a:off x="5562600" y="3276600"/>
            <a:ext cx="152400" cy="3048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9933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48" name="Oval 8"/>
          <p:cNvSpPr>
            <a:spLocks noChangeArrowheads="1"/>
          </p:cNvSpPr>
          <p:nvPr/>
        </p:nvSpPr>
        <p:spPr bwMode="auto">
          <a:xfrm>
            <a:off x="4724400" y="3505200"/>
            <a:ext cx="76200" cy="76200"/>
          </a:xfrm>
          <a:prstGeom prst="ellipse">
            <a:avLst/>
          </a:prstGeom>
          <a:solidFill>
            <a:srgbClr val="9933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685800" y="4343400"/>
            <a:ext cx="7848600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</a:pPr>
            <a:r>
              <a:rPr lang="en-US" b="0">
                <a:solidFill>
                  <a:schemeClr val="accent1"/>
                </a:solidFill>
                <a:latin typeface="Tahoma" charset="0"/>
              </a:rPr>
              <a:t>In this problem, the exponent is </a:t>
            </a:r>
            <a:r>
              <a:rPr lang="en-US" b="0">
                <a:solidFill>
                  <a:schemeClr val="accent2"/>
                </a:solidFill>
                <a:latin typeface="Tahoma" charset="0"/>
              </a:rPr>
              <a:t>+3</a:t>
            </a:r>
            <a:r>
              <a:rPr lang="en-US" b="0">
                <a:solidFill>
                  <a:schemeClr val="accent1"/>
                </a:solidFill>
                <a:latin typeface="Tahoma" charset="0"/>
              </a:rPr>
              <a:t>, so the decimal moves </a:t>
            </a:r>
            <a:r>
              <a:rPr lang="en-US" b="0">
                <a:solidFill>
                  <a:schemeClr val="accent2"/>
                </a:solidFill>
                <a:latin typeface="Tahoma" charset="0"/>
              </a:rPr>
              <a:t>3</a:t>
            </a:r>
            <a:r>
              <a:rPr lang="en-US" b="0">
                <a:solidFill>
                  <a:schemeClr val="accent1"/>
                </a:solidFill>
                <a:latin typeface="Tahoma" charset="0"/>
              </a:rPr>
              <a:t> spaces to the </a:t>
            </a:r>
            <a:r>
              <a:rPr lang="en-US" b="0">
                <a:solidFill>
                  <a:schemeClr val="accent2"/>
                </a:solidFill>
                <a:latin typeface="Tahoma" charset="0"/>
              </a:rPr>
              <a:t>right</a:t>
            </a:r>
            <a:r>
              <a:rPr lang="en-US" b="0">
                <a:solidFill>
                  <a:schemeClr val="accent1"/>
                </a:solidFill>
                <a:latin typeface="Tahoma" charset="0"/>
              </a:rPr>
              <a:t>.</a:t>
            </a:r>
            <a:endParaRPr lang="en-US" b="0">
              <a:solidFill>
                <a:schemeClr val="tx1"/>
              </a:solidFill>
              <a:latin typeface="Tahoma" charset="0"/>
            </a:endParaRPr>
          </a:p>
          <a:p>
            <a:pPr eaLnBrk="1" hangingPunct="1">
              <a:spcBef>
                <a:spcPct val="50000"/>
              </a:spcBef>
            </a:pPr>
            <a:endParaRPr lang="en-US" b="0">
              <a:solidFill>
                <a:schemeClr val="tx1"/>
              </a:solidFill>
              <a:latin typeface="Tahoma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33333E-6 -1.96532E-6 C 0.00608 0.01318 0.01233 0.02659 0.0191 0.02752 C 0.02587 0.02867 0.03316 0.00509 0.04045 0.00532 C 0.04757 0.00578 0.0533 0.0296 0.06164 0.0296 C 0.06997 0.0296 0.08316 0.00509 0.09045 0.00532 C 0.09775 0.00555 0.09966 0.03145 0.10591 0.03145 C 0.11233 0.03145 0.12066 0.01827 0.12917 0.00532 " pathEditMode="relative" rAng="0" ptsTypes="aaaaaaA">
                                      <p:cBhvr>
                                        <p:cTn id="18" dur="50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58" y="15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4" grpId="0" animBg="1"/>
      <p:bldP spid="112645" grpId="0" animBg="1"/>
      <p:bldP spid="112646" grpId="0" animBg="1"/>
      <p:bldP spid="112648" grpId="0" animBg="1"/>
      <p:bldP spid="11264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The exponent also tells how many spaces to move the decimal: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>
              <a:solidFill>
                <a:schemeClr val="accent1"/>
              </a:solidFill>
            </a:endParaRPr>
          </a:p>
          <a:p>
            <a:pPr eaLnBrk="1" hangingPunct="1">
              <a:buFontTx/>
              <a:buNone/>
            </a:pPr>
            <a:r>
              <a:rPr lang="en-US" smtClean="0"/>
              <a:t>	</a:t>
            </a:r>
          </a:p>
          <a:p>
            <a:pPr eaLnBrk="1" hangingPunct="1">
              <a:buFontTx/>
              <a:buNone/>
            </a:pPr>
            <a:r>
              <a:rPr lang="en-US" smtClean="0"/>
              <a:t>		4.08 x 10</a:t>
            </a:r>
            <a:r>
              <a:rPr lang="en-US" baseline="30000" smtClean="0"/>
              <a:t>-3</a:t>
            </a:r>
            <a:r>
              <a:rPr lang="en-US" smtClean="0"/>
              <a:t> =          4 0 8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chemeClr val="accent1"/>
              </a:solidFill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1"/>
                </a:solidFill>
              </a:rPr>
              <a:t>   </a:t>
            </a:r>
            <a:endParaRPr lang="en-US" smtClean="0"/>
          </a:p>
        </p:txBody>
      </p:sp>
      <p:sp>
        <p:nvSpPr>
          <p:cNvPr id="113668" name="AutoShape 4"/>
          <p:cNvSpPr>
            <a:spLocks noChangeArrowheads="1"/>
          </p:cNvSpPr>
          <p:nvPr/>
        </p:nvSpPr>
        <p:spPr bwMode="auto">
          <a:xfrm rot="10390388">
            <a:off x="4648200" y="3200400"/>
            <a:ext cx="381000" cy="609600"/>
          </a:xfrm>
          <a:custGeom>
            <a:avLst/>
            <a:gdLst>
              <a:gd name="G0" fmla="+- 0 0 0"/>
              <a:gd name="G1" fmla="+- 10830566 0 0"/>
              <a:gd name="G2" fmla="+- 0 0 10830566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10830566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10830566"/>
              <a:gd name="G36" fmla="sin G34 10830566"/>
              <a:gd name="G37" fmla="+/ 10830566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9414 w 21600"/>
              <a:gd name="T5" fmla="*/ 89 h 21600"/>
              <a:gd name="T6" fmla="*/ 2966 w 21600"/>
              <a:gd name="T7" fmla="*/ 12860 h 21600"/>
              <a:gd name="T8" fmla="*/ 10107 w 21600"/>
              <a:gd name="T9" fmla="*/ 544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cubicBezTo>
                  <a:pt x="5399" y="11263"/>
                  <a:pt x="5459" y="11725"/>
                  <a:pt x="5577" y="12173"/>
                </a:cubicBezTo>
                <a:lnTo>
                  <a:pt x="355" y="13547"/>
                </a:lnTo>
                <a:cubicBezTo>
                  <a:pt x="119" y="12650"/>
                  <a:pt x="0" y="11727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669" name="AutoShape 5"/>
          <p:cNvSpPr>
            <a:spLocks noChangeArrowheads="1"/>
          </p:cNvSpPr>
          <p:nvPr/>
        </p:nvSpPr>
        <p:spPr bwMode="auto">
          <a:xfrm rot="10390388">
            <a:off x="3962400" y="3200400"/>
            <a:ext cx="381000" cy="609600"/>
          </a:xfrm>
          <a:custGeom>
            <a:avLst/>
            <a:gdLst>
              <a:gd name="G0" fmla="+- 0 0 0"/>
              <a:gd name="G1" fmla="+- 10830566 0 0"/>
              <a:gd name="G2" fmla="+- 0 0 10830566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10830566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10830566"/>
              <a:gd name="G36" fmla="sin G34 10830566"/>
              <a:gd name="G37" fmla="+/ 10830566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9414 w 21600"/>
              <a:gd name="T5" fmla="*/ 89 h 21600"/>
              <a:gd name="T6" fmla="*/ 2966 w 21600"/>
              <a:gd name="T7" fmla="*/ 12860 h 21600"/>
              <a:gd name="T8" fmla="*/ 10107 w 21600"/>
              <a:gd name="T9" fmla="*/ 544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cubicBezTo>
                  <a:pt x="5399" y="11263"/>
                  <a:pt x="5459" y="11725"/>
                  <a:pt x="5577" y="12173"/>
                </a:cubicBezTo>
                <a:lnTo>
                  <a:pt x="355" y="13547"/>
                </a:lnTo>
                <a:cubicBezTo>
                  <a:pt x="119" y="12650"/>
                  <a:pt x="0" y="11727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670" name="AutoShape 6"/>
          <p:cNvSpPr>
            <a:spLocks noChangeArrowheads="1"/>
          </p:cNvSpPr>
          <p:nvPr/>
        </p:nvSpPr>
        <p:spPr bwMode="auto">
          <a:xfrm rot="10390388">
            <a:off x="4343400" y="3200400"/>
            <a:ext cx="381000" cy="609600"/>
          </a:xfrm>
          <a:custGeom>
            <a:avLst/>
            <a:gdLst>
              <a:gd name="G0" fmla="+- 0 0 0"/>
              <a:gd name="G1" fmla="+- 10830566 0 0"/>
              <a:gd name="G2" fmla="+- 0 0 10830566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10830566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10830566"/>
              <a:gd name="G36" fmla="sin G34 10830566"/>
              <a:gd name="G37" fmla="+/ 10830566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9414 w 21600"/>
              <a:gd name="T5" fmla="*/ 89 h 21600"/>
              <a:gd name="T6" fmla="*/ 2966 w 21600"/>
              <a:gd name="T7" fmla="*/ 12860 h 21600"/>
              <a:gd name="T8" fmla="*/ 10107 w 21600"/>
              <a:gd name="T9" fmla="*/ 544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cubicBezTo>
                  <a:pt x="5399" y="11263"/>
                  <a:pt x="5459" y="11725"/>
                  <a:pt x="5577" y="12173"/>
                </a:cubicBezTo>
                <a:lnTo>
                  <a:pt x="355" y="13547"/>
                </a:lnTo>
                <a:cubicBezTo>
                  <a:pt x="119" y="12650"/>
                  <a:pt x="0" y="11727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671" name="AutoShape 7"/>
          <p:cNvSpPr>
            <a:spLocks noChangeArrowheads="1"/>
          </p:cNvSpPr>
          <p:nvPr/>
        </p:nvSpPr>
        <p:spPr bwMode="auto">
          <a:xfrm>
            <a:off x="4038600" y="3200400"/>
            <a:ext cx="152400" cy="2286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9933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672" name="AutoShape 8"/>
          <p:cNvSpPr>
            <a:spLocks noChangeArrowheads="1"/>
          </p:cNvSpPr>
          <p:nvPr/>
        </p:nvSpPr>
        <p:spPr bwMode="auto">
          <a:xfrm>
            <a:off x="4419600" y="3200400"/>
            <a:ext cx="152400" cy="2286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9933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673" name="Oval 9"/>
          <p:cNvSpPr>
            <a:spLocks noChangeArrowheads="1"/>
          </p:cNvSpPr>
          <p:nvPr/>
        </p:nvSpPr>
        <p:spPr bwMode="auto">
          <a:xfrm>
            <a:off x="5029200" y="3505200"/>
            <a:ext cx="76200" cy="76200"/>
          </a:xfrm>
          <a:prstGeom prst="ellipse">
            <a:avLst/>
          </a:prstGeom>
          <a:solidFill>
            <a:srgbClr val="9933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674" name="Text Box 10"/>
          <p:cNvSpPr txBox="1">
            <a:spLocks noChangeArrowheads="1"/>
          </p:cNvSpPr>
          <p:nvPr/>
        </p:nvSpPr>
        <p:spPr bwMode="auto">
          <a:xfrm>
            <a:off x="685800" y="4572000"/>
            <a:ext cx="78486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0">
                <a:solidFill>
                  <a:schemeClr val="accent1"/>
                </a:solidFill>
                <a:latin typeface="Tahoma" charset="0"/>
              </a:rPr>
              <a:t>In this problem, the exponent is </a:t>
            </a:r>
            <a:r>
              <a:rPr lang="en-US" b="0">
                <a:solidFill>
                  <a:schemeClr val="accent2"/>
                </a:solidFill>
                <a:latin typeface="Tahoma" charset="0"/>
              </a:rPr>
              <a:t>-3</a:t>
            </a:r>
            <a:r>
              <a:rPr lang="en-US" b="0">
                <a:solidFill>
                  <a:schemeClr val="accent1"/>
                </a:solidFill>
                <a:latin typeface="Tahoma" charset="0"/>
              </a:rPr>
              <a:t>, so the decimal moves </a:t>
            </a:r>
            <a:r>
              <a:rPr lang="en-US" b="0">
                <a:solidFill>
                  <a:schemeClr val="accent2"/>
                </a:solidFill>
                <a:latin typeface="Tahoma" charset="0"/>
              </a:rPr>
              <a:t>3</a:t>
            </a:r>
            <a:r>
              <a:rPr lang="en-US" b="0">
                <a:solidFill>
                  <a:schemeClr val="accent1"/>
                </a:solidFill>
                <a:latin typeface="Tahoma" charset="0"/>
              </a:rPr>
              <a:t> spaces to the </a:t>
            </a:r>
            <a:r>
              <a:rPr lang="en-US" b="0">
                <a:solidFill>
                  <a:schemeClr val="accent2"/>
                </a:solidFill>
                <a:latin typeface="Tahoma" charset="0"/>
              </a:rPr>
              <a:t>left</a:t>
            </a:r>
            <a:r>
              <a:rPr lang="en-US" b="0">
                <a:solidFill>
                  <a:schemeClr val="accent1"/>
                </a:solidFill>
                <a:latin typeface="Tahoma" charset="0"/>
              </a:rPr>
              <a:t>.</a:t>
            </a:r>
            <a:endParaRPr lang="en-US" b="0">
              <a:solidFill>
                <a:schemeClr val="tx1"/>
              </a:solidFill>
              <a:latin typeface="Tahoma" charset="0"/>
            </a:endParaRPr>
          </a:p>
          <a:p>
            <a:pPr eaLnBrk="1" hangingPunct="1"/>
            <a:endParaRPr lang="en-US" b="0">
              <a:solidFill>
                <a:schemeClr val="tx1"/>
              </a:solidFill>
              <a:latin typeface="Tahoma" charset="0"/>
            </a:endParaRPr>
          </a:p>
          <a:p>
            <a:pPr eaLnBrk="1" hangingPunct="1">
              <a:spcBef>
                <a:spcPct val="50000"/>
              </a:spcBef>
            </a:pPr>
            <a:endParaRPr lang="en-US" b="0">
              <a:solidFill>
                <a:schemeClr val="tx1"/>
              </a:solidFill>
              <a:latin typeface="Tahoma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44444E-6 7.28324E-6 C -0.00434 0.02058 -0.00868 0.04139 -0.01475 0.04139 C -0.02083 0.04139 -0.03125 -0.00138 -0.03611 7.28324E-6 C -0.04097 0.00138 -0.03854 0.04902 -0.04427 0.05018 C -0.05 0.05134 -0.06441 0.00648 -0.07048 0.00648 C -0.07656 0.00648 -0.075 0.05087 -0.08038 0.05018 C -0.08576 0.04949 -0.09461 0.02567 -0.10329 0.00209 " pathEditMode="relative" ptsTypes="aaaaaaA">
                                      <p:cBhvr>
                                        <p:cTn id="21" dur="5000" fill="hold"/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3" grpId="0" animBg="1"/>
      <p:bldP spid="11367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Try changing these numbers from Scientific Notation to Standard Notation: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arenR"/>
            </a:pPr>
            <a:r>
              <a:rPr lang="en-US" smtClean="0">
                <a:solidFill>
                  <a:schemeClr val="accent1"/>
                </a:solidFill>
              </a:rPr>
              <a:t>9.678 x 10</a:t>
            </a:r>
            <a:r>
              <a:rPr lang="en-US" baseline="30000" smtClean="0">
                <a:solidFill>
                  <a:schemeClr val="accent1"/>
                </a:solidFill>
              </a:rPr>
              <a:t>4</a:t>
            </a:r>
          </a:p>
          <a:p>
            <a:pPr marL="609600" indent="-609600" eaLnBrk="1" hangingPunct="1">
              <a:buFontTx/>
              <a:buAutoNum type="arabicParenR"/>
            </a:pPr>
            <a:endParaRPr lang="en-US" smtClean="0">
              <a:solidFill>
                <a:schemeClr val="accent1"/>
              </a:solidFill>
            </a:endParaRPr>
          </a:p>
          <a:p>
            <a:pPr marL="609600" indent="-609600" eaLnBrk="1" hangingPunct="1">
              <a:buFontTx/>
              <a:buAutoNum type="arabicParenR"/>
            </a:pPr>
            <a:r>
              <a:rPr lang="en-US" smtClean="0">
                <a:solidFill>
                  <a:schemeClr val="accent1"/>
                </a:solidFill>
              </a:rPr>
              <a:t>7.4521 x 10-</a:t>
            </a:r>
            <a:r>
              <a:rPr lang="en-US" baseline="30000" smtClean="0">
                <a:solidFill>
                  <a:schemeClr val="accent1"/>
                </a:solidFill>
              </a:rPr>
              <a:t>3</a:t>
            </a:r>
          </a:p>
          <a:p>
            <a:pPr marL="609600" indent="-609600" eaLnBrk="1" hangingPunct="1">
              <a:buFontTx/>
              <a:buAutoNum type="arabicParenR"/>
            </a:pPr>
            <a:endParaRPr lang="en-US" baseline="30000" smtClean="0">
              <a:solidFill>
                <a:schemeClr val="accent1"/>
              </a:solidFill>
            </a:endParaRPr>
          </a:p>
          <a:p>
            <a:pPr marL="609600" indent="-609600" eaLnBrk="1" hangingPunct="1">
              <a:buFontTx/>
              <a:buAutoNum type="arabicParenR"/>
            </a:pPr>
            <a:r>
              <a:rPr lang="en-US" smtClean="0">
                <a:solidFill>
                  <a:schemeClr val="accent1"/>
                </a:solidFill>
              </a:rPr>
              <a:t>8.513904567 x 10</a:t>
            </a:r>
            <a:r>
              <a:rPr lang="en-US" baseline="30000" smtClean="0">
                <a:solidFill>
                  <a:schemeClr val="accent1"/>
                </a:solidFill>
              </a:rPr>
              <a:t>7</a:t>
            </a:r>
            <a:r>
              <a:rPr lang="en-US" smtClean="0">
                <a:solidFill>
                  <a:schemeClr val="accent1"/>
                </a:solidFill>
              </a:rPr>
              <a:t> </a:t>
            </a:r>
          </a:p>
          <a:p>
            <a:pPr marL="609600" indent="-609600" eaLnBrk="1" hangingPunct="1">
              <a:buFontTx/>
              <a:buAutoNum type="arabicParenR"/>
            </a:pPr>
            <a:endParaRPr lang="en-US" smtClean="0">
              <a:solidFill>
                <a:schemeClr val="accent1"/>
              </a:solidFill>
            </a:endParaRPr>
          </a:p>
          <a:p>
            <a:pPr marL="609600" indent="-609600" eaLnBrk="1" hangingPunct="1">
              <a:buFontTx/>
              <a:buAutoNum type="arabicParenR"/>
            </a:pPr>
            <a:r>
              <a:rPr lang="en-US" smtClean="0">
                <a:solidFill>
                  <a:schemeClr val="accent1"/>
                </a:solidFill>
              </a:rPr>
              <a:t>4.09748 x 10</a:t>
            </a:r>
            <a:r>
              <a:rPr lang="en-US" baseline="30000" smtClean="0">
                <a:solidFill>
                  <a:schemeClr val="accent1"/>
                </a:solidFill>
              </a:rPr>
              <a:t>-5</a:t>
            </a:r>
            <a:endParaRPr lang="en-US" smtClean="0">
              <a:solidFill>
                <a:schemeClr val="accent1"/>
              </a:solidFill>
            </a:endParaRPr>
          </a:p>
          <a:p>
            <a:pPr marL="609600" indent="-609600" eaLnBrk="1" hangingPunct="1">
              <a:buFontTx/>
              <a:buAutoNum type="arabicParenR"/>
            </a:pPr>
            <a:endParaRPr lang="en-US" smtClean="0">
              <a:solidFill>
                <a:schemeClr val="accent1"/>
              </a:solidFill>
            </a:endParaRPr>
          </a:p>
          <a:p>
            <a:pPr marL="609600" indent="-609600" eaLnBrk="1" hangingPunct="1">
              <a:buFontTx/>
              <a:buAutoNum type="arabicParenR"/>
            </a:pPr>
            <a:endParaRPr lang="en-US" smtClean="0">
              <a:solidFill>
                <a:schemeClr val="accent1"/>
              </a:solidFill>
            </a:endParaRP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5486400" y="2133600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solidFill>
                  <a:schemeClr val="tx1"/>
                </a:solidFill>
              </a:rPr>
              <a:t>96780</a:t>
            </a: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5410200" y="3048000"/>
            <a:ext cx="182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solidFill>
                  <a:schemeClr val="tx1"/>
                </a:solidFill>
              </a:rPr>
              <a:t>.0074521</a:t>
            </a:r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5410200" y="4114800"/>
            <a:ext cx="236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solidFill>
                  <a:schemeClr val="tx1"/>
                </a:solidFill>
              </a:rPr>
              <a:t>85139045.67</a:t>
            </a:r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5334000" y="5181600"/>
            <a:ext cx="266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solidFill>
                  <a:schemeClr val="tx1"/>
                </a:solidFill>
              </a:rPr>
              <a:t>.0000409748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/>
      <p:bldP spid="114693" grpId="0"/>
      <p:bldP spid="114694" grpId="0"/>
      <p:bldP spid="11469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AutoShape 2"/>
          <p:cNvSpPr>
            <a:spLocks noChangeArrowheads="1"/>
          </p:cNvSpPr>
          <p:nvPr/>
        </p:nvSpPr>
        <p:spPr bwMode="auto">
          <a:xfrm rot="11124712">
            <a:off x="3352800" y="2971800"/>
            <a:ext cx="457200" cy="304800"/>
          </a:xfrm>
          <a:prstGeom prst="curvedDownArrow">
            <a:avLst>
              <a:gd name="adj1" fmla="val 30000"/>
              <a:gd name="adj2" fmla="val 6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When changing from Standard Notation to Scientific Notation: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5716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600" smtClean="0">
                <a:solidFill>
                  <a:schemeClr val="accent1"/>
                </a:solidFill>
              </a:rPr>
              <a:t>1) First, move the decimal after the first whole number: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chemeClr val="accent1"/>
                </a:solidFill>
              </a:rPr>
              <a:t>			</a:t>
            </a:r>
            <a:r>
              <a:rPr lang="en-US" sz="2800" smtClean="0"/>
              <a:t>3 2 5 8</a:t>
            </a:r>
          </a:p>
          <a:p>
            <a:pPr eaLnBrk="1" hangingPunct="1">
              <a:buFontTx/>
              <a:buNone/>
            </a:pPr>
            <a:endParaRPr lang="en-US" sz="2800" smtClean="0"/>
          </a:p>
        </p:txBody>
      </p:sp>
      <p:sp>
        <p:nvSpPr>
          <p:cNvPr id="115717" name="AutoShape 5"/>
          <p:cNvSpPr>
            <a:spLocks noChangeArrowheads="1"/>
          </p:cNvSpPr>
          <p:nvPr/>
        </p:nvSpPr>
        <p:spPr bwMode="auto">
          <a:xfrm rot="11124712">
            <a:off x="3048000" y="2971800"/>
            <a:ext cx="457200" cy="304800"/>
          </a:xfrm>
          <a:prstGeom prst="curvedDownArrow">
            <a:avLst>
              <a:gd name="adj1" fmla="val 30000"/>
              <a:gd name="adj2" fmla="val 6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718" name="AutoShape 6"/>
          <p:cNvSpPr>
            <a:spLocks noChangeArrowheads="1"/>
          </p:cNvSpPr>
          <p:nvPr/>
        </p:nvSpPr>
        <p:spPr bwMode="auto">
          <a:xfrm rot="11124712">
            <a:off x="2743200" y="2971800"/>
            <a:ext cx="457200" cy="304800"/>
          </a:xfrm>
          <a:prstGeom prst="curvedDownArrow">
            <a:avLst>
              <a:gd name="adj1" fmla="val 30000"/>
              <a:gd name="adj2" fmla="val 6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719" name="Oval 7"/>
          <p:cNvSpPr>
            <a:spLocks noChangeArrowheads="1"/>
          </p:cNvSpPr>
          <p:nvPr/>
        </p:nvSpPr>
        <p:spPr bwMode="auto">
          <a:xfrm>
            <a:off x="3733800" y="2971800"/>
            <a:ext cx="76200" cy="7461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720" name="AutoShape 8"/>
          <p:cNvSpPr>
            <a:spLocks noChangeArrowheads="1"/>
          </p:cNvSpPr>
          <p:nvPr/>
        </p:nvSpPr>
        <p:spPr bwMode="auto">
          <a:xfrm rot="11041696">
            <a:off x="3581400" y="5791200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721" name="AutoShape 9"/>
          <p:cNvSpPr>
            <a:spLocks noChangeArrowheads="1"/>
          </p:cNvSpPr>
          <p:nvPr/>
        </p:nvSpPr>
        <p:spPr bwMode="auto">
          <a:xfrm rot="11041696">
            <a:off x="3276600" y="5791200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722" name="AutoShape 10"/>
          <p:cNvSpPr>
            <a:spLocks noChangeArrowheads="1"/>
          </p:cNvSpPr>
          <p:nvPr/>
        </p:nvSpPr>
        <p:spPr bwMode="auto">
          <a:xfrm rot="11041696">
            <a:off x="2895600" y="5791200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723" name="Text Box 11"/>
          <p:cNvSpPr txBox="1">
            <a:spLocks noChangeArrowheads="1"/>
          </p:cNvSpPr>
          <p:nvPr/>
        </p:nvSpPr>
        <p:spPr bwMode="auto">
          <a:xfrm>
            <a:off x="3733800" y="6019800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5724" name="Text Box 12"/>
          <p:cNvSpPr txBox="1">
            <a:spLocks noChangeArrowheads="1"/>
          </p:cNvSpPr>
          <p:nvPr/>
        </p:nvSpPr>
        <p:spPr bwMode="auto">
          <a:xfrm>
            <a:off x="3352800" y="6019800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5725" name="Text Box 13"/>
          <p:cNvSpPr txBox="1">
            <a:spLocks noChangeArrowheads="1"/>
          </p:cNvSpPr>
          <p:nvPr/>
        </p:nvSpPr>
        <p:spPr bwMode="auto">
          <a:xfrm>
            <a:off x="3048000" y="6019800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5726" name="Text Box 14"/>
          <p:cNvSpPr txBox="1">
            <a:spLocks noChangeArrowheads="1"/>
          </p:cNvSpPr>
          <p:nvPr/>
        </p:nvSpPr>
        <p:spPr bwMode="auto">
          <a:xfrm>
            <a:off x="4876800" y="5486400"/>
            <a:ext cx="3810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 baseline="3000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115727" name="Text Box 15"/>
          <p:cNvSpPr txBox="1">
            <a:spLocks noChangeArrowheads="1"/>
          </p:cNvSpPr>
          <p:nvPr/>
        </p:nvSpPr>
        <p:spPr bwMode="auto">
          <a:xfrm>
            <a:off x="762000" y="3276600"/>
            <a:ext cx="7239000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600" b="0">
                <a:solidFill>
                  <a:schemeClr val="accent1"/>
                </a:solidFill>
                <a:latin typeface="Tahoma" charset="0"/>
              </a:rPr>
              <a:t>2) Second, add your multiplication sign and your base (10).</a:t>
            </a:r>
          </a:p>
          <a:p>
            <a:pPr eaLnBrk="1" hangingPunct="1"/>
            <a:r>
              <a:rPr lang="en-US" sz="2600" b="0">
                <a:solidFill>
                  <a:schemeClr val="accent1"/>
                </a:solidFill>
                <a:latin typeface="Tahoma" charset="0"/>
              </a:rPr>
              <a:t>			</a:t>
            </a:r>
            <a:r>
              <a:rPr lang="en-US" sz="2600" b="0">
                <a:solidFill>
                  <a:schemeClr val="tx1"/>
                </a:solidFill>
                <a:latin typeface="Tahoma" charset="0"/>
              </a:rPr>
              <a:t>3 . 2 5 8  x  10</a:t>
            </a:r>
          </a:p>
        </p:txBody>
      </p:sp>
      <p:sp>
        <p:nvSpPr>
          <p:cNvPr id="115728" name="Text Box 16"/>
          <p:cNvSpPr txBox="1">
            <a:spLocks noChangeArrowheads="1"/>
          </p:cNvSpPr>
          <p:nvPr/>
        </p:nvSpPr>
        <p:spPr bwMode="auto">
          <a:xfrm>
            <a:off x="914400" y="4648200"/>
            <a:ext cx="7239000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600" b="0">
                <a:solidFill>
                  <a:schemeClr val="accent1"/>
                </a:solidFill>
                <a:latin typeface="Tahoma" charset="0"/>
              </a:rPr>
              <a:t>3) Count how many spaces the decimal moved and this is the exponent.</a:t>
            </a:r>
          </a:p>
          <a:p>
            <a:pPr eaLnBrk="1" hangingPunct="1"/>
            <a:r>
              <a:rPr lang="en-US" sz="2600" b="0">
                <a:solidFill>
                  <a:schemeClr val="accent1"/>
                </a:solidFill>
                <a:latin typeface="Tahoma" charset="0"/>
              </a:rPr>
              <a:t>                </a:t>
            </a:r>
            <a:r>
              <a:rPr lang="en-US" sz="2600" b="0">
                <a:solidFill>
                  <a:schemeClr val="tx1"/>
                </a:solidFill>
                <a:latin typeface="Tahoma" charset="0"/>
              </a:rPr>
              <a:t>3 . 2 5 8  x  10 </a:t>
            </a:r>
            <a:endParaRPr lang="en-US" sz="2600" b="0">
              <a:solidFill>
                <a:schemeClr val="accent1"/>
              </a:solidFill>
              <a:latin typeface="Tahoma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600" b="0">
              <a:solidFill>
                <a:schemeClr val="tx1"/>
              </a:solidFill>
              <a:latin typeface="Tahoma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417 0.00532 C -0.00208 0.02682 -0.00816 0.04832 -0.01389 0.04902 C -0.01962 0.04971 -0.02483 0.00971 -0.03021 0.00971 C -0.03559 0.00971 -0.04149 0.04948 -0.0467 0.04902 C -0.05191 0.04856 -0.05556 0.00763 -0.06146 0.00763 C -0.06736 0.00763 -0.07639 0.05017 -0.08264 0.04902 C -0.08889 0.04786 -0.09618 0.00971 -0.09913 0.00093 " pathEditMode="relative" rAng="0" ptsTypes="aaaaaaA">
                                      <p:cBhvr>
                                        <p:cTn id="15" dur="50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74" y="20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animBg="1"/>
      <p:bldP spid="115717" grpId="0" animBg="1"/>
      <p:bldP spid="115718" grpId="0" animBg="1"/>
      <p:bldP spid="115719" grpId="0" animBg="1"/>
      <p:bldP spid="115720" grpId="0" animBg="1"/>
      <p:bldP spid="115721" grpId="0" animBg="1"/>
      <p:bldP spid="115722" grpId="0" animBg="1"/>
      <p:bldP spid="115723" grpId="0"/>
      <p:bldP spid="115724" grpId="0"/>
      <p:bldP spid="115725" grpId="0"/>
      <p:bldP spid="115726" grpId="0"/>
      <p:bldP spid="115727" grpId="0"/>
      <p:bldP spid="11572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90600"/>
          </a:xfrm>
        </p:spPr>
        <p:txBody>
          <a:bodyPr/>
          <a:lstStyle/>
          <a:p>
            <a:pPr eaLnBrk="1" hangingPunct="1"/>
            <a:r>
              <a:rPr lang="en-US" sz="4000" smtClean="0"/>
              <a:t>When changing from Standard Notation to Scientific Notation: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>
                <a:solidFill>
                  <a:schemeClr val="accent1"/>
                </a:solidFill>
              </a:rPr>
              <a:t> 4)  See if the original number is </a:t>
            </a:r>
            <a:r>
              <a:rPr lang="en-US" sz="2800" smtClean="0">
                <a:solidFill>
                  <a:schemeClr val="accent2"/>
                </a:solidFill>
              </a:rPr>
              <a:t>greater than</a:t>
            </a:r>
            <a:r>
              <a:rPr lang="en-US" sz="2800" smtClean="0">
                <a:solidFill>
                  <a:schemeClr val="accent1"/>
                </a:solidFill>
              </a:rPr>
              <a:t> or </a:t>
            </a:r>
            <a:r>
              <a:rPr lang="en-US" sz="2800" smtClean="0">
                <a:solidFill>
                  <a:schemeClr val="accent2"/>
                </a:solidFill>
              </a:rPr>
              <a:t>less than </a:t>
            </a:r>
            <a:r>
              <a:rPr lang="en-US" sz="2800" smtClean="0">
                <a:solidFill>
                  <a:schemeClr val="accent1"/>
                </a:solidFill>
              </a:rPr>
              <a:t>one.</a:t>
            </a:r>
          </a:p>
          <a:p>
            <a:pPr lvl="1" eaLnBrk="1" hangingPunct="1"/>
            <a:r>
              <a:rPr lang="en-US" smtClean="0">
                <a:solidFill>
                  <a:srgbClr val="99FF33"/>
                </a:solidFill>
              </a:rPr>
              <a:t>If the number is </a:t>
            </a:r>
            <a:r>
              <a:rPr lang="en-US" smtClean="0">
                <a:solidFill>
                  <a:schemeClr val="accent2"/>
                </a:solidFill>
              </a:rPr>
              <a:t>greater than one</a:t>
            </a:r>
            <a:r>
              <a:rPr lang="en-US" smtClean="0">
                <a:solidFill>
                  <a:srgbClr val="99FF33"/>
                </a:solidFill>
              </a:rPr>
              <a:t>, the exponent will be</a:t>
            </a:r>
            <a:r>
              <a:rPr lang="en-US" smtClean="0">
                <a:solidFill>
                  <a:srgbClr val="FFFF00"/>
                </a:solidFill>
              </a:rPr>
              <a:t> </a:t>
            </a:r>
            <a:r>
              <a:rPr lang="en-US" smtClean="0">
                <a:solidFill>
                  <a:schemeClr val="accent2"/>
                </a:solidFill>
              </a:rPr>
              <a:t>positive</a:t>
            </a:r>
            <a:r>
              <a:rPr lang="en-US" smtClean="0">
                <a:solidFill>
                  <a:srgbClr val="99FF33"/>
                </a:solidFill>
              </a:rPr>
              <a:t>.</a:t>
            </a:r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rgbClr val="99FF33"/>
                </a:solidFill>
              </a:rPr>
              <a:t>			</a:t>
            </a:r>
            <a:r>
              <a:rPr lang="en-US" sz="3200" smtClean="0"/>
              <a:t>348943 = 3.489 x 10</a:t>
            </a:r>
            <a:r>
              <a:rPr lang="en-US" sz="3200" b="1" baseline="30000" smtClean="0">
                <a:solidFill>
                  <a:schemeClr val="accent2"/>
                </a:solidFill>
              </a:rPr>
              <a:t>5</a:t>
            </a:r>
          </a:p>
          <a:p>
            <a:pPr lvl="1" eaLnBrk="1" hangingPunct="1">
              <a:buFontTx/>
              <a:buNone/>
            </a:pPr>
            <a:endParaRPr lang="en-US" sz="3200" b="1" baseline="30000" smtClean="0">
              <a:solidFill>
                <a:srgbClr val="99FF33"/>
              </a:solidFill>
            </a:endParaRPr>
          </a:p>
          <a:p>
            <a:pPr lvl="1" eaLnBrk="1" hangingPunct="1"/>
            <a:r>
              <a:rPr lang="en-US" smtClean="0">
                <a:solidFill>
                  <a:srgbClr val="99FF33"/>
                </a:solidFill>
              </a:rPr>
              <a:t>If the number is </a:t>
            </a:r>
            <a:r>
              <a:rPr lang="en-US" smtClean="0">
                <a:solidFill>
                  <a:schemeClr val="accent2"/>
                </a:solidFill>
              </a:rPr>
              <a:t>less than one</a:t>
            </a:r>
            <a:r>
              <a:rPr lang="en-US" smtClean="0">
                <a:solidFill>
                  <a:srgbClr val="99FF33"/>
                </a:solidFill>
              </a:rPr>
              <a:t>, the exponent will be </a:t>
            </a:r>
            <a:r>
              <a:rPr lang="en-US" smtClean="0">
                <a:solidFill>
                  <a:schemeClr val="accent2"/>
                </a:solidFill>
              </a:rPr>
              <a:t>negative</a:t>
            </a:r>
            <a:r>
              <a:rPr lang="en-US" smtClean="0">
                <a:solidFill>
                  <a:srgbClr val="99FF33"/>
                </a:solidFill>
              </a:rPr>
              <a:t>.</a:t>
            </a:r>
            <a:endParaRPr lang="en-US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1"/>
                </a:solidFill>
              </a:rPr>
              <a:t>          </a:t>
            </a:r>
            <a:r>
              <a:rPr lang="en-US" smtClean="0"/>
              <a:t>.0000000672 = 6.72 x 10</a:t>
            </a:r>
            <a:r>
              <a:rPr lang="en-US" baseline="30000" smtClean="0">
                <a:solidFill>
                  <a:schemeClr val="accent2"/>
                </a:solidFill>
              </a:rPr>
              <a:t>-8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Try changing these numbers from Standard Notation to Scientific Notation: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2743200" cy="4114800"/>
          </a:xfrm>
        </p:spPr>
        <p:txBody>
          <a:bodyPr/>
          <a:lstStyle/>
          <a:p>
            <a:pPr marL="609600" indent="-609600" eaLnBrk="1" hangingPunct="1">
              <a:buFontTx/>
              <a:buAutoNum type="arabicParenR"/>
            </a:pPr>
            <a:r>
              <a:rPr lang="en-US" smtClean="0">
                <a:solidFill>
                  <a:schemeClr val="accent1"/>
                </a:solidFill>
              </a:rPr>
              <a:t>9872432</a:t>
            </a:r>
          </a:p>
          <a:p>
            <a:pPr marL="609600" indent="-609600" eaLnBrk="1" hangingPunct="1">
              <a:buFontTx/>
              <a:buAutoNum type="arabicParenR"/>
            </a:pPr>
            <a:endParaRPr lang="en-US" smtClean="0">
              <a:solidFill>
                <a:schemeClr val="accent1"/>
              </a:solidFill>
            </a:endParaRPr>
          </a:p>
          <a:p>
            <a:pPr marL="609600" indent="-609600" eaLnBrk="1" hangingPunct="1">
              <a:buFontTx/>
              <a:buAutoNum type="arabicParenR"/>
            </a:pPr>
            <a:r>
              <a:rPr lang="en-US" smtClean="0">
                <a:solidFill>
                  <a:schemeClr val="accent1"/>
                </a:solidFill>
              </a:rPr>
              <a:t>.0000345</a:t>
            </a:r>
          </a:p>
          <a:p>
            <a:pPr marL="609600" indent="-609600" eaLnBrk="1" hangingPunct="1">
              <a:buFontTx/>
              <a:buAutoNum type="arabicParenR"/>
            </a:pPr>
            <a:endParaRPr lang="en-US" smtClean="0">
              <a:solidFill>
                <a:schemeClr val="accent1"/>
              </a:solidFill>
            </a:endParaRPr>
          </a:p>
          <a:p>
            <a:pPr marL="609600" indent="-609600" eaLnBrk="1" hangingPunct="1">
              <a:buFontTx/>
              <a:buAutoNum type="arabicParenR"/>
            </a:pPr>
            <a:r>
              <a:rPr lang="en-US" smtClean="0">
                <a:solidFill>
                  <a:schemeClr val="accent1"/>
                </a:solidFill>
              </a:rPr>
              <a:t>.08376</a:t>
            </a:r>
          </a:p>
          <a:p>
            <a:pPr marL="609600" indent="-609600" eaLnBrk="1" hangingPunct="1">
              <a:buFontTx/>
              <a:buAutoNum type="arabicParenR"/>
            </a:pPr>
            <a:endParaRPr lang="en-US" smtClean="0">
              <a:solidFill>
                <a:schemeClr val="accent1"/>
              </a:solidFill>
            </a:endParaRPr>
          </a:p>
          <a:p>
            <a:pPr marL="609600" indent="-609600" eaLnBrk="1" hangingPunct="1">
              <a:buFontTx/>
              <a:buAutoNum type="arabicParenR"/>
            </a:pPr>
            <a:r>
              <a:rPr lang="en-US" smtClean="0">
                <a:solidFill>
                  <a:schemeClr val="accent1"/>
                </a:solidFill>
              </a:rPr>
              <a:t>5673</a:t>
            </a:r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4038600" y="2057400"/>
            <a:ext cx="297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0">
                <a:solidFill>
                  <a:schemeClr val="tx1"/>
                </a:solidFill>
                <a:latin typeface="Tahoma" charset="0"/>
              </a:rPr>
              <a:t>9.872432 x 10</a:t>
            </a:r>
            <a:r>
              <a:rPr lang="en-US" sz="2800" b="0" baseline="30000">
                <a:solidFill>
                  <a:schemeClr val="tx1"/>
                </a:solidFill>
                <a:latin typeface="Tahoma" charset="0"/>
              </a:rPr>
              <a:t>6</a:t>
            </a:r>
            <a:endParaRPr lang="en-US" sz="2800" b="0">
              <a:solidFill>
                <a:schemeClr val="tx1"/>
              </a:solidFill>
              <a:latin typeface="Tahoma" charset="0"/>
            </a:endParaRP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3886200" y="3276600"/>
            <a:ext cx="297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0">
                <a:solidFill>
                  <a:schemeClr val="tx1"/>
                </a:solidFill>
                <a:latin typeface="Tahoma" charset="0"/>
              </a:rPr>
              <a:t>3.45 x 10</a:t>
            </a:r>
            <a:r>
              <a:rPr lang="en-US" sz="2800" b="0" baseline="30000">
                <a:solidFill>
                  <a:schemeClr val="tx1"/>
                </a:solidFill>
                <a:latin typeface="Tahoma" charset="0"/>
              </a:rPr>
              <a:t>-5</a:t>
            </a:r>
            <a:endParaRPr lang="en-US" sz="2800" b="0">
              <a:solidFill>
                <a:schemeClr val="tx1"/>
              </a:solidFill>
              <a:latin typeface="Tahoma" charset="0"/>
            </a:endParaRPr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3886200" y="4495800"/>
            <a:ext cx="297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0">
                <a:solidFill>
                  <a:schemeClr val="tx1"/>
                </a:solidFill>
                <a:latin typeface="Tahoma" charset="0"/>
              </a:rPr>
              <a:t>8.376 x 10</a:t>
            </a:r>
            <a:r>
              <a:rPr lang="en-US" sz="2800" b="0" baseline="30000">
                <a:solidFill>
                  <a:schemeClr val="tx1"/>
                </a:solidFill>
                <a:latin typeface="Tahoma" charset="0"/>
              </a:rPr>
              <a:t>2</a:t>
            </a:r>
            <a:endParaRPr lang="en-US" sz="2800" b="0">
              <a:solidFill>
                <a:schemeClr val="tx1"/>
              </a:solidFill>
              <a:latin typeface="Tahoma" charset="0"/>
            </a:endParaRPr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4038600" y="5562600"/>
            <a:ext cx="297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0">
                <a:solidFill>
                  <a:schemeClr val="tx1"/>
                </a:solidFill>
                <a:latin typeface="Tahoma" charset="0"/>
              </a:rPr>
              <a:t>5.673 x 10</a:t>
            </a:r>
            <a:r>
              <a:rPr lang="en-US" sz="2800" b="0" baseline="30000">
                <a:solidFill>
                  <a:schemeClr val="tx1"/>
                </a:solidFill>
                <a:latin typeface="Tahoma" charset="0"/>
              </a:rPr>
              <a:t>3</a:t>
            </a:r>
            <a:endParaRPr lang="en-US" sz="2800" b="0">
              <a:solidFill>
                <a:schemeClr val="tx1"/>
              </a:solidFill>
              <a:latin typeface="Tahoma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4" grpId="0"/>
      <p:bldP spid="117765" grpId="0"/>
      <p:bldP spid="117766" grpId="0"/>
      <p:bldP spid="11776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9445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1-1 Answers (2-40e, 50,52)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447800"/>
            <a:ext cx="7499350" cy="5105400"/>
          </a:xfrm>
        </p:spPr>
        <p:txBody>
          <a:bodyPr>
            <a:normAutofit lnSpcReduction="10000"/>
          </a:bodyPr>
          <a:lstStyle/>
          <a:p>
            <a:pPr marL="365125" indent="-282575" eaLnBrk="1" hangingPunct="1">
              <a:lnSpc>
                <a:spcPct val="80000"/>
              </a:lnSpc>
              <a:defRPr/>
            </a:pPr>
            <a:r>
              <a:rPr lang="en-US" sz="1600" b="1" smtClean="0"/>
              <a:t>2</a:t>
            </a:r>
            <a:r>
              <a:rPr lang="en-US" sz="1600" smtClean="0"/>
              <a:t>. -,-,+,+</a:t>
            </a:r>
          </a:p>
          <a:p>
            <a:pPr marL="365125" indent="-282575" eaLnBrk="1" hangingPunct="1">
              <a:lnSpc>
                <a:spcPct val="80000"/>
              </a:lnSpc>
              <a:defRPr/>
            </a:pPr>
            <a:r>
              <a:rPr lang="en-US" sz="1600" b="1" smtClean="0"/>
              <a:t>4</a:t>
            </a:r>
            <a:r>
              <a:rPr lang="en-US" sz="1600" smtClean="0"/>
              <a:t>. &gt;,&lt;,=</a:t>
            </a:r>
          </a:p>
          <a:p>
            <a:pPr marL="365125" indent="-282575" eaLnBrk="1" hangingPunct="1">
              <a:lnSpc>
                <a:spcPct val="80000"/>
              </a:lnSpc>
              <a:defRPr/>
            </a:pPr>
            <a:r>
              <a:rPr lang="en-US" sz="1600" b="1" smtClean="0"/>
              <a:t>6</a:t>
            </a:r>
            <a:r>
              <a:rPr lang="en-US" sz="1600" smtClean="0"/>
              <a:t>. &lt;,&gt;,&gt;</a:t>
            </a:r>
          </a:p>
          <a:p>
            <a:pPr marL="365125" indent="-282575" eaLnBrk="1" hangingPunct="1">
              <a:lnSpc>
                <a:spcPct val="80000"/>
              </a:lnSpc>
              <a:defRPr/>
            </a:pPr>
            <a:r>
              <a:rPr lang="en-US" sz="1600" b="1" smtClean="0"/>
              <a:t>8</a:t>
            </a:r>
            <a:r>
              <a:rPr lang="en-US" sz="1600" smtClean="0"/>
              <a:t>. b &gt; 0, s </a:t>
            </a:r>
            <a:r>
              <a:rPr lang="en-US" sz="1600" u="sng" smtClean="0"/>
              <a:t>&lt;</a:t>
            </a:r>
            <a:r>
              <a:rPr lang="en-US" sz="1600" smtClean="0"/>
              <a:t> 0, w </a:t>
            </a:r>
            <a:r>
              <a:rPr lang="en-US" sz="1600" u="sng" smtClean="0"/>
              <a:t>&gt;</a:t>
            </a:r>
            <a:r>
              <a:rPr lang="en-US" sz="1600" smtClean="0"/>
              <a:t> -4, 1/5&lt; c &lt; 1/3, p </a:t>
            </a:r>
            <a:r>
              <a:rPr lang="en-US" sz="1600" u="sng" smtClean="0"/>
              <a:t>&lt;</a:t>
            </a:r>
            <a:r>
              <a:rPr lang="en-US" sz="1600" smtClean="0"/>
              <a:t> -2, -m </a:t>
            </a:r>
            <a:r>
              <a:rPr lang="en-US" sz="1600" u="sng" smtClean="0"/>
              <a:t>&gt;</a:t>
            </a:r>
            <a:r>
              <a:rPr lang="en-US" sz="1600" smtClean="0"/>
              <a:t> -2, r/s </a:t>
            </a:r>
            <a:r>
              <a:rPr lang="en-US" sz="1600" smtClean="0">
                <a:cs typeface="Times New Roman" pitchFamily="18" charset="0"/>
              </a:rPr>
              <a:t>≥ 1/5, 1/f ≤ 14, |x| &lt; 4</a:t>
            </a:r>
          </a:p>
          <a:p>
            <a:pPr marL="365125" indent="-282575" eaLnBrk="1" hangingPunct="1">
              <a:lnSpc>
                <a:spcPct val="80000"/>
              </a:lnSpc>
              <a:defRPr/>
            </a:pPr>
            <a:r>
              <a:rPr lang="en-US" sz="1600" b="1" smtClean="0"/>
              <a:t>10</a:t>
            </a:r>
            <a:r>
              <a:rPr lang="en-US" sz="1600" smtClean="0"/>
              <a:t>. 10, 3, 17</a:t>
            </a:r>
          </a:p>
          <a:p>
            <a:pPr marL="365125" indent="-282575" eaLnBrk="1" hangingPunct="1">
              <a:lnSpc>
                <a:spcPct val="80000"/>
              </a:lnSpc>
              <a:defRPr/>
            </a:pPr>
            <a:r>
              <a:rPr lang="en-US" sz="1600" b="1" smtClean="0"/>
              <a:t>12</a:t>
            </a:r>
            <a:r>
              <a:rPr lang="en-US" sz="1600" smtClean="0"/>
              <a:t>. 4, 5/2, 10			</a:t>
            </a:r>
          </a:p>
          <a:p>
            <a:pPr marL="365125" indent="-282575" eaLnBrk="1" hangingPunct="1">
              <a:lnSpc>
                <a:spcPct val="80000"/>
              </a:lnSpc>
              <a:defRPr/>
            </a:pPr>
            <a:r>
              <a:rPr lang="en-US" sz="1600" b="1" smtClean="0"/>
              <a:t>14</a:t>
            </a:r>
            <a:r>
              <a:rPr lang="en-US" sz="1600" smtClean="0"/>
              <a:t>. </a:t>
            </a:r>
            <a:r>
              <a:rPr lang="en-US" sz="1600" smtClean="0">
                <a:cs typeface="Times New Roman" pitchFamily="18" charset="0"/>
              </a:rPr>
              <a:t>√</a:t>
            </a:r>
            <a:r>
              <a:rPr lang="en-US" sz="1600" smtClean="0"/>
              <a:t>3 -1.7, </a:t>
            </a:r>
            <a:r>
              <a:rPr lang="en-US" sz="1600" smtClean="0">
                <a:cs typeface="Times New Roman" pitchFamily="18" charset="0"/>
              </a:rPr>
              <a:t>√</a:t>
            </a:r>
            <a:r>
              <a:rPr lang="en-US" sz="1600" smtClean="0"/>
              <a:t>3 – 1.7, 2/15		</a:t>
            </a:r>
          </a:p>
          <a:p>
            <a:pPr marL="365125" indent="-282575" eaLnBrk="1" hangingPunct="1">
              <a:lnSpc>
                <a:spcPct val="80000"/>
              </a:lnSpc>
              <a:defRPr/>
            </a:pPr>
            <a:r>
              <a:rPr lang="en-US" sz="1600" b="1" smtClean="0"/>
              <a:t>16</a:t>
            </a:r>
            <a:r>
              <a:rPr lang="en-US" sz="1600" smtClean="0"/>
              <a:t>. 4,6, 6, 10		</a:t>
            </a:r>
          </a:p>
          <a:p>
            <a:pPr marL="365125" indent="-282575" eaLnBrk="1" hangingPunct="1">
              <a:lnSpc>
                <a:spcPct val="80000"/>
              </a:lnSpc>
              <a:defRPr/>
            </a:pPr>
            <a:r>
              <a:rPr lang="en-US" sz="1600" b="1" smtClean="0"/>
              <a:t>18</a:t>
            </a:r>
            <a:r>
              <a:rPr lang="en-US" sz="1600" smtClean="0"/>
              <a:t>. 12, 3, 3, ,9					</a:t>
            </a:r>
          </a:p>
          <a:p>
            <a:pPr marL="365125" indent="-282575" eaLnBrk="1" hangingPunct="1">
              <a:lnSpc>
                <a:spcPct val="80000"/>
              </a:lnSpc>
              <a:defRPr/>
            </a:pPr>
            <a:r>
              <a:rPr lang="en-US" sz="1600" b="1" smtClean="0"/>
              <a:t>20.</a:t>
            </a:r>
            <a:r>
              <a:rPr lang="en-US" sz="1600" smtClean="0"/>
              <a:t> | -</a:t>
            </a:r>
            <a:r>
              <a:rPr lang="en-US" sz="1600" smtClean="0">
                <a:cs typeface="Times New Roman" pitchFamily="18" charset="0"/>
              </a:rPr>
              <a:t>√</a:t>
            </a:r>
            <a:r>
              <a:rPr lang="en-US" sz="1600" smtClean="0"/>
              <a:t>2-x|&gt; 1		 	</a:t>
            </a:r>
          </a:p>
          <a:p>
            <a:pPr marL="365125" indent="-282575" eaLnBrk="1" hangingPunct="1">
              <a:lnSpc>
                <a:spcPct val="80000"/>
              </a:lnSpc>
              <a:defRPr/>
            </a:pPr>
            <a:r>
              <a:rPr lang="en-US" sz="1600" b="1" smtClean="0"/>
              <a:t>22. </a:t>
            </a:r>
            <a:r>
              <a:rPr lang="en-US" sz="1600" smtClean="0"/>
              <a:t>|4-x | </a:t>
            </a:r>
            <a:r>
              <a:rPr lang="en-US" sz="1600" u="sng" smtClean="0"/>
              <a:t>&lt; </a:t>
            </a:r>
            <a:r>
              <a:rPr lang="en-US" sz="1600" smtClean="0"/>
              <a:t>2			</a:t>
            </a:r>
          </a:p>
          <a:p>
            <a:pPr marL="365125" indent="-282575" eaLnBrk="1" hangingPunct="1">
              <a:lnSpc>
                <a:spcPct val="80000"/>
              </a:lnSpc>
              <a:defRPr/>
            </a:pPr>
            <a:r>
              <a:rPr lang="en-US" sz="1600" b="1" smtClean="0"/>
              <a:t>24</a:t>
            </a:r>
            <a:r>
              <a:rPr lang="en-US" sz="1600" smtClean="0"/>
              <a:t>.  |x + 2| </a:t>
            </a:r>
            <a:r>
              <a:rPr lang="en-US" sz="1600" u="sng" smtClean="0"/>
              <a:t>&gt;</a:t>
            </a:r>
            <a:r>
              <a:rPr lang="en-US" sz="1600" smtClean="0"/>
              <a:t> 2			     	</a:t>
            </a:r>
          </a:p>
          <a:p>
            <a:pPr marL="365125" indent="-282575" eaLnBrk="1" hangingPunct="1">
              <a:lnSpc>
                <a:spcPct val="80000"/>
              </a:lnSpc>
              <a:defRPr/>
            </a:pPr>
            <a:r>
              <a:rPr lang="en-US" sz="1600" b="1" smtClean="0"/>
              <a:t>26</a:t>
            </a:r>
            <a:r>
              <a:rPr lang="en-US" sz="1600" smtClean="0"/>
              <a:t>. x – 5			    </a:t>
            </a:r>
          </a:p>
          <a:p>
            <a:pPr marL="365125" indent="-282575" eaLnBrk="1" hangingPunct="1">
              <a:lnSpc>
                <a:spcPct val="80000"/>
              </a:lnSpc>
              <a:defRPr/>
            </a:pPr>
            <a:r>
              <a:rPr lang="en-US" sz="1600" b="1" smtClean="0"/>
              <a:t>28</a:t>
            </a:r>
            <a:r>
              <a:rPr lang="en-US" sz="1600" smtClean="0"/>
              <a:t>. 7 + x			     			     </a:t>
            </a:r>
          </a:p>
          <a:p>
            <a:pPr marL="365125" indent="-282575" eaLnBrk="1" hangingPunct="1">
              <a:lnSpc>
                <a:spcPct val="80000"/>
              </a:lnSpc>
              <a:defRPr/>
            </a:pPr>
            <a:r>
              <a:rPr lang="en-US" sz="1600" b="1" smtClean="0"/>
              <a:t>30. </a:t>
            </a:r>
            <a:r>
              <a:rPr lang="en-US" sz="1600" smtClean="0"/>
              <a:t>a – b			    </a:t>
            </a:r>
          </a:p>
          <a:p>
            <a:pPr marL="365125" indent="-282575" eaLnBrk="1" hangingPunct="1">
              <a:lnSpc>
                <a:spcPct val="80000"/>
              </a:lnSpc>
              <a:defRPr/>
            </a:pPr>
            <a:r>
              <a:rPr lang="en-US" sz="1600" b="1" smtClean="0"/>
              <a:t>32</a:t>
            </a:r>
            <a:r>
              <a:rPr lang="en-US" sz="1600" smtClean="0"/>
              <a:t>. x</a:t>
            </a:r>
            <a:r>
              <a:rPr lang="en-US" sz="1600" baseline="30000" smtClean="0"/>
              <a:t>2</a:t>
            </a:r>
            <a:r>
              <a:rPr lang="en-US" sz="1600" smtClean="0"/>
              <a:t> + 1</a:t>
            </a:r>
          </a:p>
          <a:p>
            <a:pPr marL="365125" indent="-282575" eaLnBrk="1" hangingPunct="1">
              <a:lnSpc>
                <a:spcPct val="80000"/>
              </a:lnSpc>
              <a:defRPr/>
            </a:pPr>
            <a:r>
              <a:rPr lang="en-US" sz="1600" b="1" smtClean="0"/>
              <a:t>34</a:t>
            </a:r>
            <a:r>
              <a:rPr lang="en-US" sz="1600" smtClean="0"/>
              <a:t>. =</a:t>
            </a:r>
          </a:p>
          <a:p>
            <a:pPr marL="365125" indent="-282575" eaLnBrk="1" hangingPunct="1">
              <a:lnSpc>
                <a:spcPct val="80000"/>
              </a:lnSpc>
              <a:defRPr/>
            </a:pPr>
            <a:r>
              <a:rPr lang="en-US" sz="1600" b="1" smtClean="0"/>
              <a:t>36</a:t>
            </a:r>
            <a:r>
              <a:rPr lang="en-US" sz="1600" smtClean="0"/>
              <a:t> </a:t>
            </a:r>
            <a:r>
              <a:rPr lang="en-US" sz="1600" smtClean="0">
                <a:cs typeface="Times New Roman" pitchFamily="18" charset="0"/>
              </a:rPr>
              <a:t>≠</a:t>
            </a:r>
            <a:endParaRPr lang="en-US" sz="1600" smtClean="0"/>
          </a:p>
          <a:p>
            <a:pPr marL="365125" indent="-282575" eaLnBrk="1" hangingPunct="1">
              <a:lnSpc>
                <a:spcPct val="80000"/>
              </a:lnSpc>
              <a:defRPr/>
            </a:pPr>
            <a:r>
              <a:rPr lang="en-US" sz="1600" b="1" smtClean="0"/>
              <a:t>38</a:t>
            </a:r>
            <a:r>
              <a:rPr lang="en-US" sz="1600" smtClean="0"/>
              <a:t> </a:t>
            </a:r>
            <a:r>
              <a:rPr lang="en-US" sz="1600" smtClean="0">
                <a:cs typeface="Times New Roman" pitchFamily="18" charset="0"/>
              </a:rPr>
              <a:t>≠</a:t>
            </a:r>
            <a:endParaRPr lang="en-US" sz="1600" smtClean="0"/>
          </a:p>
          <a:p>
            <a:pPr marL="365125" indent="-282575" eaLnBrk="1" hangingPunct="1">
              <a:lnSpc>
                <a:spcPct val="80000"/>
              </a:lnSpc>
              <a:defRPr/>
            </a:pPr>
            <a:r>
              <a:rPr lang="en-US" sz="1600" b="1" smtClean="0"/>
              <a:t>40</a:t>
            </a:r>
            <a:r>
              <a:rPr lang="en-US" sz="1600" smtClean="0"/>
              <a:t> </a:t>
            </a:r>
            <a:r>
              <a:rPr lang="en-US" sz="1600" smtClean="0">
                <a:cs typeface="Times New Roman" pitchFamily="18" charset="0"/>
              </a:rPr>
              <a:t>≠</a:t>
            </a:r>
            <a:endParaRPr lang="en-US" sz="1600" smtClean="0"/>
          </a:p>
          <a:p>
            <a:pPr marL="365125" indent="-282575" eaLnBrk="1" hangingPunct="1">
              <a:lnSpc>
                <a:spcPct val="80000"/>
              </a:lnSpc>
              <a:defRPr/>
            </a:pPr>
            <a:r>
              <a:rPr lang="en-US" sz="1600" b="1" smtClean="0"/>
              <a:t>50</a:t>
            </a:r>
            <a:r>
              <a:rPr lang="en-US" sz="1600" smtClean="0"/>
              <a:t>. 8.52 x 10</a:t>
            </a:r>
            <a:r>
              <a:rPr lang="en-US" sz="1600" baseline="30000" smtClean="0"/>
              <a:t>4	</a:t>
            </a:r>
            <a:r>
              <a:rPr lang="en-US" sz="1600" smtClean="0"/>
              <a:t>5.5 x 10</a:t>
            </a:r>
            <a:r>
              <a:rPr lang="en-US" sz="1600" baseline="30000" smtClean="0"/>
              <a:t>-6</a:t>
            </a:r>
            <a:r>
              <a:rPr lang="en-US" sz="1600" smtClean="0"/>
              <a:t>		2.49 x 10</a:t>
            </a:r>
            <a:r>
              <a:rPr lang="en-US" sz="1600" baseline="30000" smtClean="0"/>
              <a:t>7</a:t>
            </a:r>
            <a:r>
              <a:rPr lang="en-US" sz="1600" smtClean="0"/>
              <a:t>	</a:t>
            </a:r>
          </a:p>
          <a:p>
            <a:pPr marL="365125" indent="-282575" eaLnBrk="1" hangingPunct="1">
              <a:lnSpc>
                <a:spcPct val="80000"/>
              </a:lnSpc>
              <a:defRPr/>
            </a:pPr>
            <a:r>
              <a:rPr lang="en-US" sz="1600" b="1" smtClean="0"/>
              <a:t>52</a:t>
            </a:r>
            <a:r>
              <a:rPr lang="en-US" sz="1600" smtClean="0"/>
              <a:t>. 23,000,000	.00000000701	12,300,000,000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1.2 Laws of Exponents</a:t>
            </a: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304800" y="1752600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>
            <a:off x="3429000" y="1219200"/>
            <a:ext cx="0" cy="518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8917" name="Object 6"/>
          <p:cNvGraphicFramePr>
            <a:graphicFrameLocks noChangeAspect="1"/>
          </p:cNvGraphicFramePr>
          <p:nvPr/>
        </p:nvGraphicFramePr>
        <p:xfrm>
          <a:off x="838200" y="1905000"/>
          <a:ext cx="2008188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0" name="Equation" r:id="rId4" imgW="799753" imgH="215806" progId="Equation.DSMT4">
                  <p:embed/>
                </p:oleObj>
              </mc:Choice>
              <mc:Fallback>
                <p:oleObj name="Equation" r:id="rId4" imgW="799753" imgH="215806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905000"/>
                        <a:ext cx="2008188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8" name="Text Box 9"/>
          <p:cNvSpPr txBox="1">
            <a:spLocks noChangeArrowheads="1"/>
          </p:cNvSpPr>
          <p:nvPr/>
        </p:nvSpPr>
        <p:spPr bwMode="auto">
          <a:xfrm>
            <a:off x="1447800" y="12192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Law</a:t>
            </a:r>
          </a:p>
        </p:txBody>
      </p:sp>
      <p:sp>
        <p:nvSpPr>
          <p:cNvPr id="38919" name="Text Box 11"/>
          <p:cNvSpPr txBox="1">
            <a:spLocks noChangeArrowheads="1"/>
          </p:cNvSpPr>
          <p:nvPr/>
        </p:nvSpPr>
        <p:spPr bwMode="auto">
          <a:xfrm>
            <a:off x="4114800" y="1219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Example</a:t>
            </a:r>
          </a:p>
        </p:txBody>
      </p:sp>
      <p:graphicFrame>
        <p:nvGraphicFramePr>
          <p:cNvPr id="38920" name="Object 13"/>
          <p:cNvGraphicFramePr>
            <a:graphicFrameLocks noChangeAspect="1"/>
          </p:cNvGraphicFramePr>
          <p:nvPr/>
        </p:nvGraphicFramePr>
        <p:xfrm>
          <a:off x="685800" y="2590800"/>
          <a:ext cx="1944688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1" name="Equation" r:id="rId6" imgW="774364" imgH="342751" progId="Equation.DSMT4">
                  <p:embed/>
                </p:oleObj>
              </mc:Choice>
              <mc:Fallback>
                <p:oleObj name="Equation" r:id="rId6" imgW="774364" imgH="342751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90800"/>
                        <a:ext cx="1944688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1" name="Object 14"/>
          <p:cNvGraphicFramePr>
            <a:graphicFrameLocks noChangeAspect="1"/>
          </p:cNvGraphicFramePr>
          <p:nvPr/>
        </p:nvGraphicFramePr>
        <p:xfrm>
          <a:off x="1066800" y="3352800"/>
          <a:ext cx="1685925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2" name="Equation" r:id="rId8" imgW="672808" imgH="444307" progId="Equation.DSMT4">
                  <p:embed/>
                </p:oleObj>
              </mc:Choice>
              <mc:Fallback>
                <p:oleObj name="Equation" r:id="rId8" imgW="672808" imgH="444307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352800"/>
                        <a:ext cx="1685925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2" name="Object 19"/>
          <p:cNvGraphicFramePr>
            <a:graphicFrameLocks noChangeAspect="1"/>
          </p:cNvGraphicFramePr>
          <p:nvPr/>
        </p:nvGraphicFramePr>
        <p:xfrm>
          <a:off x="685800" y="4495800"/>
          <a:ext cx="203517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3" name="Equation" r:id="rId10" imgW="812447" imgH="291973" progId="Equation.DSMT4">
                  <p:embed/>
                </p:oleObj>
              </mc:Choice>
              <mc:Fallback>
                <p:oleObj name="Equation" r:id="rId10" imgW="812447" imgH="291973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495800"/>
                        <a:ext cx="2035175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3" name="Object 20"/>
          <p:cNvGraphicFramePr>
            <a:graphicFrameLocks noChangeAspect="1"/>
          </p:cNvGraphicFramePr>
          <p:nvPr/>
        </p:nvGraphicFramePr>
        <p:xfrm>
          <a:off x="685800" y="5181600"/>
          <a:ext cx="1752600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4" name="Equation" r:id="rId12" imgW="698500" imgH="469900" progId="Equation.DSMT4">
                  <p:embed/>
                </p:oleObj>
              </mc:Choice>
              <mc:Fallback>
                <p:oleObj name="Equation" r:id="rId12" imgW="698500" imgH="4699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181600"/>
                        <a:ext cx="1752600" cy="117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4" name="Object 25"/>
          <p:cNvGraphicFramePr>
            <a:graphicFrameLocks noChangeAspect="1"/>
          </p:cNvGraphicFramePr>
          <p:nvPr/>
        </p:nvGraphicFramePr>
        <p:xfrm>
          <a:off x="3810000" y="1905000"/>
          <a:ext cx="2868613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5" name="Equation" r:id="rId14" imgW="1143000" imgH="215900" progId="Equation.DSMT4">
                  <p:embed/>
                </p:oleObj>
              </mc:Choice>
              <mc:Fallback>
                <p:oleObj name="Equation" r:id="rId14" imgW="1143000" imgH="2159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905000"/>
                        <a:ext cx="2868613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5" name="Object 26"/>
          <p:cNvGraphicFramePr>
            <a:graphicFrameLocks noChangeAspect="1"/>
          </p:cNvGraphicFramePr>
          <p:nvPr/>
        </p:nvGraphicFramePr>
        <p:xfrm>
          <a:off x="3810000" y="2590800"/>
          <a:ext cx="277495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6" name="Equation" r:id="rId16" imgW="1104900" imgH="342900" progId="Equation.DSMT4">
                  <p:embed/>
                </p:oleObj>
              </mc:Choice>
              <mc:Fallback>
                <p:oleObj name="Equation" r:id="rId16" imgW="1104900" imgH="3429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590800"/>
                        <a:ext cx="2774950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6" name="Object 27"/>
          <p:cNvGraphicFramePr>
            <a:graphicFrameLocks noChangeAspect="1"/>
          </p:cNvGraphicFramePr>
          <p:nvPr/>
        </p:nvGraphicFramePr>
        <p:xfrm>
          <a:off x="4038600" y="3429000"/>
          <a:ext cx="2671763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7" name="Equation" r:id="rId18" imgW="1066800" imgH="469900" progId="Equation.DSMT4">
                  <p:embed/>
                </p:oleObj>
              </mc:Choice>
              <mc:Fallback>
                <p:oleObj name="Equation" r:id="rId18" imgW="1066800" imgH="4699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429000"/>
                        <a:ext cx="2671763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7" name="Object 28"/>
          <p:cNvGraphicFramePr>
            <a:graphicFrameLocks noChangeAspect="1"/>
          </p:cNvGraphicFramePr>
          <p:nvPr/>
        </p:nvGraphicFramePr>
        <p:xfrm>
          <a:off x="3810000" y="4495800"/>
          <a:ext cx="3052763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8" name="Equation" r:id="rId20" imgW="1218671" imgH="291973" progId="Equation.DSMT4">
                  <p:embed/>
                </p:oleObj>
              </mc:Choice>
              <mc:Fallback>
                <p:oleObj name="Equation" r:id="rId20" imgW="1218671" imgH="291973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495800"/>
                        <a:ext cx="3052763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8" name="Object 29"/>
          <p:cNvGraphicFramePr>
            <a:graphicFrameLocks noChangeAspect="1"/>
          </p:cNvGraphicFramePr>
          <p:nvPr/>
        </p:nvGraphicFramePr>
        <p:xfrm>
          <a:off x="3810000" y="5257800"/>
          <a:ext cx="2549525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9" name="Equation" r:id="rId22" imgW="1016000" imgH="469900" progId="Equation.DSMT4">
                  <p:embed/>
                </p:oleObj>
              </mc:Choice>
              <mc:Fallback>
                <p:oleObj name="Equation" r:id="rId22" imgW="1016000" imgH="4699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257800"/>
                        <a:ext cx="2549525" cy="117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9" name="Rectangle 30"/>
          <p:cNvSpPr>
            <a:spLocks noChangeArrowheads="1"/>
          </p:cNvSpPr>
          <p:nvPr/>
        </p:nvSpPr>
        <p:spPr bwMode="auto">
          <a:xfrm>
            <a:off x="5354638" y="6613525"/>
            <a:ext cx="37893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</a:rPr>
              <a:t>Copyright (c) 2003 Brooks/Cole, a division of Thomson Learning, Inc</a:t>
            </a:r>
            <a:r>
              <a:rPr lang="en-US" sz="900" b="0">
                <a:solidFill>
                  <a:srgbClr val="000000"/>
                </a:solidFill>
              </a:rPr>
              <a:t>.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Exponents</a:t>
            </a:r>
          </a:p>
        </p:txBody>
      </p:sp>
      <p:sp>
        <p:nvSpPr>
          <p:cNvPr id="46083" name="Line 3"/>
          <p:cNvSpPr>
            <a:spLocks noChangeShapeType="1"/>
          </p:cNvSpPr>
          <p:nvPr/>
        </p:nvSpPr>
        <p:spPr bwMode="auto">
          <a:xfrm>
            <a:off x="1981200" y="1371600"/>
            <a:ext cx="0" cy="480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304800" y="1752600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4953000" y="1371600"/>
            <a:ext cx="0" cy="480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685800" y="1905000"/>
          <a:ext cx="477838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07" name="Equation" r:id="rId4" imgW="190335" imgH="215713" progId="Equation.DSMT4">
                  <p:embed/>
                </p:oleObj>
              </mc:Choice>
              <mc:Fallback>
                <p:oleObj name="Equation" r:id="rId4" imgW="190335" imgH="215713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05000"/>
                        <a:ext cx="477838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3" name="Object 7"/>
          <p:cNvGraphicFramePr>
            <a:graphicFrameLocks noChangeAspect="1"/>
          </p:cNvGraphicFramePr>
          <p:nvPr/>
        </p:nvGraphicFramePr>
        <p:xfrm>
          <a:off x="5181600" y="1905000"/>
          <a:ext cx="2644775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08" name="Equation" r:id="rId6" imgW="1053643" imgH="215806" progId="Equation.DSMT4">
                  <p:embed/>
                </p:oleObj>
              </mc:Choice>
              <mc:Fallback>
                <p:oleObj name="Equation" r:id="rId6" imgW="1053643" imgH="215806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905000"/>
                        <a:ext cx="2644775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4" name="Object 8"/>
          <p:cNvGraphicFramePr>
            <a:graphicFrameLocks noChangeAspect="1"/>
          </p:cNvGraphicFramePr>
          <p:nvPr/>
        </p:nvGraphicFramePr>
        <p:xfrm>
          <a:off x="2286000" y="2057400"/>
          <a:ext cx="25146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09" name="Equation" r:id="rId8" imgW="1066337" imgH="215806" progId="Equation.DSMT4">
                  <p:embed/>
                </p:oleObj>
              </mc:Choice>
              <mc:Fallback>
                <p:oleObj name="Equation" r:id="rId8" imgW="1066337" imgH="215806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057400"/>
                        <a:ext cx="251460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2743200" y="10668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Definition</a:t>
            </a:r>
          </a:p>
        </p:txBody>
      </p:sp>
      <p:sp>
        <p:nvSpPr>
          <p:cNvPr id="39946" name="Text Box 12"/>
          <p:cNvSpPr txBox="1">
            <a:spLocks noChangeArrowheads="1"/>
          </p:cNvSpPr>
          <p:nvPr/>
        </p:nvSpPr>
        <p:spPr bwMode="auto">
          <a:xfrm>
            <a:off x="3200400" y="17526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 i="1">
                <a:solidFill>
                  <a:schemeClr val="tx1"/>
                </a:solidFill>
              </a:rPr>
              <a:t>n </a:t>
            </a:r>
            <a:r>
              <a:rPr lang="en-US" sz="2400" b="0">
                <a:solidFill>
                  <a:schemeClr val="tx1"/>
                </a:solidFill>
              </a:rPr>
              <a:t>factors</a:t>
            </a:r>
          </a:p>
        </p:txBody>
      </p:sp>
      <p:sp>
        <p:nvSpPr>
          <p:cNvPr id="39947" name="Text Box 13"/>
          <p:cNvSpPr txBox="1">
            <a:spLocks noChangeArrowheads="1"/>
          </p:cNvSpPr>
          <p:nvPr/>
        </p:nvSpPr>
        <p:spPr bwMode="auto">
          <a:xfrm>
            <a:off x="5562600" y="1066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Example</a:t>
            </a:r>
          </a:p>
        </p:txBody>
      </p:sp>
      <p:sp>
        <p:nvSpPr>
          <p:cNvPr id="39948" name="Text Box 14"/>
          <p:cNvSpPr txBox="1">
            <a:spLocks noChangeArrowheads="1"/>
          </p:cNvSpPr>
          <p:nvPr/>
        </p:nvSpPr>
        <p:spPr bwMode="auto">
          <a:xfrm>
            <a:off x="228600" y="914400"/>
            <a:ext cx="1905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 i="1">
                <a:solidFill>
                  <a:schemeClr val="tx1"/>
                </a:solidFill>
              </a:rPr>
              <a:t>n,m </a:t>
            </a:r>
            <a:r>
              <a:rPr lang="en-US" sz="2400" b="0">
                <a:solidFill>
                  <a:schemeClr val="tx1"/>
                </a:solidFill>
              </a:rPr>
              <a:t> positive integers</a:t>
            </a:r>
            <a:endParaRPr lang="en-US" sz="2400" b="0" i="1">
              <a:solidFill>
                <a:schemeClr val="tx1"/>
              </a:solidFill>
            </a:endParaRPr>
          </a:p>
        </p:txBody>
      </p:sp>
      <p:graphicFrame>
        <p:nvGraphicFramePr>
          <p:cNvPr id="39949" name="Object 15"/>
          <p:cNvGraphicFramePr>
            <a:graphicFrameLocks noChangeAspect="1"/>
          </p:cNvGraphicFramePr>
          <p:nvPr/>
        </p:nvGraphicFramePr>
        <p:xfrm>
          <a:off x="685800" y="2743200"/>
          <a:ext cx="446088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0" name="Equation" r:id="rId10" imgW="177569" imgH="215619" progId="Equation.DSMT4">
                  <p:embed/>
                </p:oleObj>
              </mc:Choice>
              <mc:Fallback>
                <p:oleObj name="Equation" r:id="rId10" imgW="177569" imgH="215619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743200"/>
                        <a:ext cx="446088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50" name="Object 16"/>
          <p:cNvGraphicFramePr>
            <a:graphicFrameLocks noChangeAspect="1"/>
          </p:cNvGraphicFramePr>
          <p:nvPr/>
        </p:nvGraphicFramePr>
        <p:xfrm>
          <a:off x="685800" y="3581400"/>
          <a:ext cx="636588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1" name="Equation" r:id="rId12" imgW="253780" imgH="215713" progId="Equation.DSMT4">
                  <p:embed/>
                </p:oleObj>
              </mc:Choice>
              <mc:Fallback>
                <p:oleObj name="Equation" r:id="rId12" imgW="253780" imgH="215713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581400"/>
                        <a:ext cx="636588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51" name="Object 17"/>
          <p:cNvGraphicFramePr>
            <a:graphicFrameLocks noChangeAspect="1"/>
          </p:cNvGraphicFramePr>
          <p:nvPr/>
        </p:nvGraphicFramePr>
        <p:xfrm>
          <a:off x="2362200" y="2667000"/>
          <a:ext cx="2420938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2" name="Equation" r:id="rId14" imgW="964781" imgH="266584" progId="Equation.DSMT4">
                  <p:embed/>
                </p:oleObj>
              </mc:Choice>
              <mc:Fallback>
                <p:oleObj name="Equation" r:id="rId14" imgW="964781" imgH="266584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667000"/>
                        <a:ext cx="2420938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52" name="Object 18"/>
          <p:cNvGraphicFramePr>
            <a:graphicFrameLocks noChangeAspect="1"/>
          </p:cNvGraphicFramePr>
          <p:nvPr/>
        </p:nvGraphicFramePr>
        <p:xfrm>
          <a:off x="2133600" y="3352800"/>
          <a:ext cx="27432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3" name="Equation" r:id="rId16" imgW="1167893" imgH="406224" progId="Equation.DSMT4">
                  <p:embed/>
                </p:oleObj>
              </mc:Choice>
              <mc:Fallback>
                <p:oleObj name="Equation" r:id="rId16" imgW="1167893" imgH="406224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352800"/>
                        <a:ext cx="27432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53" name="Object 19"/>
          <p:cNvGraphicFramePr>
            <a:graphicFrameLocks noChangeAspect="1"/>
          </p:cNvGraphicFramePr>
          <p:nvPr/>
        </p:nvGraphicFramePr>
        <p:xfrm>
          <a:off x="5638800" y="2667000"/>
          <a:ext cx="1179513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4" name="Equation" r:id="rId18" imgW="469696" imgH="215806" progId="Equation.DSMT4">
                  <p:embed/>
                </p:oleObj>
              </mc:Choice>
              <mc:Fallback>
                <p:oleObj name="Equation" r:id="rId18" imgW="469696" imgH="215806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667000"/>
                        <a:ext cx="1179513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54" name="Object 20"/>
          <p:cNvGraphicFramePr>
            <a:graphicFrameLocks noChangeAspect="1"/>
          </p:cNvGraphicFramePr>
          <p:nvPr/>
        </p:nvGraphicFramePr>
        <p:xfrm>
          <a:off x="5181600" y="3276600"/>
          <a:ext cx="2230438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5" name="Equation" r:id="rId20" imgW="888614" imgH="393529" progId="Equation.DSMT4">
                  <p:embed/>
                </p:oleObj>
              </mc:Choice>
              <mc:Fallback>
                <p:oleObj name="Equation" r:id="rId20" imgW="888614" imgH="393529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276600"/>
                        <a:ext cx="2230438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55" name="Object 21"/>
          <p:cNvGraphicFramePr>
            <a:graphicFrameLocks noChangeAspect="1"/>
          </p:cNvGraphicFramePr>
          <p:nvPr/>
        </p:nvGraphicFramePr>
        <p:xfrm>
          <a:off x="609600" y="4495800"/>
          <a:ext cx="795338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6" name="Equation" r:id="rId22" imgW="317087" imgH="215619" progId="Equation.DSMT4">
                  <p:embed/>
                </p:oleObj>
              </mc:Choice>
              <mc:Fallback>
                <p:oleObj name="Equation" r:id="rId22" imgW="317087" imgH="215619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495800"/>
                        <a:ext cx="795338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56" name="Object 22"/>
          <p:cNvGraphicFramePr>
            <a:graphicFrameLocks noChangeAspect="1"/>
          </p:cNvGraphicFramePr>
          <p:nvPr/>
        </p:nvGraphicFramePr>
        <p:xfrm>
          <a:off x="609600" y="5410200"/>
          <a:ext cx="955675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7" name="Equation" r:id="rId24" imgW="380835" imgH="215806" progId="Equation.DSMT4">
                  <p:embed/>
                </p:oleObj>
              </mc:Choice>
              <mc:Fallback>
                <p:oleObj name="Equation" r:id="rId24" imgW="380835" imgH="215806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410200"/>
                        <a:ext cx="955675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57" name="Object 23"/>
          <p:cNvGraphicFramePr>
            <a:graphicFrameLocks noChangeAspect="1"/>
          </p:cNvGraphicFramePr>
          <p:nvPr/>
        </p:nvGraphicFramePr>
        <p:xfrm>
          <a:off x="2362200" y="4419600"/>
          <a:ext cx="193992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8" name="Equation" r:id="rId26" imgW="774364" imgH="266584" progId="Equation.DSMT4">
                  <p:embed/>
                </p:oleObj>
              </mc:Choice>
              <mc:Fallback>
                <p:oleObj name="Equation" r:id="rId26" imgW="774364" imgH="266584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419600"/>
                        <a:ext cx="1939925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58" name="Object 24"/>
          <p:cNvGraphicFramePr>
            <a:graphicFrameLocks noChangeAspect="1"/>
          </p:cNvGraphicFramePr>
          <p:nvPr/>
        </p:nvGraphicFramePr>
        <p:xfrm>
          <a:off x="2286000" y="5257800"/>
          <a:ext cx="2162175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9" name="Equation" r:id="rId28" imgW="863225" imgH="444307" progId="Equation.DSMT4">
                  <p:embed/>
                </p:oleObj>
              </mc:Choice>
              <mc:Fallback>
                <p:oleObj name="Equation" r:id="rId28" imgW="863225" imgH="444307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257800"/>
                        <a:ext cx="2162175" cy="111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59" name="Object 25"/>
          <p:cNvGraphicFramePr>
            <a:graphicFrameLocks noChangeAspect="1"/>
          </p:cNvGraphicFramePr>
          <p:nvPr/>
        </p:nvGraphicFramePr>
        <p:xfrm>
          <a:off x="5181600" y="4419600"/>
          <a:ext cx="3211513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0" name="Equation" r:id="rId30" imgW="1282700" imgH="266700" progId="Equation.DSMT4">
                  <p:embed/>
                </p:oleObj>
              </mc:Choice>
              <mc:Fallback>
                <p:oleObj name="Equation" r:id="rId30" imgW="1282700" imgH="2667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419600"/>
                        <a:ext cx="3211513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60" name="Rectangle 27"/>
          <p:cNvSpPr>
            <a:spLocks noChangeArrowheads="1"/>
          </p:cNvSpPr>
          <p:nvPr/>
        </p:nvSpPr>
        <p:spPr bwMode="auto">
          <a:xfrm>
            <a:off x="5354638" y="6613525"/>
            <a:ext cx="37893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</a:rPr>
              <a:t>Copyright (c) 2003 Brooks/Cole, a division of Thomson Learning, Inc</a:t>
            </a:r>
            <a:r>
              <a:rPr lang="en-US" sz="900" b="0">
                <a:solidFill>
                  <a:srgbClr val="000000"/>
                </a:solidFill>
              </a:rPr>
              <a:t>.</a:t>
            </a:r>
          </a:p>
        </p:txBody>
      </p:sp>
      <p:graphicFrame>
        <p:nvGraphicFramePr>
          <p:cNvPr id="39961" name="Object 3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334000" y="5257800"/>
          <a:ext cx="2624138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1" name="Equation" r:id="rId32" imgW="1409700" imgH="508000" progId="Equation.3">
                  <p:embed/>
                </p:oleObj>
              </mc:Choice>
              <mc:Fallback>
                <p:oleObj name="Equation" r:id="rId32" imgW="1409700" imgH="5080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257800"/>
                        <a:ext cx="2624138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i="1" smtClean="0">
                <a:hlinkClick r:id="rId2"/>
              </a:rPr>
              <a:t>http://www.youtube.com/watch?v=QIZTruxt2rQ&amp;feature=related</a:t>
            </a: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SUBSETS of </a:t>
            </a:r>
            <a:r>
              <a:rPr lang="en-US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oadway BT" pitchFamily="82" charset="0"/>
              </a:rPr>
              <a:t>R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2819400"/>
            <a:ext cx="6781800" cy="3657600"/>
          </a:xfrm>
          <a:solidFill>
            <a:srgbClr val="000080">
              <a:alpha val="60001"/>
            </a:srgbClr>
          </a:solidFill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Definition:</a:t>
            </a:r>
          </a:p>
          <a:p>
            <a:pPr eaLnBrk="1" hangingPunct="1">
              <a:buFontTx/>
              <a:buNone/>
              <a:defRPr/>
            </a:pPr>
            <a:r>
              <a:rPr lang="en-US" sz="2800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800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RATIONAL NUMBERS (</a:t>
            </a:r>
            <a:r>
              <a:rPr lang="en-US" sz="2800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oadway BT" pitchFamily="82" charset="0"/>
              </a:rPr>
              <a:t>Q</a:t>
            </a:r>
            <a:r>
              <a:rPr lang="en-US" sz="2800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eaLnBrk="1" hangingPunct="1">
              <a:buFontTx/>
              <a:buNone/>
              <a:defRPr/>
            </a:pPr>
            <a:r>
              <a:rPr lang="en-US" sz="28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- </a:t>
            </a:r>
            <a:r>
              <a:rPr lang="en-US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numbers that can be expressed as a quotient a/b, where </a:t>
            </a:r>
            <a:r>
              <a:rPr lang="en-US" sz="28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sz="28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are integers.</a:t>
            </a:r>
          </a:p>
          <a:p>
            <a:pPr eaLnBrk="1" hangingPunct="1">
              <a:buFontTx/>
              <a:buNone/>
              <a:defRPr/>
            </a:pPr>
            <a:r>
              <a:rPr lang="en-US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- terminating or repeating decimals</a:t>
            </a:r>
          </a:p>
          <a:p>
            <a:pPr eaLnBrk="1" hangingPunct="1">
              <a:buFontTx/>
              <a:buNone/>
              <a:defRPr/>
            </a:pPr>
            <a:r>
              <a:rPr lang="en-US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- Ex: {1/2, .25, 1.3, 5}</a:t>
            </a:r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>
            <a:off x="4800600" y="5410200"/>
            <a:ext cx="228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9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1.2 Answers:  p. 29 (12-30 x3)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12"/>
            </a:pPr>
            <a:r>
              <a:rPr lang="en-US" sz="2800" smtClean="0"/>
              <a:t>-12x</a:t>
            </a:r>
            <a:r>
              <a:rPr lang="en-US" sz="2800" baseline="30000" smtClean="0"/>
              <a:t>2</a:t>
            </a:r>
          </a:p>
          <a:p>
            <a:pPr marL="609600" indent="-609600" eaLnBrk="1" hangingPunct="1">
              <a:buFontTx/>
              <a:buNone/>
            </a:pPr>
            <a:endParaRPr lang="en-US" sz="2800" baseline="30000" smtClean="0"/>
          </a:p>
          <a:p>
            <a:pPr marL="609600" indent="-609600" eaLnBrk="1" hangingPunct="1">
              <a:buFontTx/>
              <a:buNone/>
            </a:pPr>
            <a:r>
              <a:rPr lang="en-US" sz="2800" smtClean="0"/>
              <a:t>18. </a:t>
            </a:r>
          </a:p>
          <a:p>
            <a:pPr marL="609600" indent="-609600" eaLnBrk="1" hangingPunct="1">
              <a:buFontTx/>
              <a:buNone/>
            </a:pPr>
            <a:endParaRPr lang="en-US" sz="2800" smtClean="0"/>
          </a:p>
          <a:p>
            <a:pPr marL="609600" indent="-609600" eaLnBrk="1" hangingPunct="1">
              <a:buFontTx/>
              <a:buAutoNum type="arabicPeriod" startAt="24"/>
            </a:pPr>
            <a:r>
              <a:rPr lang="en-US" sz="2800" smtClean="0"/>
              <a:t>-4x</a:t>
            </a:r>
            <a:r>
              <a:rPr lang="en-US" sz="2800" baseline="30000" smtClean="0"/>
              <a:t>12</a:t>
            </a:r>
            <a:r>
              <a:rPr lang="en-US" sz="2800" smtClean="0"/>
              <a:t>y</a:t>
            </a:r>
            <a:r>
              <a:rPr lang="en-US" sz="2800" baseline="30000" smtClean="0"/>
              <a:t>7</a:t>
            </a:r>
            <a:r>
              <a:rPr lang="en-US" sz="2800" smtClean="0"/>
              <a:t> </a:t>
            </a:r>
          </a:p>
          <a:p>
            <a:pPr marL="609600" indent="-609600" eaLnBrk="1" hangingPunct="1">
              <a:buFontTx/>
              <a:buAutoNum type="arabicPeriod" startAt="24"/>
            </a:pPr>
            <a:endParaRPr lang="en-US" sz="2800" smtClean="0"/>
          </a:p>
          <a:p>
            <a:pPr marL="609600" indent="-609600" eaLnBrk="1" hangingPunct="1">
              <a:buFontTx/>
              <a:buNone/>
            </a:pPr>
            <a:r>
              <a:rPr lang="en-US" sz="2800" smtClean="0"/>
              <a:t>30.  -288r</a:t>
            </a:r>
            <a:r>
              <a:rPr lang="en-US" sz="2800" baseline="30000" smtClean="0"/>
              <a:t>8</a:t>
            </a:r>
            <a:r>
              <a:rPr lang="en-US" sz="2800" smtClean="0"/>
              <a:t>s</a:t>
            </a:r>
            <a:r>
              <a:rPr lang="en-US" sz="2800" baseline="30000" smtClean="0"/>
              <a:t>11</a:t>
            </a:r>
          </a:p>
        </p:txBody>
      </p:sp>
      <p:graphicFrame>
        <p:nvGraphicFramePr>
          <p:cNvPr id="4198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600200" y="2819400"/>
          <a:ext cx="360363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2" name="Equation" r:id="rId3" imgW="228600" imgH="419100" progId="Equation.3">
                  <p:embed/>
                </p:oleObj>
              </mc:Choice>
              <mc:Fallback>
                <p:oleObj name="Equation" r:id="rId3" imgW="2286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819400"/>
                        <a:ext cx="360363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9144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Definitions</a:t>
            </a:r>
          </a:p>
        </p:txBody>
      </p:sp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838200" y="4724400"/>
            <a:ext cx="8153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>
                <a:solidFill>
                  <a:schemeClr val="tx1"/>
                </a:solidFill>
              </a:rPr>
              <a:t>	</a:t>
            </a:r>
            <a:r>
              <a:rPr lang="en-US" b="0">
                <a:solidFill>
                  <a:schemeClr val="tx1"/>
                </a:solidFill>
              </a:rPr>
              <a:t>The entire expression, including the radical sign and radicand, is called the </a:t>
            </a:r>
            <a:r>
              <a:rPr lang="en-US" sz="3000">
                <a:solidFill>
                  <a:schemeClr val="folHlink"/>
                </a:solidFill>
              </a:rPr>
              <a:t>radical expression</a:t>
            </a: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en-US" b="0">
              <a:solidFill>
                <a:schemeClr val="tx1"/>
              </a:solidFill>
            </a:endParaRPr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1066800" y="1562100"/>
          <a:ext cx="60579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9" name="Equation" r:id="rId4" imgW="2019300" imgH="241300" progId="Equation.3">
                  <p:embed/>
                </p:oleObj>
              </mc:Choice>
              <mc:Fallback>
                <p:oleObj name="Equation" r:id="rId4" imgW="20193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562100"/>
                        <a:ext cx="60579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29" name="Object 5"/>
          <p:cNvGraphicFramePr>
            <a:graphicFrameLocks noChangeAspect="1"/>
          </p:cNvGraphicFramePr>
          <p:nvPr/>
        </p:nvGraphicFramePr>
        <p:xfrm>
          <a:off x="7620000" y="2743200"/>
          <a:ext cx="719138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0" name="Equation" r:id="rId6" imgW="279400" imgH="228600" progId="Equation.3">
                  <p:embed/>
                </p:oleObj>
              </mc:Choice>
              <mc:Fallback>
                <p:oleObj name="Equation" r:id="rId6" imgW="2794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2743200"/>
                        <a:ext cx="719138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9030" name="AutoShape 6"/>
          <p:cNvCxnSpPr>
            <a:cxnSpLocks noChangeShapeType="1"/>
            <a:stCxn id="43019" idx="3"/>
          </p:cNvCxnSpPr>
          <p:nvPr/>
        </p:nvCxnSpPr>
        <p:spPr bwMode="auto">
          <a:xfrm>
            <a:off x="6372225" y="2957513"/>
            <a:ext cx="1247775" cy="80962"/>
          </a:xfrm>
          <a:prstGeom prst="straightConnector1">
            <a:avLst/>
          </a:prstGeom>
          <a:noFill/>
          <a:ln w="19050" cap="sq">
            <a:solidFill>
              <a:schemeClr val="tx1"/>
            </a:solidFill>
            <a:miter lim="800000"/>
            <a:headEnd type="none" w="sm" len="sm"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031" name="AutoShape 7"/>
          <p:cNvCxnSpPr>
            <a:cxnSpLocks noChangeShapeType="1"/>
          </p:cNvCxnSpPr>
          <p:nvPr/>
        </p:nvCxnSpPr>
        <p:spPr bwMode="auto">
          <a:xfrm flipV="1">
            <a:off x="4724400" y="3276600"/>
            <a:ext cx="3332163" cy="995363"/>
          </a:xfrm>
          <a:prstGeom prst="curvedConnector2">
            <a:avLst/>
          </a:prstGeom>
          <a:noFill/>
          <a:ln w="19050" cap="sq">
            <a:solidFill>
              <a:schemeClr val="tx1"/>
            </a:solidFill>
            <a:miter lim="800000"/>
            <a:headEnd type="none" w="sm" len="sm"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9032" name="Group 8"/>
          <p:cNvGrpSpPr>
            <a:grpSpLocks/>
          </p:cNvGrpSpPr>
          <p:nvPr/>
        </p:nvGrpSpPr>
        <p:grpSpPr bwMode="auto">
          <a:xfrm>
            <a:off x="1143000" y="3581400"/>
            <a:ext cx="6165850" cy="1136650"/>
            <a:chOff x="480" y="3168"/>
            <a:chExt cx="3884" cy="716"/>
          </a:xfrm>
        </p:grpSpPr>
        <p:graphicFrame>
          <p:nvGraphicFramePr>
            <p:cNvPr id="43020" name="Object 9"/>
            <p:cNvGraphicFramePr>
              <a:graphicFrameLocks noChangeAspect="1"/>
            </p:cNvGraphicFramePr>
            <p:nvPr/>
          </p:nvGraphicFramePr>
          <p:xfrm>
            <a:off x="528" y="3408"/>
            <a:ext cx="1309" cy="2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41" name="Equation" r:id="rId8" imgW="787058" imgH="177723" progId="Equation.3">
                    <p:embed/>
                  </p:oleObj>
                </mc:Choice>
                <mc:Fallback>
                  <p:oleObj name="Equation" r:id="rId8" imgW="787058" imgH="177723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" y="3408"/>
                          <a:ext cx="1309" cy="2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3021" name="Group 10"/>
            <p:cNvGrpSpPr>
              <a:grpSpLocks/>
            </p:cNvGrpSpPr>
            <p:nvPr/>
          </p:nvGrpSpPr>
          <p:grpSpPr bwMode="auto">
            <a:xfrm>
              <a:off x="480" y="3168"/>
              <a:ext cx="3884" cy="716"/>
              <a:chOff x="480" y="3168"/>
              <a:chExt cx="3884" cy="716"/>
            </a:xfrm>
          </p:grpSpPr>
          <p:graphicFrame>
            <p:nvGraphicFramePr>
              <p:cNvPr id="43022" name="Object 11"/>
              <p:cNvGraphicFramePr>
                <a:graphicFrameLocks noChangeAspect="1"/>
              </p:cNvGraphicFramePr>
              <p:nvPr/>
            </p:nvGraphicFramePr>
            <p:xfrm>
              <a:off x="480" y="3168"/>
              <a:ext cx="3884" cy="7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042" name="Equation" r:id="rId10" imgW="2336800" imgH="431800" progId="Equation.3">
                      <p:embed/>
                    </p:oleObj>
                  </mc:Choice>
                  <mc:Fallback>
                    <p:oleObj name="Equation" r:id="rId10" imgW="2336800" imgH="431800" progId="Equation.3">
                      <p:embed/>
                      <p:pic>
                        <p:nvPicPr>
                          <p:cNvPr id="0" name="Object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80" y="3168"/>
                            <a:ext cx="3884" cy="71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3023" name="Rectangle 12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10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3000">
                    <a:solidFill>
                      <a:schemeClr val="folHlink"/>
                    </a:solidFill>
                  </a:rPr>
                  <a:t>radicand</a:t>
                </a:r>
                <a:r>
                  <a:rPr lang="en-US" b="0">
                    <a:solidFill>
                      <a:schemeClr val="tx1"/>
                    </a:solidFill>
                  </a:rPr>
                  <a:t>.</a:t>
                </a:r>
              </a:p>
            </p:txBody>
          </p:sp>
        </p:grpSp>
      </p:grpSp>
      <p:grpSp>
        <p:nvGrpSpPr>
          <p:cNvPr id="129037" name="Group 13"/>
          <p:cNvGrpSpPr>
            <a:grpSpLocks/>
          </p:cNvGrpSpPr>
          <p:nvPr/>
        </p:nvGrpSpPr>
        <p:grpSpPr bwMode="auto">
          <a:xfrm>
            <a:off x="990600" y="2667000"/>
            <a:ext cx="5381625" cy="655638"/>
            <a:chOff x="528" y="2592"/>
            <a:chExt cx="3390" cy="413"/>
          </a:xfrm>
        </p:grpSpPr>
        <p:graphicFrame>
          <p:nvGraphicFramePr>
            <p:cNvPr id="43018" name="Object 14"/>
            <p:cNvGraphicFramePr>
              <a:graphicFrameLocks noChangeAspect="1"/>
            </p:cNvGraphicFramePr>
            <p:nvPr/>
          </p:nvGraphicFramePr>
          <p:xfrm>
            <a:off x="528" y="2592"/>
            <a:ext cx="2062" cy="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43" name="Equation" r:id="rId12" imgW="1269449" imgH="253890" progId="Equation.3">
                    <p:embed/>
                  </p:oleObj>
                </mc:Choice>
                <mc:Fallback>
                  <p:oleObj name="Equation" r:id="rId12" imgW="1269449" imgH="25389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" y="2592"/>
                          <a:ext cx="2062" cy="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019" name="Rectangle 15"/>
            <p:cNvSpPr>
              <a:spLocks noChangeArrowheads="1"/>
            </p:cNvSpPr>
            <p:nvPr/>
          </p:nvSpPr>
          <p:spPr bwMode="auto">
            <a:xfrm>
              <a:off x="2544" y="2592"/>
              <a:ext cx="137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000">
                  <a:solidFill>
                    <a:schemeClr val="folHlink"/>
                  </a:solidFill>
                </a:rPr>
                <a:t>radical sign</a:t>
              </a:r>
              <a:r>
                <a:rPr lang="en-US" b="0">
                  <a:solidFill>
                    <a:schemeClr val="tx1"/>
                  </a:solidFill>
                </a:rPr>
                <a:t>.</a:t>
              </a:r>
            </a:p>
          </p:txBody>
        </p:sp>
      </p:grp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9144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Definitions</a:t>
            </a:r>
          </a:p>
        </p:txBody>
      </p:sp>
      <p:grpSp>
        <p:nvGrpSpPr>
          <p:cNvPr id="44035" name="Group 3"/>
          <p:cNvGrpSpPr>
            <a:grpSpLocks/>
          </p:cNvGrpSpPr>
          <p:nvPr/>
        </p:nvGrpSpPr>
        <p:grpSpPr bwMode="auto">
          <a:xfrm>
            <a:off x="609600" y="1676400"/>
            <a:ext cx="8153400" cy="1828800"/>
            <a:chOff x="384" y="1056"/>
            <a:chExt cx="5136" cy="1152"/>
          </a:xfrm>
        </p:grpSpPr>
        <p:sp>
          <p:nvSpPr>
            <p:cNvPr id="44039" name="Rectangle 4"/>
            <p:cNvSpPr>
              <a:spLocks noChangeArrowheads="1"/>
            </p:cNvSpPr>
            <p:nvPr/>
          </p:nvSpPr>
          <p:spPr bwMode="auto">
            <a:xfrm>
              <a:off x="384" y="1056"/>
              <a:ext cx="5136" cy="1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>
                  <a:solidFill>
                    <a:schemeClr val="tx1"/>
                  </a:solidFill>
                </a:rPr>
                <a:t>	</a:t>
              </a:r>
              <a:r>
                <a:rPr lang="en-US" b="0">
                  <a:solidFill>
                    <a:schemeClr val="tx1"/>
                  </a:solidFill>
                </a:rPr>
                <a:t>The</a:t>
              </a:r>
              <a:r>
                <a:rPr lang="en-US">
                  <a:solidFill>
                    <a:schemeClr val="tx1"/>
                  </a:solidFill>
                </a:rPr>
                <a:t> </a:t>
              </a:r>
              <a:r>
                <a:rPr lang="en-US" sz="3000">
                  <a:solidFill>
                    <a:schemeClr val="folHlink"/>
                  </a:solidFill>
                </a:rPr>
                <a:t>positive</a:t>
              </a:r>
              <a:r>
                <a:rPr lang="en-US" b="0">
                  <a:solidFill>
                    <a:schemeClr val="tx1"/>
                  </a:solidFill>
                </a:rPr>
                <a:t> or </a:t>
              </a:r>
              <a:r>
                <a:rPr lang="en-US" sz="3000">
                  <a:solidFill>
                    <a:schemeClr val="folHlink"/>
                  </a:solidFill>
                </a:rPr>
                <a:t>principal square root</a:t>
              </a:r>
              <a:r>
                <a:rPr lang="en-US" b="0">
                  <a:solidFill>
                    <a:schemeClr val="tx1"/>
                  </a:solidFill>
                </a:rPr>
                <a:t> of a positive number </a:t>
              </a:r>
              <a:r>
                <a:rPr lang="en-US" b="0" i="1">
                  <a:solidFill>
                    <a:schemeClr val="tx1"/>
                  </a:solidFill>
                </a:rPr>
                <a:t>a</a:t>
              </a:r>
              <a:r>
                <a:rPr lang="en-US" b="0">
                  <a:solidFill>
                    <a:schemeClr val="tx1"/>
                  </a:solidFill>
                </a:rPr>
                <a:t> is written as       .  The negative square root is written as -      .</a:t>
              </a:r>
            </a:p>
          </p:txBody>
        </p:sp>
        <p:graphicFrame>
          <p:nvGraphicFramePr>
            <p:cNvPr id="44040" name="Object 5"/>
            <p:cNvGraphicFramePr>
              <a:graphicFrameLocks noChangeAspect="1"/>
            </p:cNvGraphicFramePr>
            <p:nvPr/>
          </p:nvGraphicFramePr>
          <p:xfrm>
            <a:off x="3840" y="1344"/>
            <a:ext cx="373" cy="2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54" name="Equation" r:id="rId4" imgW="507780" imgH="355446" progId="Equation.3">
                    <p:embed/>
                  </p:oleObj>
                </mc:Choice>
                <mc:Fallback>
                  <p:oleObj name="Equation" r:id="rId4" imgW="507780" imgH="355446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0" y="1344"/>
                          <a:ext cx="373" cy="2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041" name="Object 6"/>
            <p:cNvGraphicFramePr>
              <a:graphicFrameLocks noChangeAspect="1"/>
            </p:cNvGraphicFramePr>
            <p:nvPr/>
          </p:nvGraphicFramePr>
          <p:xfrm>
            <a:off x="4176" y="1632"/>
            <a:ext cx="373" cy="2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55" name="Equation" r:id="rId6" imgW="507780" imgH="355446" progId="Equation.3">
                    <p:embed/>
                  </p:oleObj>
                </mc:Choice>
                <mc:Fallback>
                  <p:oleObj name="Equation" r:id="rId6" imgW="507780" imgH="355446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6" y="1632"/>
                          <a:ext cx="373" cy="2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30055" name="Object 7"/>
          <p:cNvGraphicFramePr>
            <a:graphicFrameLocks noChangeAspect="1"/>
          </p:cNvGraphicFramePr>
          <p:nvPr/>
        </p:nvGraphicFramePr>
        <p:xfrm>
          <a:off x="2819400" y="3124200"/>
          <a:ext cx="3276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6" name="Equation" r:id="rId7" imgW="1091726" imgH="228501" progId="Equation.3">
                  <p:embed/>
                </p:oleObj>
              </mc:Choice>
              <mc:Fallback>
                <p:oleObj name="Equation" r:id="rId7" imgW="1091726" imgH="228501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124200"/>
                        <a:ext cx="32766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56" name="Object 8"/>
          <p:cNvGraphicFramePr>
            <a:graphicFrameLocks noChangeAspect="1"/>
          </p:cNvGraphicFramePr>
          <p:nvPr/>
        </p:nvGraphicFramePr>
        <p:xfrm>
          <a:off x="762000" y="3733800"/>
          <a:ext cx="792480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7" name="Equation" r:id="rId9" imgW="2743200" imgH="241300" progId="Equation.3">
                  <p:embed/>
                </p:oleObj>
              </mc:Choice>
              <mc:Fallback>
                <p:oleObj name="Equation" r:id="rId9" imgW="2743200" imgH="241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733800"/>
                        <a:ext cx="7924800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762000" y="4495800"/>
            <a:ext cx="7924800" cy="1590675"/>
          </a:xfrm>
          <a:prstGeom prst="rect">
            <a:avLst/>
          </a:prstGeom>
          <a:solidFill>
            <a:srgbClr val="FFFF99"/>
          </a:solidFill>
          <a:ln w="38100" cap="sq" cmpd="dbl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Note that</a:t>
            </a:r>
            <a:r>
              <a:rPr lang="en-US" sz="2400" b="0">
                <a:solidFill>
                  <a:schemeClr val="tx1"/>
                </a:solidFill>
              </a:rPr>
              <a:t> </a:t>
            </a: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</a:t>
            </a:r>
            <a:r>
              <a:rPr lang="en-US" sz="2400">
                <a:solidFill>
                  <a:schemeClr val="folHlink"/>
                </a:solidFill>
              </a:rPr>
              <a:t>principal square root</a:t>
            </a: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of a positive number, </a:t>
            </a:r>
            <a:r>
              <a:rPr lang="en-US" sz="2400" i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is the positive number whose square equals </a:t>
            </a:r>
            <a:r>
              <a:rPr lang="en-US" sz="2400" i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 Whenever the term ‘square root’ is used in this book, the positive or principal square root is meant to be used.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7" grpId="0" animBg="1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Definitions</a:t>
            </a:r>
          </a:p>
        </p:txBody>
      </p:sp>
      <p:sp>
        <p:nvSpPr>
          <p:cNvPr id="131075" name="Rectangle 3"/>
          <p:cNvSpPr>
            <a:spLocks noChangeArrowheads="1"/>
          </p:cNvSpPr>
          <p:nvPr/>
        </p:nvSpPr>
        <p:spPr bwMode="auto">
          <a:xfrm>
            <a:off x="609600" y="1447800"/>
            <a:ext cx="8153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>
                <a:solidFill>
                  <a:schemeClr val="tx1"/>
                </a:solidFill>
              </a:rPr>
              <a:t>	</a:t>
            </a:r>
            <a:r>
              <a:rPr lang="en-US" b="0">
                <a:solidFill>
                  <a:schemeClr val="tx1"/>
                </a:solidFill>
              </a:rPr>
              <a:t>The </a:t>
            </a:r>
            <a:r>
              <a:rPr lang="en-US">
                <a:solidFill>
                  <a:schemeClr val="folHlink"/>
                </a:solidFill>
              </a:rPr>
              <a:t>index</a:t>
            </a: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b="0">
                <a:solidFill>
                  <a:schemeClr val="tx1"/>
                </a:solidFill>
              </a:rPr>
              <a:t>tells the “root” of the expression.  Since square roots have an index of 2, the index is generally not written in a square root.</a:t>
            </a:r>
          </a:p>
        </p:txBody>
      </p:sp>
      <p:graphicFrame>
        <p:nvGraphicFramePr>
          <p:cNvPr id="131076" name="Object 4"/>
          <p:cNvGraphicFramePr>
            <a:graphicFrameLocks noChangeAspect="1"/>
          </p:cNvGraphicFramePr>
          <p:nvPr/>
        </p:nvGraphicFramePr>
        <p:xfrm>
          <a:off x="3238500" y="3276600"/>
          <a:ext cx="2628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6" name="Equation" r:id="rId4" imgW="876300" imgH="228600" progId="Equation.3">
                  <p:embed/>
                </p:oleObj>
              </mc:Choice>
              <mc:Fallback>
                <p:oleObj name="Equation" r:id="rId4" imgW="8763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0" y="3276600"/>
                        <a:ext cx="26289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1077" name="AutoShape 5"/>
          <p:cNvCxnSpPr>
            <a:cxnSpLocks noChangeShapeType="1"/>
            <a:stCxn id="131079" idx="2"/>
            <a:endCxn id="131078" idx="2"/>
          </p:cNvCxnSpPr>
          <p:nvPr/>
        </p:nvCxnSpPr>
        <p:spPr bwMode="auto">
          <a:xfrm>
            <a:off x="2209800" y="1905000"/>
            <a:ext cx="3009900" cy="1447800"/>
          </a:xfrm>
          <a:prstGeom prst="straightConnector1">
            <a:avLst/>
          </a:prstGeom>
          <a:noFill/>
          <a:ln w="19050" cap="sq">
            <a:solidFill>
              <a:schemeClr val="bg2"/>
            </a:solidFill>
            <a:miter lim="800000"/>
            <a:headEnd type="none" w="sm" len="sm"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1078" name="Rectangle 6"/>
          <p:cNvSpPr>
            <a:spLocks noChangeArrowheads="1"/>
          </p:cNvSpPr>
          <p:nvPr/>
        </p:nvSpPr>
        <p:spPr bwMode="auto">
          <a:xfrm>
            <a:off x="5105400" y="3048000"/>
            <a:ext cx="22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1079" name="Rectangle 7"/>
          <p:cNvSpPr>
            <a:spLocks noChangeArrowheads="1"/>
          </p:cNvSpPr>
          <p:nvPr/>
        </p:nvSpPr>
        <p:spPr bwMode="auto">
          <a:xfrm>
            <a:off x="1676400" y="1524000"/>
            <a:ext cx="1066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1080" name="Rectangle 8"/>
          <p:cNvSpPr>
            <a:spLocks noChangeArrowheads="1"/>
          </p:cNvSpPr>
          <p:nvPr/>
        </p:nvSpPr>
        <p:spPr bwMode="auto">
          <a:xfrm>
            <a:off x="1143000" y="3886200"/>
            <a:ext cx="1854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Example:</a:t>
            </a:r>
          </a:p>
        </p:txBody>
      </p:sp>
      <p:graphicFrame>
        <p:nvGraphicFramePr>
          <p:cNvPr id="131081" name="Object 9"/>
          <p:cNvGraphicFramePr>
            <a:graphicFrameLocks noChangeAspect="1"/>
          </p:cNvGraphicFramePr>
          <p:nvPr/>
        </p:nvGraphicFramePr>
        <p:xfrm>
          <a:off x="1143000" y="4495800"/>
          <a:ext cx="4592638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7" name="Equation" r:id="rId6" imgW="1803400" imgH="241300" progId="Equation.3">
                  <p:embed/>
                </p:oleObj>
              </mc:Choice>
              <mc:Fallback>
                <p:oleObj name="Equation" r:id="rId6" imgW="1803400" imgH="2413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495800"/>
                        <a:ext cx="4592638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82" name="Object 10"/>
          <p:cNvGraphicFramePr>
            <a:graphicFrameLocks noChangeAspect="1"/>
          </p:cNvGraphicFramePr>
          <p:nvPr/>
        </p:nvGraphicFramePr>
        <p:xfrm>
          <a:off x="1146175" y="5029200"/>
          <a:ext cx="5886450" cy="119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8" name="Equation" r:id="rId8" imgW="2311400" imgH="469900" progId="Equation.3">
                  <p:embed/>
                </p:oleObj>
              </mc:Choice>
              <mc:Fallback>
                <p:oleObj name="Equation" r:id="rId8" imgW="2311400" imgH="4699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6175" y="5029200"/>
                        <a:ext cx="5886450" cy="119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80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Definitions</a:t>
            </a:r>
          </a:p>
        </p:txBody>
      </p:sp>
      <p:sp>
        <p:nvSpPr>
          <p:cNvPr id="132099" name="Rectangle 3"/>
          <p:cNvSpPr>
            <a:spLocks noChangeArrowheads="1"/>
          </p:cNvSpPr>
          <p:nvPr/>
        </p:nvSpPr>
        <p:spPr bwMode="auto">
          <a:xfrm>
            <a:off x="609600" y="1676400"/>
            <a:ext cx="8153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>
                <a:solidFill>
                  <a:schemeClr val="tx1"/>
                </a:solidFill>
              </a:rPr>
              <a:t>	</a:t>
            </a:r>
            <a:r>
              <a:rPr lang="en-US">
                <a:solidFill>
                  <a:schemeClr val="folHlink"/>
                </a:solidFill>
              </a:rPr>
              <a:t>Square roots of negative numbers are not real numbers</a:t>
            </a:r>
            <a:r>
              <a:rPr lang="en-US" b="0">
                <a:solidFill>
                  <a:schemeClr val="tx2"/>
                </a:solidFill>
              </a:rPr>
              <a:t>.</a:t>
            </a: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b="0">
                <a:solidFill>
                  <a:schemeClr val="tx1"/>
                </a:solidFill>
              </a:rPr>
              <a:t>Square roots of negative numbers are called</a:t>
            </a: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000">
                <a:solidFill>
                  <a:schemeClr val="folHlink"/>
                </a:solidFill>
              </a:rPr>
              <a:t>imaginary</a:t>
            </a:r>
            <a:r>
              <a:rPr lang="en-US">
                <a:solidFill>
                  <a:schemeClr val="folHlink"/>
                </a:solidFill>
              </a:rPr>
              <a:t> </a:t>
            </a:r>
            <a:r>
              <a:rPr lang="en-US" sz="3000">
                <a:solidFill>
                  <a:schemeClr val="folHlink"/>
                </a:solidFill>
              </a:rPr>
              <a:t>numbers</a:t>
            </a:r>
            <a:r>
              <a:rPr lang="en-US" b="0">
                <a:solidFill>
                  <a:schemeClr val="tx2"/>
                </a:solidFill>
              </a:rPr>
              <a:t>.</a:t>
            </a:r>
          </a:p>
        </p:txBody>
      </p:sp>
      <p:graphicFrame>
        <p:nvGraphicFramePr>
          <p:cNvPr id="132100" name="Object 4"/>
          <p:cNvGraphicFramePr>
            <a:graphicFrameLocks noChangeAspect="1"/>
          </p:cNvGraphicFramePr>
          <p:nvPr/>
        </p:nvGraphicFramePr>
        <p:xfrm>
          <a:off x="1219200" y="3505200"/>
          <a:ext cx="1616075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0" name="Equation" r:id="rId4" imgW="634725" imgH="228501" progId="Equation.3">
                  <p:embed/>
                </p:oleObj>
              </mc:Choice>
              <mc:Fallback>
                <p:oleObj name="Equation" r:id="rId4" imgW="634725" imgH="22850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505200"/>
                        <a:ext cx="1616075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2971800" y="3505200"/>
            <a:ext cx="5105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There is no number multiplied by itself that will give you –25.</a:t>
            </a:r>
          </a:p>
        </p:txBody>
      </p:sp>
      <p:sp>
        <p:nvSpPr>
          <p:cNvPr id="132102" name="Rectangle 6"/>
          <p:cNvSpPr>
            <a:spLocks noChangeArrowheads="1"/>
          </p:cNvSpPr>
          <p:nvPr/>
        </p:nvSpPr>
        <p:spPr bwMode="auto">
          <a:xfrm>
            <a:off x="228600" y="4724400"/>
            <a:ext cx="883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b="0">
                <a:solidFill>
                  <a:schemeClr val="tx1"/>
                </a:solidFill>
              </a:rPr>
              <a:t>(Imaginary numbers will be discussed in a later section)</a:t>
            </a:r>
            <a:endParaRPr lang="en-US" sz="28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1" grpId="0" autoUpdateAnimBg="0"/>
      <p:bldP spid="132102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0"/>
            <a:ext cx="8153400" cy="9144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Cube and Fourth Roots</a:t>
            </a:r>
          </a:p>
        </p:txBody>
      </p:sp>
      <p:grpSp>
        <p:nvGrpSpPr>
          <p:cNvPr id="134147" name="Group 3"/>
          <p:cNvGrpSpPr>
            <a:grpSpLocks/>
          </p:cNvGrpSpPr>
          <p:nvPr/>
        </p:nvGrpSpPr>
        <p:grpSpPr bwMode="auto">
          <a:xfrm>
            <a:off x="1752600" y="1447800"/>
            <a:ext cx="6629400" cy="692150"/>
            <a:chOff x="960" y="1152"/>
            <a:chExt cx="4176" cy="436"/>
          </a:xfrm>
        </p:grpSpPr>
        <p:sp>
          <p:nvSpPr>
            <p:cNvPr id="47116" name="Text Box 4"/>
            <p:cNvSpPr txBox="1">
              <a:spLocks noChangeArrowheads="1"/>
            </p:cNvSpPr>
            <p:nvPr/>
          </p:nvSpPr>
          <p:spPr bwMode="auto">
            <a:xfrm>
              <a:off x="1440" y="1200"/>
              <a:ext cx="36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is read “the cube root of </a:t>
              </a:r>
              <a:r>
                <a:rPr lang="en-US" b="0" i="1">
                  <a:solidFill>
                    <a:schemeClr val="tx1"/>
                  </a:solidFill>
                </a:rPr>
                <a:t>a</a:t>
              </a:r>
              <a:r>
                <a:rPr lang="en-US" b="0">
                  <a:solidFill>
                    <a:schemeClr val="tx1"/>
                  </a:solidFill>
                </a:rPr>
                <a:t>.”</a:t>
              </a:r>
            </a:p>
          </p:txBody>
        </p:sp>
        <p:graphicFrame>
          <p:nvGraphicFramePr>
            <p:cNvPr id="47117" name="Object 5"/>
            <p:cNvGraphicFramePr>
              <a:graphicFrameLocks noChangeAspect="1"/>
            </p:cNvGraphicFramePr>
            <p:nvPr/>
          </p:nvGraphicFramePr>
          <p:xfrm>
            <a:off x="960" y="1152"/>
            <a:ext cx="460" cy="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139" name="Equation" r:id="rId4" imgW="241300" imgH="228600" progId="Equation.3">
                    <p:embed/>
                  </p:oleObj>
                </mc:Choice>
                <mc:Fallback>
                  <p:oleObj name="Equation" r:id="rId4" imgW="241300" imgH="2286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1152"/>
                          <a:ext cx="460" cy="4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4150" name="Group 6"/>
          <p:cNvGrpSpPr>
            <a:grpSpLocks/>
          </p:cNvGrpSpPr>
          <p:nvPr/>
        </p:nvGrpSpPr>
        <p:grpSpPr bwMode="auto">
          <a:xfrm>
            <a:off x="1828800" y="2209800"/>
            <a:ext cx="6553200" cy="692150"/>
            <a:chOff x="1008" y="1632"/>
            <a:chExt cx="4128" cy="436"/>
          </a:xfrm>
        </p:grpSpPr>
        <p:graphicFrame>
          <p:nvGraphicFramePr>
            <p:cNvPr id="47114" name="Object 7"/>
            <p:cNvGraphicFramePr>
              <a:graphicFrameLocks noChangeAspect="1"/>
            </p:cNvGraphicFramePr>
            <p:nvPr/>
          </p:nvGraphicFramePr>
          <p:xfrm>
            <a:off x="1008" y="1632"/>
            <a:ext cx="460" cy="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140" name="Equation" r:id="rId6" imgW="241300" imgH="228600" progId="Equation.3">
                    <p:embed/>
                  </p:oleObj>
                </mc:Choice>
                <mc:Fallback>
                  <p:oleObj name="Equation" r:id="rId6" imgW="241300" imgH="2286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1632"/>
                          <a:ext cx="460" cy="4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7115" name="Text Box 8"/>
            <p:cNvSpPr txBox="1">
              <a:spLocks noChangeArrowheads="1"/>
            </p:cNvSpPr>
            <p:nvPr/>
          </p:nvSpPr>
          <p:spPr bwMode="auto">
            <a:xfrm>
              <a:off x="1440" y="1680"/>
              <a:ext cx="36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is read “the fourth root of </a:t>
              </a:r>
              <a:r>
                <a:rPr lang="en-US" b="0" i="1">
                  <a:solidFill>
                    <a:schemeClr val="tx1"/>
                  </a:solidFill>
                </a:rPr>
                <a:t>a</a:t>
              </a:r>
              <a:r>
                <a:rPr lang="en-US" b="0">
                  <a:solidFill>
                    <a:schemeClr val="tx1"/>
                  </a:solidFill>
                </a:rPr>
                <a:t>.”</a:t>
              </a:r>
            </a:p>
          </p:txBody>
        </p:sp>
      </p:grpSp>
      <p:graphicFrame>
        <p:nvGraphicFramePr>
          <p:cNvPr id="134153" name="Object 9"/>
          <p:cNvGraphicFramePr>
            <a:graphicFrameLocks noChangeAspect="1"/>
          </p:cNvGraphicFramePr>
          <p:nvPr/>
        </p:nvGraphicFramePr>
        <p:xfrm>
          <a:off x="1219200" y="2971800"/>
          <a:ext cx="3048000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1" name="Equation" r:id="rId8" imgW="1079500" imgH="228600" progId="Equation.3">
                  <p:embed/>
                </p:oleObj>
              </mc:Choice>
              <mc:Fallback>
                <p:oleObj name="Equation" r:id="rId8" imgW="107950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971800"/>
                        <a:ext cx="3048000" cy="6461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4" name="Object 10"/>
          <p:cNvGraphicFramePr>
            <a:graphicFrameLocks noChangeAspect="1"/>
          </p:cNvGraphicFramePr>
          <p:nvPr/>
        </p:nvGraphicFramePr>
        <p:xfrm>
          <a:off x="5087938" y="2971800"/>
          <a:ext cx="3082925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2" name="Equation" r:id="rId10" imgW="1091726" imgH="228501" progId="Equation.3">
                  <p:embed/>
                </p:oleObj>
              </mc:Choice>
              <mc:Fallback>
                <p:oleObj name="Equation" r:id="rId10" imgW="1091726" imgH="228501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7938" y="2971800"/>
                        <a:ext cx="3082925" cy="6461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5" name="Object 11"/>
          <p:cNvGraphicFramePr>
            <a:graphicFrameLocks noChangeAspect="1"/>
          </p:cNvGraphicFramePr>
          <p:nvPr/>
        </p:nvGraphicFramePr>
        <p:xfrm>
          <a:off x="2514600" y="3902075"/>
          <a:ext cx="350202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3" name="Equation" r:id="rId12" imgW="1422400" imgH="228600" progId="Equation.3">
                  <p:embed/>
                </p:oleObj>
              </mc:Choice>
              <mc:Fallback>
                <p:oleObj name="Equation" r:id="rId12" imgW="14224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902075"/>
                        <a:ext cx="3502025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chemeClr val="bg2"/>
                                </a:gs>
                                <a:gs pos="100000">
                                  <a:srgbClr val="CFCFCF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6" name="Object 12"/>
          <p:cNvGraphicFramePr>
            <a:graphicFrameLocks noChangeAspect="1"/>
          </p:cNvGraphicFramePr>
          <p:nvPr/>
        </p:nvGraphicFramePr>
        <p:xfrm>
          <a:off x="2514600" y="4495800"/>
          <a:ext cx="5218113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4" name="Equation" r:id="rId14" imgW="2120900" imgH="241300" progId="Equation.3">
                  <p:embed/>
                </p:oleObj>
              </mc:Choice>
              <mc:Fallback>
                <p:oleObj name="Equation" r:id="rId14" imgW="2120900" imgH="2413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495800"/>
                        <a:ext cx="5218113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chemeClr val="bg2"/>
                                </a:gs>
                                <a:gs pos="100000">
                                  <a:srgbClr val="CFCFCF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7" name="Object 13"/>
          <p:cNvGraphicFramePr>
            <a:graphicFrameLocks noChangeAspect="1"/>
          </p:cNvGraphicFramePr>
          <p:nvPr/>
        </p:nvGraphicFramePr>
        <p:xfrm>
          <a:off x="2514600" y="5105400"/>
          <a:ext cx="483870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5" name="Equation" r:id="rId16" imgW="1968500" imgH="228600" progId="Equation.3">
                  <p:embed/>
                </p:oleObj>
              </mc:Choice>
              <mc:Fallback>
                <p:oleObj name="Equation" r:id="rId16" imgW="1968500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105400"/>
                        <a:ext cx="4838700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chemeClr val="bg2"/>
                                </a:gs>
                                <a:gs pos="100000">
                                  <a:srgbClr val="CFCFCF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0"/>
            <a:ext cx="8153400" cy="9144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Even and Odd Indices</a:t>
            </a:r>
          </a:p>
        </p:txBody>
      </p:sp>
      <p:grpSp>
        <p:nvGrpSpPr>
          <p:cNvPr id="48131" name="Group 3"/>
          <p:cNvGrpSpPr>
            <a:grpSpLocks/>
          </p:cNvGrpSpPr>
          <p:nvPr/>
        </p:nvGrpSpPr>
        <p:grpSpPr bwMode="auto">
          <a:xfrm>
            <a:off x="762000" y="1600200"/>
            <a:ext cx="7924800" cy="2811463"/>
            <a:chOff x="480" y="1152"/>
            <a:chExt cx="4992" cy="1771"/>
          </a:xfrm>
        </p:grpSpPr>
        <p:sp>
          <p:nvSpPr>
            <p:cNvPr id="48134" name="Text Box 4"/>
            <p:cNvSpPr txBox="1">
              <a:spLocks noChangeArrowheads="1"/>
            </p:cNvSpPr>
            <p:nvPr/>
          </p:nvSpPr>
          <p:spPr bwMode="auto">
            <a:xfrm>
              <a:off x="480" y="1152"/>
              <a:ext cx="4992" cy="1771"/>
            </a:xfrm>
            <a:prstGeom prst="rect">
              <a:avLst/>
            </a:prstGeom>
            <a:solidFill>
              <a:srgbClr val="FFFF99"/>
            </a:solidFill>
            <a:ln w="38100" cap="sq" cmpd="dbl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0">
              <a:spAutoFit/>
            </a:bodyPr>
            <a:lstStyle>
              <a:lvl1pPr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u="sng">
                  <a:solidFill>
                    <a:schemeClr val="tx1"/>
                  </a:solidFill>
                </a:rPr>
                <a:t>Even Indices</a:t>
              </a:r>
            </a:p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</a:rPr>
                <a:t>The </a:t>
              </a:r>
              <a:r>
                <a:rPr lang="en-US" i="1">
                  <a:solidFill>
                    <a:schemeClr val="tx1"/>
                  </a:solidFill>
                </a:rPr>
                <a:t>n</a:t>
              </a:r>
              <a:r>
                <a:rPr lang="en-US">
                  <a:solidFill>
                    <a:schemeClr val="tx1"/>
                  </a:solidFill>
                </a:rPr>
                <a:t>th root of </a:t>
              </a:r>
              <a:r>
                <a:rPr lang="en-US" i="1">
                  <a:solidFill>
                    <a:schemeClr val="tx1"/>
                  </a:solidFill>
                </a:rPr>
                <a:t>a</a:t>
              </a:r>
              <a:r>
                <a:rPr lang="en-US">
                  <a:solidFill>
                    <a:schemeClr val="tx1"/>
                  </a:solidFill>
                </a:rPr>
                <a:t>,      , where </a:t>
              </a:r>
              <a:r>
                <a:rPr lang="en-US" i="1">
                  <a:solidFill>
                    <a:schemeClr val="tx1"/>
                  </a:solidFill>
                </a:rPr>
                <a:t>n</a:t>
              </a:r>
              <a:r>
                <a:rPr lang="en-US">
                  <a:solidFill>
                    <a:schemeClr val="tx1"/>
                  </a:solidFill>
                </a:rPr>
                <a:t> is an </a:t>
              </a:r>
              <a:r>
                <a:rPr lang="en-US" i="1">
                  <a:solidFill>
                    <a:schemeClr val="tx1"/>
                  </a:solidFill>
                </a:rPr>
                <a:t>even index</a:t>
              </a:r>
              <a:r>
                <a:rPr lang="en-US">
                  <a:solidFill>
                    <a:schemeClr val="tx1"/>
                  </a:solidFill>
                </a:rPr>
                <a:t> and </a:t>
              </a:r>
              <a:r>
                <a:rPr lang="en-US" i="1">
                  <a:solidFill>
                    <a:schemeClr val="tx1"/>
                  </a:solidFill>
                </a:rPr>
                <a:t>a</a:t>
              </a:r>
              <a:r>
                <a:rPr lang="en-US">
                  <a:solidFill>
                    <a:schemeClr val="tx1"/>
                  </a:solidFill>
                </a:rPr>
                <a:t> is a nonnegative real number, is the nonnegative real number </a:t>
              </a:r>
              <a:r>
                <a:rPr lang="en-US" i="1">
                  <a:solidFill>
                    <a:schemeClr val="tx1"/>
                  </a:solidFill>
                </a:rPr>
                <a:t>b</a:t>
              </a:r>
              <a:r>
                <a:rPr lang="en-US">
                  <a:solidFill>
                    <a:schemeClr val="tx1"/>
                  </a:solidFill>
                </a:rPr>
                <a:t> such that </a:t>
              </a:r>
              <a:r>
                <a:rPr lang="en-US" i="1">
                  <a:solidFill>
                    <a:schemeClr val="tx1"/>
                  </a:solidFill>
                </a:rPr>
                <a:t>b</a:t>
              </a:r>
              <a:r>
                <a:rPr lang="en-US" i="1" baseline="30000">
                  <a:solidFill>
                    <a:schemeClr val="tx1"/>
                  </a:solidFill>
                </a:rPr>
                <a:t>n</a:t>
              </a:r>
              <a:r>
                <a:rPr lang="en-US" i="1">
                  <a:solidFill>
                    <a:schemeClr val="tx1"/>
                  </a:solidFill>
                </a:rPr>
                <a:t> = a.</a:t>
              </a:r>
              <a:endParaRPr lang="en-US">
                <a:solidFill>
                  <a:schemeClr val="tx1"/>
                </a:solidFill>
              </a:endParaRPr>
            </a:p>
          </p:txBody>
        </p:sp>
        <p:graphicFrame>
          <p:nvGraphicFramePr>
            <p:cNvPr id="48135" name="Object 5"/>
            <p:cNvGraphicFramePr>
              <a:graphicFrameLocks noChangeAspect="1"/>
            </p:cNvGraphicFramePr>
            <p:nvPr/>
          </p:nvGraphicFramePr>
          <p:xfrm>
            <a:off x="2688" y="1584"/>
            <a:ext cx="429" cy="4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45" name="Equation" r:id="rId4" imgW="241300" imgH="228600" progId="Equation.3">
                    <p:embed/>
                  </p:oleObj>
                </mc:Choice>
                <mc:Fallback>
                  <p:oleObj name="Equation" r:id="rId4" imgW="241300" imgH="2286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8" y="1584"/>
                          <a:ext cx="429" cy="4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0">
                                <a:gsLst>
                                  <a:gs pos="0">
                                    <a:schemeClr val="bg2"/>
                                  </a:gs>
                                  <a:gs pos="100000">
                                    <a:srgbClr val="CFCFCF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905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35174" name="Object 6"/>
          <p:cNvGraphicFramePr>
            <a:graphicFrameLocks noChangeAspect="1"/>
          </p:cNvGraphicFramePr>
          <p:nvPr/>
        </p:nvGraphicFramePr>
        <p:xfrm>
          <a:off x="2708275" y="4876800"/>
          <a:ext cx="334803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6" name="Equation" r:id="rId6" imgW="1346200" imgH="228600" progId="Equation.3">
                  <p:embed/>
                </p:oleObj>
              </mc:Choice>
              <mc:Fallback>
                <p:oleObj name="Equation" r:id="rId6" imgW="13462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8275" y="4876800"/>
                        <a:ext cx="3348038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chemeClr val="bg2"/>
                                </a:gs>
                                <a:gs pos="100000">
                                  <a:srgbClr val="CFCFCF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5" name="Object 7"/>
          <p:cNvGraphicFramePr>
            <a:graphicFrameLocks noChangeAspect="1"/>
          </p:cNvGraphicFramePr>
          <p:nvPr/>
        </p:nvGraphicFramePr>
        <p:xfrm>
          <a:off x="2438400" y="5562600"/>
          <a:ext cx="40767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7" name="Equation" r:id="rId8" imgW="1638300" imgH="228600" progId="Equation.3">
                  <p:embed/>
                </p:oleObj>
              </mc:Choice>
              <mc:Fallback>
                <p:oleObj name="Equation" r:id="rId8" imgW="16383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562600"/>
                        <a:ext cx="407670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chemeClr val="bg2"/>
                                </a:gs>
                                <a:gs pos="100000">
                                  <a:srgbClr val="CFCFCF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06488" y="704850"/>
            <a:ext cx="6931025" cy="85725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Even and Odd Indices</a:t>
            </a:r>
          </a:p>
        </p:txBody>
      </p:sp>
      <p:grpSp>
        <p:nvGrpSpPr>
          <p:cNvPr id="49155" name="Group 3"/>
          <p:cNvGrpSpPr>
            <a:grpSpLocks/>
          </p:cNvGrpSpPr>
          <p:nvPr/>
        </p:nvGrpSpPr>
        <p:grpSpPr bwMode="auto">
          <a:xfrm>
            <a:off x="762000" y="1828800"/>
            <a:ext cx="7924800" cy="2324100"/>
            <a:chOff x="480" y="1152"/>
            <a:chExt cx="4992" cy="1464"/>
          </a:xfrm>
        </p:grpSpPr>
        <p:sp>
          <p:nvSpPr>
            <p:cNvPr id="49158" name="Text Box 4"/>
            <p:cNvSpPr txBox="1">
              <a:spLocks noChangeArrowheads="1"/>
            </p:cNvSpPr>
            <p:nvPr/>
          </p:nvSpPr>
          <p:spPr bwMode="auto">
            <a:xfrm>
              <a:off x="480" y="1152"/>
              <a:ext cx="4992" cy="1464"/>
            </a:xfrm>
            <a:prstGeom prst="rect">
              <a:avLst/>
            </a:prstGeom>
            <a:solidFill>
              <a:srgbClr val="FFFF99"/>
            </a:solidFill>
            <a:ln w="38100" cap="sq" cmpd="dbl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0">
              <a:spAutoFit/>
            </a:bodyPr>
            <a:lstStyle>
              <a:lvl1pPr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u="sng">
                  <a:solidFill>
                    <a:schemeClr val="tx1"/>
                  </a:solidFill>
                </a:rPr>
                <a:t>Odd Indices</a:t>
              </a:r>
            </a:p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</a:rPr>
                <a:t>The </a:t>
              </a:r>
              <a:r>
                <a:rPr lang="en-US" i="1">
                  <a:solidFill>
                    <a:schemeClr val="tx1"/>
                  </a:solidFill>
                </a:rPr>
                <a:t>n</a:t>
              </a:r>
              <a:r>
                <a:rPr lang="en-US">
                  <a:solidFill>
                    <a:schemeClr val="tx1"/>
                  </a:solidFill>
                </a:rPr>
                <a:t>th root of </a:t>
              </a:r>
              <a:r>
                <a:rPr lang="en-US" i="1">
                  <a:solidFill>
                    <a:schemeClr val="tx1"/>
                  </a:solidFill>
                </a:rPr>
                <a:t>a</a:t>
              </a:r>
              <a:r>
                <a:rPr lang="en-US">
                  <a:solidFill>
                    <a:schemeClr val="tx1"/>
                  </a:solidFill>
                </a:rPr>
                <a:t>,      , where </a:t>
              </a:r>
              <a:r>
                <a:rPr lang="en-US" i="1">
                  <a:solidFill>
                    <a:schemeClr val="tx1"/>
                  </a:solidFill>
                </a:rPr>
                <a:t>n</a:t>
              </a:r>
              <a:r>
                <a:rPr lang="en-US">
                  <a:solidFill>
                    <a:schemeClr val="tx1"/>
                  </a:solidFill>
                </a:rPr>
                <a:t> is an </a:t>
              </a:r>
              <a:r>
                <a:rPr lang="en-US" i="1">
                  <a:solidFill>
                    <a:schemeClr val="tx1"/>
                  </a:solidFill>
                </a:rPr>
                <a:t>odd index</a:t>
              </a:r>
              <a:r>
                <a:rPr lang="en-US">
                  <a:solidFill>
                    <a:schemeClr val="tx1"/>
                  </a:solidFill>
                </a:rPr>
                <a:t> and </a:t>
              </a:r>
              <a:r>
                <a:rPr lang="en-US" i="1">
                  <a:solidFill>
                    <a:schemeClr val="tx1"/>
                  </a:solidFill>
                </a:rPr>
                <a:t>a</a:t>
              </a:r>
              <a:r>
                <a:rPr lang="en-US">
                  <a:solidFill>
                    <a:schemeClr val="tx1"/>
                  </a:solidFill>
                </a:rPr>
                <a:t> is a </a:t>
              </a:r>
              <a:r>
                <a:rPr lang="en-US" i="1">
                  <a:solidFill>
                    <a:schemeClr val="tx1"/>
                  </a:solidFill>
                </a:rPr>
                <a:t>any</a:t>
              </a:r>
              <a:r>
                <a:rPr lang="en-US">
                  <a:solidFill>
                    <a:schemeClr val="tx1"/>
                  </a:solidFill>
                </a:rPr>
                <a:t> real number, is the real number </a:t>
              </a:r>
              <a:r>
                <a:rPr lang="en-US" i="1">
                  <a:solidFill>
                    <a:schemeClr val="tx1"/>
                  </a:solidFill>
                </a:rPr>
                <a:t>b</a:t>
              </a:r>
              <a:r>
                <a:rPr lang="en-US">
                  <a:solidFill>
                    <a:schemeClr val="tx1"/>
                  </a:solidFill>
                </a:rPr>
                <a:t> such that </a:t>
              </a:r>
              <a:r>
                <a:rPr lang="en-US" i="1">
                  <a:solidFill>
                    <a:schemeClr val="tx1"/>
                  </a:solidFill>
                </a:rPr>
                <a:t>b</a:t>
              </a:r>
              <a:r>
                <a:rPr lang="en-US" i="1" baseline="30000">
                  <a:solidFill>
                    <a:schemeClr val="tx1"/>
                  </a:solidFill>
                </a:rPr>
                <a:t>n</a:t>
              </a:r>
              <a:r>
                <a:rPr lang="en-US" i="1">
                  <a:solidFill>
                    <a:schemeClr val="tx1"/>
                  </a:solidFill>
                </a:rPr>
                <a:t> = a.</a:t>
              </a:r>
              <a:endParaRPr lang="en-US">
                <a:solidFill>
                  <a:schemeClr val="tx1"/>
                </a:solidFill>
              </a:endParaRPr>
            </a:p>
          </p:txBody>
        </p:sp>
        <p:graphicFrame>
          <p:nvGraphicFramePr>
            <p:cNvPr id="49159" name="Object 5"/>
            <p:cNvGraphicFramePr>
              <a:graphicFrameLocks noChangeAspect="1"/>
            </p:cNvGraphicFramePr>
            <p:nvPr/>
          </p:nvGraphicFramePr>
          <p:xfrm>
            <a:off x="2688" y="1584"/>
            <a:ext cx="429" cy="4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169" name="Equation" r:id="rId4" imgW="241300" imgH="228600" progId="Equation.3">
                    <p:embed/>
                  </p:oleObj>
                </mc:Choice>
                <mc:Fallback>
                  <p:oleObj name="Equation" r:id="rId4" imgW="241300" imgH="2286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8" y="1584"/>
                          <a:ext cx="429" cy="407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905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36198" name="Object 6"/>
          <p:cNvGraphicFramePr>
            <a:graphicFrameLocks noChangeAspect="1"/>
          </p:cNvGraphicFramePr>
          <p:nvPr/>
        </p:nvGraphicFramePr>
        <p:xfrm>
          <a:off x="2620963" y="4572000"/>
          <a:ext cx="34417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0" name="Equation" r:id="rId6" imgW="1384300" imgH="228600" progId="Equation.3">
                  <p:embed/>
                </p:oleObj>
              </mc:Choice>
              <mc:Fallback>
                <p:oleObj name="Equation" r:id="rId6" imgW="13843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0963" y="4572000"/>
                        <a:ext cx="344170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chemeClr val="bg2"/>
                                </a:gs>
                                <a:gs pos="100000">
                                  <a:srgbClr val="CFCFCF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199" name="Object 7"/>
          <p:cNvGraphicFramePr>
            <a:graphicFrameLocks noChangeAspect="1"/>
          </p:cNvGraphicFramePr>
          <p:nvPr/>
        </p:nvGraphicFramePr>
        <p:xfrm>
          <a:off x="2217738" y="5318125"/>
          <a:ext cx="451802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1" name="Equation" r:id="rId8" imgW="1816100" imgH="241300" progId="Equation.3">
                  <p:embed/>
                </p:oleObj>
              </mc:Choice>
              <mc:Fallback>
                <p:oleObj name="Equation" r:id="rId8" imgW="1816100" imgH="241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7738" y="5318125"/>
                        <a:ext cx="4518025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chemeClr val="bg2"/>
                                </a:gs>
                                <a:gs pos="100000">
                                  <a:srgbClr val="CFCFCF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0"/>
            <a:ext cx="8153400" cy="9144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Cube and Fourth Roots</a:t>
            </a:r>
          </a:p>
        </p:txBody>
      </p:sp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391400" cy="2079625"/>
          </a:xfrm>
          <a:prstGeom prst="rect">
            <a:avLst/>
          </a:prstGeom>
          <a:solidFill>
            <a:srgbClr val="FFFF99"/>
          </a:solidFill>
          <a:ln w="38100" cap="sq" cmpd="dbl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0"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0">
                <a:solidFill>
                  <a:schemeClr val="tx1"/>
                </a:solidFill>
              </a:rPr>
              <a:t>Note that the cube root of a positive number is a positive number and the cube root of a negative number is a negative number.</a:t>
            </a:r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1066800" y="4046538"/>
            <a:ext cx="7391400" cy="1592262"/>
          </a:xfrm>
          <a:prstGeom prst="rect">
            <a:avLst/>
          </a:prstGeom>
          <a:solidFill>
            <a:srgbClr val="FFFF99"/>
          </a:solidFill>
          <a:ln w="38100" cap="sq" cmpd="dbl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0"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0">
                <a:solidFill>
                  <a:schemeClr val="tx1"/>
                </a:solidFill>
              </a:rPr>
              <a:t>The radicand of a fourth root (or any even root) must be a nonnegative number for the expression to be a real number.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3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animBg="1" autoUpdateAnimBg="0"/>
      <p:bldP spid="137220" grpId="0" animBg="1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525000" cy="11049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3800" smtClean="0"/>
              <a:t>Evaluate by Using Absolute Value</a:t>
            </a:r>
          </a:p>
        </p:txBody>
      </p:sp>
      <p:sp>
        <p:nvSpPr>
          <p:cNvPr id="138243" name="Text Box 3"/>
          <p:cNvSpPr txBox="1">
            <a:spLocks noChangeArrowheads="1"/>
          </p:cNvSpPr>
          <p:nvPr/>
        </p:nvSpPr>
        <p:spPr bwMode="auto">
          <a:xfrm>
            <a:off x="1981200" y="1600200"/>
            <a:ext cx="5562600" cy="1349375"/>
          </a:xfrm>
          <a:prstGeom prst="rect">
            <a:avLst/>
          </a:prstGeom>
          <a:solidFill>
            <a:srgbClr val="FFFF99"/>
          </a:solidFill>
          <a:ln w="38100" cap="sq" cmpd="dbl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0"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For any real number </a:t>
            </a:r>
            <a:r>
              <a:rPr lang="en-US" i="1">
                <a:solidFill>
                  <a:schemeClr val="tx1"/>
                </a:solidFill>
              </a:rPr>
              <a:t>a</a:t>
            </a:r>
            <a:r>
              <a:rPr lang="en-US">
                <a:solidFill>
                  <a:schemeClr val="tx1"/>
                </a:solidFill>
              </a:rPr>
              <a:t>,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      </a:t>
            </a:r>
          </a:p>
        </p:txBody>
      </p:sp>
      <p:graphicFrame>
        <p:nvGraphicFramePr>
          <p:cNvPr id="138244" name="Object 4"/>
          <p:cNvGraphicFramePr>
            <a:graphicFrameLocks noChangeAspect="1"/>
          </p:cNvGraphicFramePr>
          <p:nvPr/>
        </p:nvGraphicFramePr>
        <p:xfrm>
          <a:off x="3784600" y="2092325"/>
          <a:ext cx="1647825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4" name="Equation" r:id="rId4" imgW="583947" imgH="291973" progId="Equation.3">
                  <p:embed/>
                </p:oleObj>
              </mc:Choice>
              <mc:Fallback>
                <p:oleObj name="Equation" r:id="rId4" imgW="583947" imgH="29197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600" y="2092325"/>
                        <a:ext cx="1647825" cy="8255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45" name="Object 5"/>
          <p:cNvGraphicFramePr>
            <a:graphicFrameLocks noChangeAspect="1"/>
          </p:cNvGraphicFramePr>
          <p:nvPr/>
        </p:nvGraphicFramePr>
        <p:xfrm>
          <a:off x="3352800" y="3352800"/>
          <a:ext cx="20574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5" name="Equation" r:id="rId6" imgW="888614" imgH="291973" progId="Equation.3">
                  <p:embed/>
                </p:oleObj>
              </mc:Choice>
              <mc:Fallback>
                <p:oleObj name="Equation" r:id="rId6" imgW="888614" imgH="29197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352800"/>
                        <a:ext cx="205740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chemeClr val="bg2"/>
                                </a:gs>
                                <a:gs pos="100000">
                                  <a:srgbClr val="CFCFCF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46" name="Object 6"/>
          <p:cNvGraphicFramePr>
            <a:graphicFrameLocks noChangeAspect="1"/>
          </p:cNvGraphicFramePr>
          <p:nvPr/>
        </p:nvGraphicFramePr>
        <p:xfrm>
          <a:off x="3048000" y="4038600"/>
          <a:ext cx="2708275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6" name="Equation" r:id="rId8" imgW="1167893" imgH="291973" progId="Equation.3">
                  <p:embed/>
                </p:oleObj>
              </mc:Choice>
              <mc:Fallback>
                <p:oleObj name="Equation" r:id="rId8" imgW="1167893" imgH="291973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038600"/>
                        <a:ext cx="2708275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chemeClr val="bg2"/>
                                </a:gs>
                                <a:gs pos="100000">
                                  <a:srgbClr val="CFCFCF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47" name="Object 7"/>
          <p:cNvGraphicFramePr>
            <a:graphicFrameLocks noChangeAspect="1"/>
          </p:cNvGraphicFramePr>
          <p:nvPr/>
        </p:nvGraphicFramePr>
        <p:xfrm>
          <a:off x="2789238" y="4735513"/>
          <a:ext cx="3656012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7" name="Equation" r:id="rId10" imgW="1587500" imgH="292100" progId="Equation.3">
                  <p:embed/>
                </p:oleObj>
              </mc:Choice>
              <mc:Fallback>
                <p:oleObj name="Equation" r:id="rId10" imgW="1587500" imgH="292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9238" y="4735513"/>
                        <a:ext cx="3656012" cy="67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chemeClr val="bg2"/>
                                </a:gs>
                                <a:gs pos="100000">
                                  <a:srgbClr val="CFCFCF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48" name="Object 8"/>
          <p:cNvGraphicFramePr>
            <a:graphicFrameLocks noChangeAspect="1"/>
          </p:cNvGraphicFramePr>
          <p:nvPr/>
        </p:nvGraphicFramePr>
        <p:xfrm>
          <a:off x="1895475" y="5497513"/>
          <a:ext cx="5441950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8" name="Equation" r:id="rId12" imgW="2362200" imgH="292100" progId="Equation.3">
                  <p:embed/>
                </p:oleObj>
              </mc:Choice>
              <mc:Fallback>
                <p:oleObj name="Equation" r:id="rId12" imgW="2362200" imgH="2921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5475" y="5497513"/>
                        <a:ext cx="5441950" cy="67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chemeClr val="bg2"/>
                                </a:gs>
                                <a:gs pos="100000">
                                  <a:srgbClr val="CFCFCF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3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SUBSETS of </a:t>
            </a:r>
            <a:r>
              <a:rPr lang="en-US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oadway BT" pitchFamily="82" charset="0"/>
              </a:rPr>
              <a:t>R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000080">
              <a:alpha val="60001"/>
            </a:srgbClr>
          </a:solidFill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Definition: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IRRATIONAL NUMBERS (</a:t>
            </a:r>
            <a:r>
              <a:rPr lang="en-US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oadway BT" pitchFamily="82" charset="0"/>
              </a:rPr>
              <a:t>Q´</a:t>
            </a:r>
            <a:r>
              <a:rPr lang="en-US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- 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infinite and non-repeating decimals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- Ex: { 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∏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√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2, -1.436512…..}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0"/>
            <a:ext cx="9525000" cy="9144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4000" smtClean="0"/>
              <a:t>Changing a Radical Expression</a:t>
            </a:r>
          </a:p>
        </p:txBody>
      </p:sp>
      <p:grpSp>
        <p:nvGrpSpPr>
          <p:cNvPr id="52227" name="Group 3"/>
          <p:cNvGrpSpPr>
            <a:grpSpLocks/>
          </p:cNvGrpSpPr>
          <p:nvPr/>
        </p:nvGrpSpPr>
        <p:grpSpPr bwMode="auto">
          <a:xfrm>
            <a:off x="838200" y="2590800"/>
            <a:ext cx="7696200" cy="1654175"/>
            <a:chOff x="528" y="1872"/>
            <a:chExt cx="4848" cy="1042"/>
          </a:xfrm>
        </p:grpSpPr>
        <p:sp>
          <p:nvSpPr>
            <p:cNvPr id="52232" name="Text Box 4"/>
            <p:cNvSpPr txBox="1">
              <a:spLocks noChangeArrowheads="1"/>
            </p:cNvSpPr>
            <p:nvPr/>
          </p:nvSpPr>
          <p:spPr bwMode="auto">
            <a:xfrm>
              <a:off x="528" y="1872"/>
              <a:ext cx="4848" cy="1042"/>
            </a:xfrm>
            <a:prstGeom prst="rect">
              <a:avLst/>
            </a:prstGeom>
            <a:solidFill>
              <a:srgbClr val="FFFF99"/>
            </a:solidFill>
            <a:ln w="38100" cap="sq" cmpd="dbl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0">
              <a:spAutoFit/>
            </a:bodyPr>
            <a:lstStyle>
              <a:lvl1pPr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4400">
                <a:solidFill>
                  <a:schemeClr val="tx1"/>
                </a:solidFill>
              </a:endParaRPr>
            </a:p>
            <a:p>
              <a:r>
                <a:rPr lang="en-US" sz="2800" b="0">
                  <a:solidFill>
                    <a:schemeClr val="tx1"/>
                  </a:solidFill>
                </a:rPr>
                <a:t>When </a:t>
              </a:r>
              <a:r>
                <a:rPr lang="en-US" sz="2800" b="0" i="1">
                  <a:solidFill>
                    <a:schemeClr val="tx1"/>
                  </a:solidFill>
                </a:rPr>
                <a:t>a</a:t>
              </a:r>
              <a:r>
                <a:rPr lang="en-US" sz="2800" b="0">
                  <a:solidFill>
                    <a:schemeClr val="tx1"/>
                  </a:solidFill>
                </a:rPr>
                <a:t> is nonnegative, </a:t>
              </a:r>
              <a:r>
                <a:rPr lang="en-US" sz="2800" b="0" i="1">
                  <a:solidFill>
                    <a:schemeClr val="tx1"/>
                  </a:solidFill>
                </a:rPr>
                <a:t>n</a:t>
              </a:r>
              <a:r>
                <a:rPr lang="en-US" sz="2800" b="0">
                  <a:solidFill>
                    <a:schemeClr val="tx1"/>
                  </a:solidFill>
                </a:rPr>
                <a:t> can be any index.</a:t>
              </a:r>
            </a:p>
            <a:p>
              <a:r>
                <a:rPr lang="en-US" sz="2800" b="0">
                  <a:solidFill>
                    <a:schemeClr val="tx1"/>
                  </a:solidFill>
                </a:rPr>
                <a:t>When </a:t>
              </a:r>
              <a:r>
                <a:rPr lang="en-US" sz="2800" b="0" i="1">
                  <a:solidFill>
                    <a:schemeClr val="tx1"/>
                  </a:solidFill>
                </a:rPr>
                <a:t>a</a:t>
              </a:r>
              <a:r>
                <a:rPr lang="en-US" sz="2800" b="0">
                  <a:solidFill>
                    <a:schemeClr val="tx1"/>
                  </a:solidFill>
                </a:rPr>
                <a:t> is negative, </a:t>
              </a:r>
              <a:r>
                <a:rPr lang="en-US" sz="2800" b="0" i="1">
                  <a:solidFill>
                    <a:schemeClr val="tx1"/>
                  </a:solidFill>
                </a:rPr>
                <a:t>n</a:t>
              </a:r>
              <a:r>
                <a:rPr lang="en-US" sz="2800" b="0">
                  <a:solidFill>
                    <a:schemeClr val="tx1"/>
                  </a:solidFill>
                </a:rPr>
                <a:t> must be odd.</a:t>
              </a:r>
              <a:endParaRPr lang="en-US" b="0">
                <a:solidFill>
                  <a:schemeClr val="tx1"/>
                </a:solidFill>
              </a:endParaRPr>
            </a:p>
          </p:txBody>
        </p:sp>
        <p:graphicFrame>
          <p:nvGraphicFramePr>
            <p:cNvPr id="52233" name="Object 5"/>
            <p:cNvGraphicFramePr>
              <a:graphicFrameLocks noChangeAspect="1"/>
            </p:cNvGraphicFramePr>
            <p:nvPr/>
          </p:nvGraphicFramePr>
          <p:xfrm>
            <a:off x="2256" y="1920"/>
            <a:ext cx="1061" cy="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46" name="Equation" r:id="rId4" imgW="596641" imgH="266584" progId="Equation.3">
                    <p:embed/>
                  </p:oleObj>
                </mc:Choice>
                <mc:Fallback>
                  <p:oleObj name="Equation" r:id="rId4" imgW="596641" imgH="266584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6" y="1920"/>
                          <a:ext cx="1061" cy="475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905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0294" name="Object 6"/>
          <p:cNvGraphicFramePr>
            <a:graphicFrameLocks noChangeAspect="1"/>
          </p:cNvGraphicFramePr>
          <p:nvPr/>
        </p:nvGraphicFramePr>
        <p:xfrm>
          <a:off x="3810000" y="4419600"/>
          <a:ext cx="156051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7" name="Equation" r:id="rId6" imgW="672808" imgH="266584" progId="Equation.3">
                  <p:embed/>
                </p:oleObj>
              </mc:Choice>
              <mc:Fallback>
                <p:oleObj name="Equation" r:id="rId6" imgW="672808" imgH="266584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419600"/>
                        <a:ext cx="1560513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chemeClr val="bg2"/>
                                </a:gs>
                                <a:gs pos="100000">
                                  <a:srgbClr val="CFCFCF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29" name="Text Box 7"/>
          <p:cNvSpPr txBox="1">
            <a:spLocks noChangeArrowheads="1"/>
          </p:cNvSpPr>
          <p:nvPr/>
        </p:nvSpPr>
        <p:spPr bwMode="auto">
          <a:xfrm>
            <a:off x="762000" y="1371600"/>
            <a:ext cx="7848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0">
                <a:solidFill>
                  <a:schemeClr val="tx1"/>
                </a:solidFill>
              </a:rPr>
              <a:t>A radical expression can be written using exponents by using the following procedure:</a:t>
            </a:r>
          </a:p>
        </p:txBody>
      </p:sp>
      <p:graphicFrame>
        <p:nvGraphicFramePr>
          <p:cNvPr id="140296" name="Object 8"/>
          <p:cNvGraphicFramePr>
            <a:graphicFrameLocks noChangeAspect="1"/>
          </p:cNvGraphicFramePr>
          <p:nvPr/>
        </p:nvGraphicFramePr>
        <p:xfrm>
          <a:off x="3505200" y="5029200"/>
          <a:ext cx="2208213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8" name="Equation" r:id="rId8" imgW="952087" imgH="279279" progId="Equation.3">
                  <p:embed/>
                </p:oleObj>
              </mc:Choice>
              <mc:Fallback>
                <p:oleObj name="Equation" r:id="rId8" imgW="952087" imgH="27927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029200"/>
                        <a:ext cx="2208213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chemeClr val="bg2"/>
                                </a:gs>
                                <a:gs pos="100000">
                                  <a:srgbClr val="CFCFCF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297" name="Object 9"/>
          <p:cNvGraphicFramePr>
            <a:graphicFrameLocks noChangeAspect="1"/>
          </p:cNvGraphicFramePr>
          <p:nvPr/>
        </p:nvGraphicFramePr>
        <p:xfrm>
          <a:off x="2857500" y="5653088"/>
          <a:ext cx="350361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9" name="Equation" r:id="rId10" imgW="1511300" imgH="266700" progId="Equation.3">
                  <p:embed/>
                </p:oleObj>
              </mc:Choice>
              <mc:Fallback>
                <p:oleObj name="Equation" r:id="rId10" imgW="1511300" imgH="2667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0" y="5653088"/>
                        <a:ext cx="3503613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chemeClr val="bg2"/>
                                </a:gs>
                                <a:gs pos="100000">
                                  <a:srgbClr val="CFCFCF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763000" cy="9906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4000" smtClean="0"/>
              <a:t>Changing a Radical Expression</a:t>
            </a:r>
          </a:p>
        </p:txBody>
      </p:sp>
      <p:grpSp>
        <p:nvGrpSpPr>
          <p:cNvPr id="53251" name="Group 3"/>
          <p:cNvGrpSpPr>
            <a:grpSpLocks/>
          </p:cNvGrpSpPr>
          <p:nvPr/>
        </p:nvGrpSpPr>
        <p:grpSpPr bwMode="auto">
          <a:xfrm>
            <a:off x="838200" y="1524000"/>
            <a:ext cx="7696200" cy="1654175"/>
            <a:chOff x="528" y="1872"/>
            <a:chExt cx="4848" cy="1042"/>
          </a:xfrm>
        </p:grpSpPr>
        <p:sp>
          <p:nvSpPr>
            <p:cNvPr id="53255" name="Text Box 4"/>
            <p:cNvSpPr txBox="1">
              <a:spLocks noChangeArrowheads="1"/>
            </p:cNvSpPr>
            <p:nvPr/>
          </p:nvSpPr>
          <p:spPr bwMode="auto">
            <a:xfrm>
              <a:off x="528" y="1872"/>
              <a:ext cx="4848" cy="1042"/>
            </a:xfrm>
            <a:prstGeom prst="rect">
              <a:avLst/>
            </a:prstGeom>
            <a:solidFill>
              <a:srgbClr val="FFFF99"/>
            </a:solidFill>
            <a:ln w="38100" cap="sq" cmpd="dbl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0">
              <a:spAutoFit/>
            </a:bodyPr>
            <a:lstStyle>
              <a:lvl1pPr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4400">
                <a:solidFill>
                  <a:schemeClr val="tx1"/>
                </a:solidFill>
              </a:endParaRPr>
            </a:p>
            <a:p>
              <a:r>
                <a:rPr lang="en-US" sz="2800">
                  <a:solidFill>
                    <a:schemeClr val="tx1"/>
                  </a:solidFill>
                </a:rPr>
                <a:t>When </a:t>
              </a:r>
              <a:r>
                <a:rPr lang="en-US" sz="2800" i="1">
                  <a:solidFill>
                    <a:schemeClr val="tx1"/>
                  </a:solidFill>
                </a:rPr>
                <a:t>a</a:t>
              </a:r>
              <a:r>
                <a:rPr lang="en-US" sz="2800">
                  <a:solidFill>
                    <a:schemeClr val="tx1"/>
                  </a:solidFill>
                </a:rPr>
                <a:t> is nonnegative, </a:t>
              </a:r>
              <a:r>
                <a:rPr lang="en-US" sz="2800" i="1">
                  <a:solidFill>
                    <a:schemeClr val="tx1"/>
                  </a:solidFill>
                </a:rPr>
                <a:t>n</a:t>
              </a:r>
              <a:r>
                <a:rPr lang="en-US" sz="2800">
                  <a:solidFill>
                    <a:schemeClr val="tx1"/>
                  </a:solidFill>
                </a:rPr>
                <a:t> can be any index.</a:t>
              </a:r>
            </a:p>
            <a:p>
              <a:r>
                <a:rPr lang="en-US" sz="2800">
                  <a:solidFill>
                    <a:schemeClr val="tx1"/>
                  </a:solidFill>
                </a:rPr>
                <a:t>When </a:t>
              </a:r>
              <a:r>
                <a:rPr lang="en-US" sz="2800" i="1">
                  <a:solidFill>
                    <a:schemeClr val="tx1"/>
                  </a:solidFill>
                </a:rPr>
                <a:t>a</a:t>
              </a:r>
              <a:r>
                <a:rPr lang="en-US" sz="2800">
                  <a:solidFill>
                    <a:schemeClr val="tx1"/>
                  </a:solidFill>
                </a:rPr>
                <a:t> is negative, </a:t>
              </a:r>
              <a:r>
                <a:rPr lang="en-US" sz="2800" i="1">
                  <a:solidFill>
                    <a:schemeClr val="tx1"/>
                  </a:solidFill>
                </a:rPr>
                <a:t>n</a:t>
              </a:r>
              <a:r>
                <a:rPr lang="en-US" sz="2800">
                  <a:solidFill>
                    <a:schemeClr val="tx1"/>
                  </a:solidFill>
                </a:rPr>
                <a:t> must be odd.</a:t>
              </a:r>
              <a:endParaRPr lang="en-US">
                <a:solidFill>
                  <a:schemeClr val="tx1"/>
                </a:solidFill>
              </a:endParaRPr>
            </a:p>
          </p:txBody>
        </p:sp>
        <p:graphicFrame>
          <p:nvGraphicFramePr>
            <p:cNvPr id="53256" name="Object 5"/>
            <p:cNvGraphicFramePr>
              <a:graphicFrameLocks noChangeAspect="1"/>
            </p:cNvGraphicFramePr>
            <p:nvPr/>
          </p:nvGraphicFramePr>
          <p:xfrm>
            <a:off x="2256" y="1920"/>
            <a:ext cx="1061" cy="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266" name="Equation" r:id="rId4" imgW="596641" imgH="266584" progId="Equation.3">
                    <p:embed/>
                  </p:oleObj>
                </mc:Choice>
                <mc:Fallback>
                  <p:oleObj name="Equation" r:id="rId4" imgW="596641" imgH="266584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6" y="1920"/>
                          <a:ext cx="1061" cy="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0">
                                <a:gsLst>
                                  <a:gs pos="0">
                                    <a:schemeClr val="bg2"/>
                                  </a:gs>
                                  <a:gs pos="100000">
                                    <a:srgbClr val="CFCFCF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905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1318" name="Object 6"/>
          <p:cNvGraphicFramePr>
            <a:graphicFrameLocks noChangeAspect="1"/>
          </p:cNvGraphicFramePr>
          <p:nvPr/>
        </p:nvGraphicFramePr>
        <p:xfrm>
          <a:off x="3733800" y="4572000"/>
          <a:ext cx="1736725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7" name="Equation" r:id="rId6" imgW="749300" imgH="228600" progId="Equation.3">
                  <p:embed/>
                </p:oleObj>
              </mc:Choice>
              <mc:Fallback>
                <p:oleObj name="Equation" r:id="rId6" imgW="7493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572000"/>
                        <a:ext cx="1736725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chemeClr val="bg2"/>
                                </a:gs>
                                <a:gs pos="100000">
                                  <a:srgbClr val="CFCFCF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3" name="Text Box 7"/>
          <p:cNvSpPr txBox="1">
            <a:spLocks noChangeArrowheads="1"/>
          </p:cNvSpPr>
          <p:nvPr/>
        </p:nvSpPr>
        <p:spPr bwMode="auto">
          <a:xfrm>
            <a:off x="1143000" y="3505200"/>
            <a:ext cx="7010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0">
                <a:solidFill>
                  <a:schemeClr val="tx1"/>
                </a:solidFill>
              </a:rPr>
              <a:t>Exponential expressions can be converted to radical expressions by reversing the procedure.</a:t>
            </a:r>
          </a:p>
        </p:txBody>
      </p:sp>
      <p:graphicFrame>
        <p:nvGraphicFramePr>
          <p:cNvPr id="141320" name="Object 8"/>
          <p:cNvGraphicFramePr>
            <a:graphicFrameLocks noChangeAspect="1"/>
          </p:cNvGraphicFramePr>
          <p:nvPr/>
        </p:nvGraphicFramePr>
        <p:xfrm>
          <a:off x="3733800" y="5257800"/>
          <a:ext cx="144145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8" name="Equation" r:id="rId8" imgW="622030" imgH="228501" progId="Equation.3">
                  <p:embed/>
                </p:oleObj>
              </mc:Choice>
              <mc:Fallback>
                <p:oleObj name="Equation" r:id="rId8" imgW="622030" imgH="228501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257800"/>
                        <a:ext cx="1441450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chemeClr val="bg2"/>
                                </a:gs>
                                <a:gs pos="100000">
                                  <a:srgbClr val="CFCFCF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152400"/>
            <a:ext cx="9144000" cy="11049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4000" smtClean="0"/>
              <a:t>Simplifying Radical Expressions</a:t>
            </a:r>
          </a:p>
        </p:txBody>
      </p:sp>
      <p:graphicFrame>
        <p:nvGraphicFramePr>
          <p:cNvPr id="142339" name="Object 3"/>
          <p:cNvGraphicFramePr>
            <a:graphicFrameLocks noChangeAspect="1"/>
          </p:cNvGraphicFramePr>
          <p:nvPr/>
        </p:nvGraphicFramePr>
        <p:xfrm>
          <a:off x="2667000" y="5610225"/>
          <a:ext cx="3962400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1" name="Equation" r:id="rId4" imgW="1675673" imgH="304668" progId="Equation.3">
                  <p:embed/>
                </p:oleObj>
              </mc:Choice>
              <mc:Fallback>
                <p:oleObj name="Equation" r:id="rId4" imgW="1675673" imgH="304668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610225"/>
                        <a:ext cx="3962400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chemeClr val="bg2"/>
                                </a:gs>
                                <a:gs pos="100000">
                                  <a:srgbClr val="CFCFCF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4276" name="Group 4"/>
          <p:cNvGrpSpPr>
            <a:grpSpLocks/>
          </p:cNvGrpSpPr>
          <p:nvPr/>
        </p:nvGrpSpPr>
        <p:grpSpPr bwMode="auto">
          <a:xfrm>
            <a:off x="990600" y="1676400"/>
            <a:ext cx="7772400" cy="971550"/>
            <a:chOff x="576" y="2208"/>
            <a:chExt cx="4896" cy="612"/>
          </a:xfrm>
        </p:grpSpPr>
        <p:sp>
          <p:nvSpPr>
            <p:cNvPr id="54287" name="Text Box 5"/>
            <p:cNvSpPr txBox="1">
              <a:spLocks noChangeArrowheads="1"/>
            </p:cNvSpPr>
            <p:nvPr/>
          </p:nvSpPr>
          <p:spPr bwMode="auto">
            <a:xfrm>
              <a:off x="576" y="2208"/>
              <a:ext cx="4896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 b="0">
                  <a:solidFill>
                    <a:schemeClr val="tx1"/>
                  </a:solidFill>
                </a:rPr>
                <a:t>This rule can be expanded so that radicals of the form          can be written as exponential expressions.</a:t>
              </a:r>
            </a:p>
          </p:txBody>
        </p:sp>
        <p:graphicFrame>
          <p:nvGraphicFramePr>
            <p:cNvPr id="54288" name="Object 6"/>
            <p:cNvGraphicFramePr>
              <a:graphicFrameLocks noChangeAspect="1"/>
            </p:cNvGraphicFramePr>
            <p:nvPr/>
          </p:nvGraphicFramePr>
          <p:xfrm>
            <a:off x="1104" y="2448"/>
            <a:ext cx="538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02" name="Equation" r:id="rId6" imgW="368140" imgH="253890" progId="Equation.3">
                    <p:embed/>
                  </p:oleObj>
                </mc:Choice>
                <mc:Fallback>
                  <p:oleObj name="Equation" r:id="rId6" imgW="368140" imgH="25389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2448"/>
                          <a:ext cx="538" cy="3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0">
                                <a:gsLst>
                                  <a:gs pos="0">
                                    <a:schemeClr val="bg2"/>
                                  </a:gs>
                                  <a:gs pos="100000">
                                    <a:srgbClr val="CFCFCF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905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2343" name="Group 7"/>
          <p:cNvGrpSpPr>
            <a:grpSpLocks/>
          </p:cNvGrpSpPr>
          <p:nvPr/>
        </p:nvGrpSpPr>
        <p:grpSpPr bwMode="auto">
          <a:xfrm>
            <a:off x="838200" y="2819400"/>
            <a:ext cx="7696200" cy="2138363"/>
            <a:chOff x="528" y="1776"/>
            <a:chExt cx="4848" cy="1347"/>
          </a:xfrm>
        </p:grpSpPr>
        <p:sp>
          <p:nvSpPr>
            <p:cNvPr id="54285" name="Text Box 8"/>
            <p:cNvSpPr txBox="1">
              <a:spLocks noChangeArrowheads="1"/>
            </p:cNvSpPr>
            <p:nvPr/>
          </p:nvSpPr>
          <p:spPr bwMode="auto">
            <a:xfrm>
              <a:off x="528" y="1776"/>
              <a:ext cx="4848" cy="1347"/>
            </a:xfrm>
            <a:prstGeom prst="rect">
              <a:avLst/>
            </a:prstGeom>
            <a:solidFill>
              <a:srgbClr val="FFFF99"/>
            </a:solidFill>
            <a:ln w="38100" cap="sq" cmpd="dbl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0">
              <a:spAutoFit/>
            </a:bodyPr>
            <a:lstStyle>
              <a:lvl1pPr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chemeClr val="tx1"/>
                  </a:solidFill>
                </a:rPr>
                <a:t>For any nonnegative number </a:t>
              </a:r>
              <a:r>
                <a:rPr lang="en-US" sz="2400" i="1">
                  <a:solidFill>
                    <a:schemeClr val="tx1"/>
                  </a:solidFill>
                </a:rPr>
                <a:t>a</a:t>
              </a:r>
              <a:r>
                <a:rPr lang="en-US" sz="2400">
                  <a:solidFill>
                    <a:schemeClr val="tx1"/>
                  </a:solidFill>
                </a:rPr>
                <a:t>, and integers m and </a:t>
              </a:r>
              <a:r>
                <a:rPr lang="en-US" sz="2400" i="1">
                  <a:solidFill>
                    <a:schemeClr val="tx1"/>
                  </a:solidFill>
                </a:rPr>
                <a:t>n,</a:t>
              </a:r>
            </a:p>
            <a:p>
              <a:pPr>
                <a:spcBef>
                  <a:spcPct val="50000"/>
                </a:spcBef>
              </a:pPr>
              <a:endParaRPr lang="en-US" sz="2400" i="1">
                <a:solidFill>
                  <a:schemeClr val="tx1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</a:rPr>
                <a:t> </a:t>
              </a:r>
            </a:p>
            <a:p>
              <a:pPr>
                <a:spcBef>
                  <a:spcPct val="50000"/>
                </a:spcBef>
              </a:pPr>
              <a:endParaRPr lang="en-US" sz="2400">
                <a:solidFill>
                  <a:schemeClr val="tx1"/>
                </a:solidFill>
              </a:endParaRPr>
            </a:p>
          </p:txBody>
        </p:sp>
        <p:graphicFrame>
          <p:nvGraphicFramePr>
            <p:cNvPr id="54286" name="Object 9"/>
            <p:cNvGraphicFramePr>
              <a:graphicFrameLocks noChangeAspect="1"/>
            </p:cNvGraphicFramePr>
            <p:nvPr/>
          </p:nvGraphicFramePr>
          <p:xfrm>
            <a:off x="1872" y="2448"/>
            <a:ext cx="1781" cy="4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03" name="Equation" r:id="rId8" imgW="1219200" imgH="279400" progId="Equation.3">
                    <p:embed/>
                  </p:oleObj>
                </mc:Choice>
                <mc:Fallback>
                  <p:oleObj name="Equation" r:id="rId8" imgW="1219200" imgH="2794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2" y="2448"/>
                          <a:ext cx="1781" cy="410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905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2346" name="Group 10"/>
          <p:cNvGrpSpPr>
            <a:grpSpLocks/>
          </p:cNvGrpSpPr>
          <p:nvPr/>
        </p:nvGrpSpPr>
        <p:grpSpPr bwMode="auto">
          <a:xfrm>
            <a:off x="4572000" y="3429000"/>
            <a:ext cx="838200" cy="609600"/>
            <a:chOff x="2880" y="2160"/>
            <a:chExt cx="528" cy="384"/>
          </a:xfrm>
        </p:grpSpPr>
        <p:sp>
          <p:nvSpPr>
            <p:cNvPr id="54283" name="Text Box 11"/>
            <p:cNvSpPr txBox="1">
              <a:spLocks noChangeArrowheads="1"/>
            </p:cNvSpPr>
            <p:nvPr/>
          </p:nvSpPr>
          <p:spPr bwMode="auto">
            <a:xfrm>
              <a:off x="2880" y="2160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chemeClr val="folHlink"/>
                  </a:solidFill>
                </a:rPr>
                <a:t>Power</a:t>
              </a:r>
            </a:p>
          </p:txBody>
        </p:sp>
        <p:sp>
          <p:nvSpPr>
            <p:cNvPr id="142348" name="Line 12"/>
            <p:cNvSpPr>
              <a:spLocks noChangeShapeType="1"/>
            </p:cNvSpPr>
            <p:nvPr/>
          </p:nvSpPr>
          <p:spPr bwMode="auto">
            <a:xfrm>
              <a:off x="3264" y="2400"/>
              <a:ext cx="144" cy="144"/>
            </a:xfrm>
            <a:prstGeom prst="line">
              <a:avLst/>
            </a:prstGeom>
            <a:noFill/>
            <a:ln w="12700" cap="sq">
              <a:solidFill>
                <a:schemeClr val="folHlink"/>
              </a:solidFill>
              <a:miter lim="800000"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42349" name="Group 13"/>
          <p:cNvGrpSpPr>
            <a:grpSpLocks/>
          </p:cNvGrpSpPr>
          <p:nvPr/>
        </p:nvGrpSpPr>
        <p:grpSpPr bwMode="auto">
          <a:xfrm>
            <a:off x="5791200" y="3976688"/>
            <a:ext cx="1143000" cy="366712"/>
            <a:chOff x="3648" y="2505"/>
            <a:chExt cx="720" cy="231"/>
          </a:xfrm>
        </p:grpSpPr>
        <p:sp>
          <p:nvSpPr>
            <p:cNvPr id="54281" name="Text Box 14"/>
            <p:cNvSpPr txBox="1">
              <a:spLocks noChangeArrowheads="1"/>
            </p:cNvSpPr>
            <p:nvPr/>
          </p:nvSpPr>
          <p:spPr bwMode="auto">
            <a:xfrm>
              <a:off x="3840" y="2505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chemeClr val="folHlink"/>
                  </a:solidFill>
                </a:rPr>
                <a:t>Index</a:t>
              </a:r>
            </a:p>
          </p:txBody>
        </p:sp>
        <p:sp>
          <p:nvSpPr>
            <p:cNvPr id="142351" name="Line 15"/>
            <p:cNvSpPr>
              <a:spLocks noChangeShapeType="1"/>
            </p:cNvSpPr>
            <p:nvPr/>
          </p:nvSpPr>
          <p:spPr bwMode="auto">
            <a:xfrm flipH="1">
              <a:off x="3648" y="2640"/>
              <a:ext cx="192" cy="0"/>
            </a:xfrm>
            <a:prstGeom prst="line">
              <a:avLst/>
            </a:prstGeom>
            <a:noFill/>
            <a:ln w="12700" cap="sq">
              <a:solidFill>
                <a:schemeClr val="folHlink"/>
              </a:solidFill>
              <a:miter lim="800000"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142352" name="Object 16"/>
          <p:cNvGraphicFramePr>
            <a:graphicFrameLocks noChangeAspect="1"/>
          </p:cNvGraphicFramePr>
          <p:nvPr/>
        </p:nvGraphicFramePr>
        <p:xfrm>
          <a:off x="3657600" y="5029200"/>
          <a:ext cx="16192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4" name="Equation" r:id="rId10" imgW="698197" imgH="253890" progId="Equation.3">
                  <p:embed/>
                </p:oleObj>
              </mc:Choice>
              <mc:Fallback>
                <p:oleObj name="Equation" r:id="rId10" imgW="698197" imgH="25389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029200"/>
                        <a:ext cx="161925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chemeClr val="bg2"/>
                                </a:gs>
                                <a:gs pos="100000">
                                  <a:srgbClr val="CFCFCF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2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2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42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2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2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8100"/>
            <a:ext cx="7772400" cy="9525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Definitions</a:t>
            </a:r>
          </a:p>
        </p:txBody>
      </p:sp>
      <p:sp>
        <p:nvSpPr>
          <p:cNvPr id="148483" name="Rectangle 3"/>
          <p:cNvSpPr>
            <a:spLocks noChangeArrowheads="1"/>
          </p:cNvSpPr>
          <p:nvPr/>
        </p:nvSpPr>
        <p:spPr bwMode="auto">
          <a:xfrm>
            <a:off x="609600" y="1295400"/>
            <a:ext cx="79248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000" b="0">
                <a:solidFill>
                  <a:schemeClr val="tx1"/>
                </a:solidFill>
              </a:rPr>
              <a:t>A</a:t>
            </a:r>
            <a:r>
              <a:rPr lang="en-US" sz="3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000">
                <a:solidFill>
                  <a:schemeClr val="folHlink"/>
                </a:solidFill>
              </a:rPr>
              <a:t>perfect square</a:t>
            </a:r>
            <a:r>
              <a:rPr lang="en-US" sz="3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000" b="0">
                <a:solidFill>
                  <a:schemeClr val="tx2"/>
                </a:solidFill>
              </a:rPr>
              <a:t>is the square of a natural number.  1, 4, 9, 16, 25, and 36 are the first six perfect squares.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000" b="0">
                <a:solidFill>
                  <a:schemeClr val="tx2"/>
                </a:solidFill>
              </a:rPr>
              <a:t>Variables with exponents may also be perfect squares.  Examples include </a:t>
            </a:r>
            <a:r>
              <a:rPr lang="en-US" sz="3000" b="0" i="1">
                <a:solidFill>
                  <a:schemeClr val="tx2"/>
                </a:solidFill>
              </a:rPr>
              <a:t>x</a:t>
            </a:r>
            <a:r>
              <a:rPr lang="en-US" sz="3000" b="0" baseline="30000">
                <a:solidFill>
                  <a:schemeClr val="tx2"/>
                </a:solidFill>
              </a:rPr>
              <a:t>2</a:t>
            </a:r>
            <a:r>
              <a:rPr lang="en-US" sz="3000" b="0">
                <a:solidFill>
                  <a:schemeClr val="tx2"/>
                </a:solidFill>
              </a:rPr>
              <a:t>, (</a:t>
            </a:r>
            <a:r>
              <a:rPr lang="en-US" sz="3000" b="0" i="1">
                <a:solidFill>
                  <a:schemeClr val="tx2"/>
                </a:solidFill>
              </a:rPr>
              <a:t>x</a:t>
            </a:r>
            <a:r>
              <a:rPr lang="en-US" sz="3000" b="0" baseline="30000">
                <a:solidFill>
                  <a:schemeClr val="tx2"/>
                </a:solidFill>
              </a:rPr>
              <a:t>2</a:t>
            </a:r>
            <a:r>
              <a:rPr lang="en-US" sz="3000" b="0">
                <a:solidFill>
                  <a:schemeClr val="tx2"/>
                </a:solidFill>
              </a:rPr>
              <a:t>)</a:t>
            </a:r>
            <a:r>
              <a:rPr lang="en-US" sz="3000" b="0" baseline="30000">
                <a:solidFill>
                  <a:schemeClr val="tx2"/>
                </a:solidFill>
              </a:rPr>
              <a:t>2 </a:t>
            </a:r>
            <a:r>
              <a:rPr lang="en-US" sz="3000" b="0">
                <a:solidFill>
                  <a:schemeClr val="tx2"/>
                </a:solidFill>
              </a:rPr>
              <a:t>and (</a:t>
            </a:r>
            <a:r>
              <a:rPr lang="en-US" sz="3000" b="0" i="1">
                <a:solidFill>
                  <a:schemeClr val="tx2"/>
                </a:solidFill>
              </a:rPr>
              <a:t>x</a:t>
            </a:r>
            <a:r>
              <a:rPr lang="en-US" sz="3000" b="0" baseline="30000">
                <a:solidFill>
                  <a:schemeClr val="tx2"/>
                </a:solidFill>
              </a:rPr>
              <a:t>3</a:t>
            </a:r>
            <a:r>
              <a:rPr lang="en-US" sz="3000" b="0">
                <a:solidFill>
                  <a:schemeClr val="tx2"/>
                </a:solidFill>
              </a:rPr>
              <a:t>)</a:t>
            </a:r>
            <a:r>
              <a:rPr lang="en-US" sz="3000" b="0" baseline="30000">
                <a:solidFill>
                  <a:schemeClr val="tx2"/>
                </a:solidFill>
              </a:rPr>
              <a:t>2</a:t>
            </a:r>
            <a:r>
              <a:rPr lang="en-US" sz="3000" b="0">
                <a:solidFill>
                  <a:schemeClr val="tx2"/>
                </a:solidFill>
              </a:rPr>
              <a:t>.</a:t>
            </a:r>
            <a:endParaRPr lang="en-US" sz="3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685800" y="3733800"/>
            <a:ext cx="79248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000" b="0">
                <a:solidFill>
                  <a:schemeClr val="tx1"/>
                </a:solidFill>
              </a:rPr>
              <a:t>A</a:t>
            </a:r>
            <a:r>
              <a:rPr lang="en-US" sz="3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000">
                <a:solidFill>
                  <a:schemeClr val="folHlink"/>
                </a:solidFill>
              </a:rPr>
              <a:t>perfect cube</a:t>
            </a:r>
            <a:r>
              <a:rPr lang="en-US" sz="3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000" b="0">
                <a:solidFill>
                  <a:schemeClr val="tx2"/>
                </a:solidFill>
              </a:rPr>
              <a:t>is the cube of a natural number.  1, 8, 27, 64, 125, and 216 are the first six perfect cubes.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000" b="0">
                <a:solidFill>
                  <a:schemeClr val="tx2"/>
                </a:solidFill>
              </a:rPr>
              <a:t>Variables with exponents may also be perfect cubes.  Examples include </a:t>
            </a:r>
            <a:r>
              <a:rPr lang="en-US" sz="3000" b="0" i="1">
                <a:solidFill>
                  <a:schemeClr val="tx2"/>
                </a:solidFill>
              </a:rPr>
              <a:t>x</a:t>
            </a:r>
            <a:r>
              <a:rPr lang="en-US" sz="3000" b="0" baseline="30000">
                <a:solidFill>
                  <a:schemeClr val="tx2"/>
                </a:solidFill>
              </a:rPr>
              <a:t>3</a:t>
            </a:r>
            <a:r>
              <a:rPr lang="en-US" sz="3000" b="0">
                <a:solidFill>
                  <a:schemeClr val="tx2"/>
                </a:solidFill>
              </a:rPr>
              <a:t>, (</a:t>
            </a:r>
            <a:r>
              <a:rPr lang="en-US" sz="3000" b="0" i="1">
                <a:solidFill>
                  <a:schemeClr val="tx2"/>
                </a:solidFill>
              </a:rPr>
              <a:t>x</a:t>
            </a:r>
            <a:r>
              <a:rPr lang="en-US" sz="3000" b="0" baseline="30000">
                <a:solidFill>
                  <a:schemeClr val="tx2"/>
                </a:solidFill>
              </a:rPr>
              <a:t>2</a:t>
            </a:r>
            <a:r>
              <a:rPr lang="en-US" sz="3000" b="0">
                <a:solidFill>
                  <a:schemeClr val="tx2"/>
                </a:solidFill>
              </a:rPr>
              <a:t>)</a:t>
            </a:r>
            <a:r>
              <a:rPr lang="en-US" sz="3000" b="0" baseline="30000">
                <a:solidFill>
                  <a:schemeClr val="tx2"/>
                </a:solidFill>
              </a:rPr>
              <a:t>3 </a:t>
            </a:r>
            <a:r>
              <a:rPr lang="en-US" sz="3000" b="0">
                <a:solidFill>
                  <a:schemeClr val="tx2"/>
                </a:solidFill>
              </a:rPr>
              <a:t>and (</a:t>
            </a:r>
            <a:r>
              <a:rPr lang="en-US" sz="3000" b="0" i="1">
                <a:solidFill>
                  <a:schemeClr val="tx2"/>
                </a:solidFill>
              </a:rPr>
              <a:t>x</a:t>
            </a:r>
            <a:r>
              <a:rPr lang="en-US" sz="3000" b="0" baseline="30000">
                <a:solidFill>
                  <a:schemeClr val="tx2"/>
                </a:solidFill>
              </a:rPr>
              <a:t>3</a:t>
            </a:r>
            <a:r>
              <a:rPr lang="en-US" sz="3000" b="0">
                <a:solidFill>
                  <a:schemeClr val="tx2"/>
                </a:solidFill>
              </a:rPr>
              <a:t>)</a:t>
            </a:r>
            <a:r>
              <a:rPr lang="en-US" sz="3000" b="0" baseline="30000">
                <a:solidFill>
                  <a:schemeClr val="tx2"/>
                </a:solidFill>
              </a:rPr>
              <a:t>3</a:t>
            </a:r>
            <a:r>
              <a:rPr lang="en-US" sz="3000" b="0">
                <a:solidFill>
                  <a:schemeClr val="tx2"/>
                </a:solidFill>
              </a:rPr>
              <a:t>.</a:t>
            </a:r>
            <a:endParaRPr lang="en-US" sz="3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4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autoUpdateAnimBg="0"/>
      <p:bldP spid="148484" grpId="0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Perfect Powers</a:t>
            </a:r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685800" y="3352800"/>
            <a:ext cx="7924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000" b="0">
                <a:solidFill>
                  <a:schemeClr val="folHlink"/>
                </a:solidFill>
              </a:rPr>
              <a:t>A quick way to determine if a radicand </a:t>
            </a:r>
            <a:r>
              <a:rPr lang="en-US" sz="3000" b="0" i="1">
                <a:solidFill>
                  <a:schemeClr val="folHlink"/>
                </a:solidFill>
              </a:rPr>
              <a:t>x</a:t>
            </a:r>
            <a:r>
              <a:rPr lang="en-US" sz="3000" b="0" i="1" baseline="30000">
                <a:solidFill>
                  <a:schemeClr val="folHlink"/>
                </a:solidFill>
              </a:rPr>
              <a:t>n</a:t>
            </a:r>
            <a:r>
              <a:rPr lang="en-US" sz="3000" b="0">
                <a:solidFill>
                  <a:schemeClr val="folHlink"/>
                </a:solidFill>
              </a:rPr>
              <a:t> is a perfect power for an index is to determine if the exponent </a:t>
            </a:r>
            <a:r>
              <a:rPr lang="en-US" sz="3000" b="0" i="1">
                <a:solidFill>
                  <a:schemeClr val="folHlink"/>
                </a:solidFill>
              </a:rPr>
              <a:t>n</a:t>
            </a:r>
            <a:r>
              <a:rPr lang="en-US" sz="3000" b="0">
                <a:solidFill>
                  <a:schemeClr val="folHlink"/>
                </a:solidFill>
              </a:rPr>
              <a:t> is divisible by the index of the radical.</a:t>
            </a:r>
            <a:endParaRPr lang="en-US" sz="3000" b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990600" y="5181600"/>
            <a:ext cx="18256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3000">
                <a:solidFill>
                  <a:schemeClr val="tx1"/>
                </a:solidFill>
              </a:rPr>
              <a:t>Example</a:t>
            </a:r>
            <a:r>
              <a:rPr lang="en-US" sz="3000" b="0">
                <a:solidFill>
                  <a:schemeClr val="tx1"/>
                </a:solidFill>
              </a:rPr>
              <a:t>: </a:t>
            </a:r>
          </a:p>
        </p:txBody>
      </p:sp>
      <p:graphicFrame>
        <p:nvGraphicFramePr>
          <p:cNvPr id="149509" name="Object 5"/>
          <p:cNvGraphicFramePr>
            <a:graphicFrameLocks noChangeAspect="1"/>
          </p:cNvGraphicFramePr>
          <p:nvPr/>
        </p:nvGraphicFramePr>
        <p:xfrm>
          <a:off x="2667000" y="5181600"/>
          <a:ext cx="838200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1" name="Equation" r:id="rId4" imgW="355292" imgH="253780" progId="Equation.3">
                  <p:embed/>
                </p:oleObj>
              </mc:Choice>
              <mc:Fallback>
                <p:oleObj name="Equation" r:id="rId4" imgW="355292" imgH="2537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181600"/>
                        <a:ext cx="838200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9510" name="Text Box 6"/>
          <p:cNvSpPr txBox="1">
            <a:spLocks noChangeArrowheads="1"/>
          </p:cNvSpPr>
          <p:nvPr/>
        </p:nvSpPr>
        <p:spPr bwMode="auto">
          <a:xfrm>
            <a:off x="3581400" y="5181600"/>
            <a:ext cx="5029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Since the exponent, 20, is divisible by the index, 5, </a:t>
            </a:r>
            <a:r>
              <a:rPr lang="en-US" sz="2400" b="0" i="1">
                <a:solidFill>
                  <a:schemeClr val="tx1"/>
                </a:solidFill>
              </a:rPr>
              <a:t>x</a:t>
            </a:r>
            <a:r>
              <a:rPr lang="en-US" sz="2400" b="0" baseline="30000">
                <a:solidFill>
                  <a:schemeClr val="tx1"/>
                </a:solidFill>
              </a:rPr>
              <a:t>20</a:t>
            </a:r>
            <a:r>
              <a:rPr lang="en-US" sz="2400" b="0">
                <a:solidFill>
                  <a:schemeClr val="tx1"/>
                </a:solidFill>
              </a:rPr>
              <a:t> is a perfect fifth power.</a:t>
            </a: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685800" y="1371600"/>
            <a:ext cx="7924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000" b="0">
                <a:solidFill>
                  <a:schemeClr val="tx1"/>
                </a:solidFill>
              </a:rPr>
              <a:t>This idea can be expanded to perfect powers of a variable for any radicand.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000" b="0">
                <a:solidFill>
                  <a:schemeClr val="tx1"/>
                </a:solidFill>
              </a:rPr>
              <a:t>The radicand </a:t>
            </a:r>
            <a:r>
              <a:rPr lang="en-US" sz="3000" b="0" i="1">
                <a:solidFill>
                  <a:schemeClr val="tx1"/>
                </a:solidFill>
              </a:rPr>
              <a:t>x</a:t>
            </a:r>
            <a:r>
              <a:rPr lang="en-US" sz="3000" b="0" i="1" baseline="30000">
                <a:solidFill>
                  <a:schemeClr val="tx1"/>
                </a:solidFill>
              </a:rPr>
              <a:t>n</a:t>
            </a:r>
            <a:r>
              <a:rPr lang="en-US" sz="3000" b="0">
                <a:solidFill>
                  <a:schemeClr val="tx1"/>
                </a:solidFill>
              </a:rPr>
              <a:t> is a perfect power </a:t>
            </a:r>
            <a:r>
              <a:rPr lang="en-US" sz="3000" b="0" i="1">
                <a:solidFill>
                  <a:schemeClr val="tx1"/>
                </a:solidFill>
              </a:rPr>
              <a:t>when n is a multiple of the index </a:t>
            </a:r>
            <a:r>
              <a:rPr lang="en-US" sz="3000" b="0">
                <a:solidFill>
                  <a:schemeClr val="tx1"/>
                </a:solidFill>
              </a:rPr>
              <a:t> of the radicand.</a:t>
            </a:r>
            <a:endParaRPr lang="en-US" sz="3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49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149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14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autoUpdateAnimBg="0"/>
      <p:bldP spid="149508" grpId="0" autoUpdateAnimBg="0"/>
      <p:bldP spid="149510" grpId="0" autoUpdateAnimBg="0"/>
      <p:bldP spid="149511" grpId="0" build="p" autoUpdateAnimBg="0" advAuto="300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Product Rule for Radicals</a:t>
            </a:r>
          </a:p>
        </p:txBody>
      </p:sp>
      <p:sp>
        <p:nvSpPr>
          <p:cNvPr id="150531" name="Rectangle 3"/>
          <p:cNvSpPr>
            <a:spLocks noChangeArrowheads="1"/>
          </p:cNvSpPr>
          <p:nvPr/>
        </p:nvSpPr>
        <p:spPr bwMode="auto">
          <a:xfrm>
            <a:off x="1752600" y="3505200"/>
            <a:ext cx="1784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chemeClr val="tx1"/>
                </a:solidFill>
              </a:rPr>
              <a:t>Examples:</a:t>
            </a:r>
            <a:endParaRPr lang="en-US" sz="2800" b="0">
              <a:solidFill>
                <a:schemeClr val="tx1"/>
              </a:solidFill>
            </a:endParaRPr>
          </a:p>
        </p:txBody>
      </p:sp>
      <p:graphicFrame>
        <p:nvGraphicFramePr>
          <p:cNvPr id="150532" name="Object 4"/>
          <p:cNvGraphicFramePr>
            <a:graphicFrameLocks noChangeAspect="1"/>
          </p:cNvGraphicFramePr>
          <p:nvPr/>
        </p:nvGraphicFramePr>
        <p:xfrm>
          <a:off x="1752600" y="4114800"/>
          <a:ext cx="41910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4" name="Equation" r:id="rId4" imgW="1257300" imgH="228600" progId="Equation.3">
                  <p:embed/>
                </p:oleObj>
              </mc:Choice>
              <mc:Fallback>
                <p:oleObj name="Equation" r:id="rId4" imgW="12573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114800"/>
                        <a:ext cx="41910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3" name="Object 5"/>
          <p:cNvGraphicFramePr>
            <a:graphicFrameLocks noChangeAspect="1"/>
          </p:cNvGraphicFramePr>
          <p:nvPr/>
        </p:nvGraphicFramePr>
        <p:xfrm>
          <a:off x="1752600" y="5410200"/>
          <a:ext cx="44196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5" name="Equation" r:id="rId6" imgW="1320800" imgH="228600" progId="Equation.3">
                  <p:embed/>
                </p:oleObj>
              </mc:Choice>
              <mc:Fallback>
                <p:oleObj name="Equation" r:id="rId6" imgW="13208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410200"/>
                        <a:ext cx="44196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4" name="Object 6"/>
          <p:cNvGraphicFramePr>
            <a:graphicFrameLocks noChangeAspect="1"/>
          </p:cNvGraphicFramePr>
          <p:nvPr/>
        </p:nvGraphicFramePr>
        <p:xfrm>
          <a:off x="1752600" y="4800600"/>
          <a:ext cx="57150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6" name="Equation" r:id="rId8" imgW="1790700" imgH="228600" progId="Equation.3">
                  <p:embed/>
                </p:oleObj>
              </mc:Choice>
              <mc:Fallback>
                <p:oleObj name="Equation" r:id="rId8" imgW="17907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800600"/>
                        <a:ext cx="57150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1" name="Object 7"/>
          <p:cNvGraphicFramePr>
            <a:graphicFrameLocks noChangeAspect="1"/>
          </p:cNvGraphicFramePr>
          <p:nvPr/>
        </p:nvGraphicFramePr>
        <p:xfrm>
          <a:off x="1143000" y="1676400"/>
          <a:ext cx="7086600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7" name="Equation" r:id="rId10" imgW="2413000" imgH="457200" progId="Equation.DSMT4">
                  <p:embed/>
                </p:oleObj>
              </mc:Choice>
              <mc:Fallback>
                <p:oleObj name="Equation" r:id="rId10" imgW="241300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676400"/>
                        <a:ext cx="7086600" cy="1343025"/>
                      </a:xfrm>
                      <a:prstGeom prst="rect">
                        <a:avLst/>
                      </a:prstGeom>
                      <a:solidFill>
                        <a:srgbClr val="FFFF99">
                          <a:alpha val="50195"/>
                        </a:srgb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90500"/>
            <a:ext cx="7772400" cy="11049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Product Rule for Radicals</a:t>
            </a:r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762000" y="1184275"/>
            <a:ext cx="7924800" cy="4676775"/>
          </a:xfrm>
          <a:prstGeom prst="rect">
            <a:avLst/>
          </a:prstGeom>
          <a:solidFill>
            <a:srgbClr val="FFFF99">
              <a:alpha val="50195"/>
            </a:srgb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  </a:t>
            </a:r>
            <a:endParaRPr lang="en-US" sz="2400" b="0">
              <a:solidFill>
                <a:schemeClr val="tx1"/>
              </a:solidFill>
            </a:endParaRPr>
          </a:p>
          <a:p>
            <a:pPr>
              <a:lnSpc>
                <a:spcPct val="95000"/>
              </a:lnSpc>
              <a:spcBef>
                <a:spcPct val="50000"/>
              </a:spcBef>
              <a:buFontTx/>
              <a:buAutoNum type="arabicPeriod"/>
            </a:pPr>
            <a:r>
              <a:rPr lang="en-US" sz="2400" b="0">
                <a:solidFill>
                  <a:schemeClr val="tx1"/>
                </a:solidFill>
              </a:rPr>
              <a:t>If the radicand contains a coefficient other than 1, write it as a product of the two numbers, one of which is the largest perfect power for the index.</a:t>
            </a:r>
          </a:p>
          <a:p>
            <a:pPr>
              <a:lnSpc>
                <a:spcPct val="95000"/>
              </a:lnSpc>
              <a:spcBef>
                <a:spcPct val="50000"/>
              </a:spcBef>
              <a:buFontTx/>
              <a:buAutoNum type="arabicPeriod"/>
            </a:pPr>
            <a:r>
              <a:rPr lang="en-US" sz="2400" b="0">
                <a:solidFill>
                  <a:schemeClr val="tx1"/>
                </a:solidFill>
              </a:rPr>
              <a:t>Write each variable factor as a product of two factors, one of which is the largest perfect power of the variable for the index.</a:t>
            </a:r>
          </a:p>
          <a:p>
            <a:pPr>
              <a:lnSpc>
                <a:spcPct val="95000"/>
              </a:lnSpc>
              <a:spcBef>
                <a:spcPct val="50000"/>
              </a:spcBef>
              <a:buFontTx/>
              <a:buAutoNum type="arabicPeriod"/>
            </a:pPr>
            <a:r>
              <a:rPr lang="en-US" sz="2400" b="0">
                <a:solidFill>
                  <a:schemeClr val="tx1"/>
                </a:solidFill>
              </a:rPr>
              <a:t>Use the product rule to write the radical expression as a product of radicals.   Place all the perfect powers under the same radical.</a:t>
            </a:r>
          </a:p>
          <a:p>
            <a:pPr>
              <a:lnSpc>
                <a:spcPct val="95000"/>
              </a:lnSpc>
              <a:spcBef>
                <a:spcPct val="50000"/>
              </a:spcBef>
              <a:buFontTx/>
              <a:buAutoNum type="arabicPeriod"/>
            </a:pPr>
            <a:r>
              <a:rPr lang="en-US" sz="2400" b="0">
                <a:solidFill>
                  <a:schemeClr val="tx1"/>
                </a:solidFill>
              </a:rPr>
              <a:t>Simplify the radical containing the perfect powers.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762000" y="1143000"/>
            <a:ext cx="7924800" cy="469900"/>
          </a:xfrm>
          <a:prstGeom prst="rect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  To Simplify Radicals Using the Product Rule</a:t>
            </a:r>
            <a:endParaRPr lang="en-US" sz="2400" b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build="p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Product Rule for Radicals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990600" y="1219200"/>
            <a:ext cx="1784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chemeClr val="tx1"/>
                </a:solidFill>
              </a:rPr>
              <a:t>Examples:</a:t>
            </a:r>
            <a:endParaRPr lang="en-US" sz="2800" b="0">
              <a:solidFill>
                <a:schemeClr val="tx1"/>
              </a:solidFill>
            </a:endParaRPr>
          </a:p>
        </p:txBody>
      </p:sp>
      <p:graphicFrame>
        <p:nvGraphicFramePr>
          <p:cNvPr id="152580" name="Object 4"/>
          <p:cNvGraphicFramePr>
            <a:graphicFrameLocks noChangeAspect="1"/>
          </p:cNvGraphicFramePr>
          <p:nvPr/>
        </p:nvGraphicFramePr>
        <p:xfrm>
          <a:off x="990600" y="1828800"/>
          <a:ext cx="499745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7" name="Equation" r:id="rId4" imgW="1905000" imgH="228600" progId="Equation.3">
                  <p:embed/>
                </p:oleObj>
              </mc:Choice>
              <mc:Fallback>
                <p:oleObj name="Equation" r:id="rId4" imgW="19050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828800"/>
                        <a:ext cx="499745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81" name="Object 5"/>
          <p:cNvGraphicFramePr>
            <a:graphicFrameLocks noChangeAspect="1"/>
          </p:cNvGraphicFramePr>
          <p:nvPr/>
        </p:nvGraphicFramePr>
        <p:xfrm>
          <a:off x="790575" y="2533650"/>
          <a:ext cx="63452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8" name="Equation" r:id="rId6" imgW="2272314" imgH="266584" progId="Equation.3">
                  <p:embed/>
                </p:oleObj>
              </mc:Choice>
              <mc:Fallback>
                <p:oleObj name="Equation" r:id="rId6" imgW="2272314" imgH="26658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575" y="2533650"/>
                        <a:ext cx="634523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82" name="Object 6"/>
          <p:cNvGraphicFramePr>
            <a:graphicFrameLocks noChangeAspect="1"/>
          </p:cNvGraphicFramePr>
          <p:nvPr/>
        </p:nvGraphicFramePr>
        <p:xfrm>
          <a:off x="914400" y="3402013"/>
          <a:ext cx="5791200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9" name="Equation" r:id="rId8" imgW="2044700" imgH="279400" progId="Equation.3">
                  <p:embed/>
                </p:oleObj>
              </mc:Choice>
              <mc:Fallback>
                <p:oleObj name="Equation" r:id="rId8" imgW="2044700" imgH="279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402013"/>
                        <a:ext cx="5791200" cy="728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83" name="Object 7"/>
          <p:cNvGraphicFramePr>
            <a:graphicFrameLocks noChangeAspect="1"/>
          </p:cNvGraphicFramePr>
          <p:nvPr/>
        </p:nvGraphicFramePr>
        <p:xfrm>
          <a:off x="914400" y="4332288"/>
          <a:ext cx="5943600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0" name="Equation" r:id="rId10" imgW="2197100" imgH="279400" progId="Equation.3">
                  <p:embed/>
                </p:oleObj>
              </mc:Choice>
              <mc:Fallback>
                <p:oleObj name="Equation" r:id="rId10" imgW="2197100" imgH="279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332288"/>
                        <a:ext cx="5943600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84" name="Object 8"/>
          <p:cNvGraphicFramePr>
            <a:graphicFrameLocks noChangeAspect="1"/>
          </p:cNvGraphicFramePr>
          <p:nvPr/>
        </p:nvGraphicFramePr>
        <p:xfrm>
          <a:off x="688975" y="4953000"/>
          <a:ext cx="3449638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1" name="Equation" r:id="rId12" imgW="1282700" imgH="279400" progId="Equation.3">
                  <p:embed/>
                </p:oleObj>
              </mc:Choice>
              <mc:Fallback>
                <p:oleObj name="Equation" r:id="rId12" imgW="1282700" imgH="279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75" y="4953000"/>
                        <a:ext cx="3449638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2585" name="Text Box 9"/>
          <p:cNvSpPr txBox="1">
            <a:spLocks noChangeArrowheads="1"/>
          </p:cNvSpPr>
          <p:nvPr/>
        </p:nvSpPr>
        <p:spPr bwMode="auto">
          <a:xfrm>
            <a:off x="4191000" y="5029200"/>
            <a:ext cx="49530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chemeClr val="folHlink"/>
                </a:solidFill>
              </a:rPr>
              <a:t>*When the radical is simplified, the radicand does not have a variable with an exponent greater than or equal to the index.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2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2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5" grpId="0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Quotient Rule for Radicals</a:t>
            </a:r>
          </a:p>
        </p:txBody>
      </p:sp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1295400" y="3733800"/>
            <a:ext cx="1784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chemeClr val="tx1"/>
                </a:solidFill>
              </a:rPr>
              <a:t>Examples:</a:t>
            </a:r>
            <a:endParaRPr lang="en-US" sz="2800" b="0">
              <a:solidFill>
                <a:schemeClr val="tx1"/>
              </a:solidFill>
            </a:endParaRPr>
          </a:p>
        </p:txBody>
      </p:sp>
      <p:graphicFrame>
        <p:nvGraphicFramePr>
          <p:cNvPr id="153604" name="Object 4"/>
          <p:cNvGraphicFramePr>
            <a:graphicFrameLocks noChangeAspect="1"/>
          </p:cNvGraphicFramePr>
          <p:nvPr/>
        </p:nvGraphicFramePr>
        <p:xfrm>
          <a:off x="1371600" y="4343400"/>
          <a:ext cx="3124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7" name="Equation" r:id="rId4" imgW="1219200" imgH="457200" progId="Equation.3">
                  <p:embed/>
                </p:oleObj>
              </mc:Choice>
              <mc:Fallback>
                <p:oleObj name="Equation" r:id="rId4" imgW="12192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343400"/>
                        <a:ext cx="3124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1" name="Object 5"/>
          <p:cNvGraphicFramePr>
            <a:graphicFrameLocks noChangeAspect="1"/>
          </p:cNvGraphicFramePr>
          <p:nvPr/>
        </p:nvGraphicFramePr>
        <p:xfrm>
          <a:off x="1219200" y="1447800"/>
          <a:ext cx="7086600" cy="201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8" name="Equation" r:id="rId6" imgW="2413000" imgH="685800" progId="Equation.3">
                  <p:embed/>
                </p:oleObj>
              </mc:Choice>
              <mc:Fallback>
                <p:oleObj name="Equation" r:id="rId6" imgW="241300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447800"/>
                        <a:ext cx="7086600" cy="2014538"/>
                      </a:xfrm>
                      <a:prstGeom prst="rect">
                        <a:avLst/>
                      </a:prstGeom>
                      <a:solidFill>
                        <a:srgbClr val="FFFF99">
                          <a:alpha val="50195"/>
                        </a:srgb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06" name="Object 6"/>
          <p:cNvGraphicFramePr>
            <a:graphicFrameLocks noChangeAspect="1"/>
          </p:cNvGraphicFramePr>
          <p:nvPr/>
        </p:nvGraphicFramePr>
        <p:xfrm>
          <a:off x="1295400" y="5181600"/>
          <a:ext cx="14573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9" name="Equation" r:id="rId8" imgW="457002" imgH="444307" progId="Equation.3">
                  <p:embed/>
                </p:oleObj>
              </mc:Choice>
              <mc:Fallback>
                <p:oleObj name="Equation" r:id="rId8" imgW="457002" imgH="444307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181600"/>
                        <a:ext cx="14573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07" name="Object 7"/>
          <p:cNvGraphicFramePr>
            <a:graphicFrameLocks noChangeAspect="1"/>
          </p:cNvGraphicFramePr>
          <p:nvPr/>
        </p:nvGraphicFramePr>
        <p:xfrm>
          <a:off x="5638800" y="5105400"/>
          <a:ext cx="26670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0" name="Equation" r:id="rId10" imgW="977476" imgH="444307" progId="Equation.3">
                  <p:embed/>
                </p:oleObj>
              </mc:Choice>
              <mc:Fallback>
                <p:oleObj name="Equation" r:id="rId10" imgW="977476" imgH="444307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105400"/>
                        <a:ext cx="266700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08" name="Text Box 8"/>
          <p:cNvSpPr txBox="1">
            <a:spLocks noChangeArrowheads="1"/>
          </p:cNvSpPr>
          <p:nvPr/>
        </p:nvSpPr>
        <p:spPr bwMode="auto">
          <a:xfrm>
            <a:off x="2590800" y="5348288"/>
            <a:ext cx="441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folHlink"/>
                </a:solidFill>
              </a:rPr>
              <a:t>Simplify radicand, if possible.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autoUpdateAnimBg="0"/>
      <p:bldP spid="153608" grpId="0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Quotient Rule for Radicals</a:t>
            </a:r>
          </a:p>
        </p:txBody>
      </p:sp>
      <p:sp>
        <p:nvSpPr>
          <p:cNvPr id="154627" name="Rectangle 3"/>
          <p:cNvSpPr>
            <a:spLocks noChangeArrowheads="1"/>
          </p:cNvSpPr>
          <p:nvPr/>
        </p:nvSpPr>
        <p:spPr bwMode="auto">
          <a:xfrm>
            <a:off x="1066800" y="1474788"/>
            <a:ext cx="2700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chemeClr val="tx1"/>
                </a:solidFill>
              </a:rPr>
              <a:t>More Examples:</a:t>
            </a:r>
            <a:endParaRPr lang="en-US" sz="2800" b="0">
              <a:solidFill>
                <a:schemeClr val="tx1"/>
              </a:solidFill>
            </a:endParaRPr>
          </a:p>
        </p:txBody>
      </p:sp>
      <p:graphicFrame>
        <p:nvGraphicFramePr>
          <p:cNvPr id="154628" name="Object 4"/>
          <p:cNvGraphicFramePr>
            <a:graphicFrameLocks noChangeAspect="1"/>
          </p:cNvGraphicFramePr>
          <p:nvPr/>
        </p:nvGraphicFramePr>
        <p:xfrm>
          <a:off x="1143000" y="2084388"/>
          <a:ext cx="34702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6" name="Equation" r:id="rId4" imgW="1473200" imgH="520700" progId="Equation.3">
                  <p:embed/>
                </p:oleObj>
              </mc:Choice>
              <mc:Fallback>
                <p:oleObj name="Equation" r:id="rId4" imgW="1473200" imgH="520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084388"/>
                        <a:ext cx="347027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629" name="Object 5"/>
          <p:cNvGraphicFramePr>
            <a:graphicFrameLocks noChangeAspect="1"/>
          </p:cNvGraphicFramePr>
          <p:nvPr/>
        </p:nvGraphicFramePr>
        <p:xfrm>
          <a:off x="1066800" y="4598988"/>
          <a:ext cx="6994525" cy="103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7" name="Equation" r:id="rId6" imgW="2959100" imgH="482600" progId="Equation.3">
                  <p:embed/>
                </p:oleObj>
              </mc:Choice>
              <mc:Fallback>
                <p:oleObj name="Equation" r:id="rId6" imgW="2959100" imgH="482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598988"/>
                        <a:ext cx="6994525" cy="103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630" name="Object 6"/>
          <p:cNvGraphicFramePr>
            <a:graphicFrameLocks noChangeAspect="1"/>
          </p:cNvGraphicFramePr>
          <p:nvPr/>
        </p:nvGraphicFramePr>
        <p:xfrm>
          <a:off x="1066800" y="3352800"/>
          <a:ext cx="6918325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8" name="Equation" r:id="rId8" imgW="2933700" imgH="482600" progId="Equation.3">
                  <p:embed/>
                </p:oleObj>
              </mc:Choice>
              <mc:Fallback>
                <p:oleObj name="Equation" r:id="rId8" imgW="2933700" imgH="482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352800"/>
                        <a:ext cx="6918325" cy="103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SUBSETS of </a:t>
            </a:r>
            <a:r>
              <a:rPr lang="en-US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oadway BT" pitchFamily="82" charset="0"/>
              </a:rPr>
              <a:t>R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000080">
              <a:alpha val="60001"/>
            </a:srgbClr>
          </a:solidFill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Definition:</a:t>
            </a:r>
          </a:p>
          <a:p>
            <a:pPr eaLnBrk="1" hangingPunct="1">
              <a:buFontTx/>
              <a:buNone/>
              <a:defRPr/>
            </a:pPr>
            <a:r>
              <a:rPr lang="en-US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INTEGERS (</a:t>
            </a:r>
            <a:r>
              <a:rPr lang="en-US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oadway BT" pitchFamily="82" charset="0"/>
              </a:rPr>
              <a:t>Z</a:t>
            </a:r>
            <a:r>
              <a:rPr lang="en-US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eaLnBrk="1" hangingPunct="1">
              <a:buFontTx/>
              <a:buNone/>
              <a:defRPr/>
            </a:pP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- 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numbers that consist of positive integers, negative integers, and zero,</a:t>
            </a:r>
          </a:p>
          <a:p>
            <a:pPr eaLnBrk="1" hangingPunct="1">
              <a:buFontTx/>
              <a:buNone/>
              <a:defRPr/>
            </a:pP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- {…, -2, -1, 0, 1, 2 ,…}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CAUTION!</a:t>
            </a: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838200" y="1752600"/>
            <a:ext cx="7696200" cy="1066800"/>
          </a:xfrm>
          <a:prstGeom prst="rect">
            <a:avLst/>
          </a:prstGeom>
          <a:solidFill>
            <a:srgbClr val="FFFF99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</a:rPr>
              <a:t>	The product rule does not apply to addition or subtraction!</a:t>
            </a:r>
          </a:p>
        </p:txBody>
      </p:sp>
      <p:graphicFrame>
        <p:nvGraphicFramePr>
          <p:cNvPr id="158724" name="Object 4"/>
          <p:cNvGraphicFramePr>
            <a:graphicFrameLocks noChangeAspect="1"/>
          </p:cNvGraphicFramePr>
          <p:nvPr/>
        </p:nvGraphicFramePr>
        <p:xfrm>
          <a:off x="3003550" y="3276600"/>
          <a:ext cx="2913063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9" name="Equation" r:id="rId4" imgW="1002865" imgH="228501" progId="Equation.3">
                  <p:embed/>
                </p:oleObj>
              </mc:Choice>
              <mc:Fallback>
                <p:oleObj name="Equation" r:id="rId4" imgW="1002865" imgH="22850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3550" y="3276600"/>
                        <a:ext cx="2913063" cy="6651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38100" cmpd="dbl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25" name="Object 5"/>
          <p:cNvGraphicFramePr>
            <a:graphicFrameLocks noChangeAspect="1"/>
          </p:cNvGraphicFramePr>
          <p:nvPr/>
        </p:nvGraphicFramePr>
        <p:xfrm>
          <a:off x="2819400" y="4495800"/>
          <a:ext cx="3281363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0" name="Equation" r:id="rId6" imgW="1130300" imgH="228600" progId="Equation.3">
                  <p:embed/>
                </p:oleObj>
              </mc:Choice>
              <mc:Fallback>
                <p:oleObj name="Equation" r:id="rId6" imgW="11303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495800"/>
                        <a:ext cx="3281363" cy="6651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38100" cmpd="dbl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26" name="Line 6"/>
          <p:cNvSpPr>
            <a:spLocks noChangeShapeType="1"/>
          </p:cNvSpPr>
          <p:nvPr/>
        </p:nvSpPr>
        <p:spPr bwMode="auto">
          <a:xfrm>
            <a:off x="2362200" y="4343400"/>
            <a:ext cx="4114800" cy="914400"/>
          </a:xfrm>
          <a:prstGeom prst="line">
            <a:avLst/>
          </a:prstGeom>
          <a:noFill/>
          <a:ln w="25400" cap="sq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8727" name="Line 7"/>
          <p:cNvSpPr>
            <a:spLocks noChangeShapeType="1"/>
          </p:cNvSpPr>
          <p:nvPr/>
        </p:nvSpPr>
        <p:spPr bwMode="auto">
          <a:xfrm flipV="1">
            <a:off x="2438400" y="4343400"/>
            <a:ext cx="4114800" cy="914400"/>
          </a:xfrm>
          <a:prstGeom prst="line">
            <a:avLst/>
          </a:prstGeom>
          <a:noFill/>
          <a:ln w="25400" cap="sq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8728" name="Rectangle 8"/>
          <p:cNvSpPr>
            <a:spLocks noChangeArrowheads="1"/>
          </p:cNvSpPr>
          <p:nvPr/>
        </p:nvSpPr>
        <p:spPr bwMode="auto">
          <a:xfrm>
            <a:off x="6172200" y="32766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chemeClr val="folHlink"/>
                </a:solidFill>
                <a:sym typeface="Wingdings" pitchFamily="2" charset="2"/>
              </a:rPr>
              <a:t>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8" grpId="0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9144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Rationalizing Denominators</a:t>
            </a:r>
          </a:p>
        </p:txBody>
      </p:sp>
      <p:sp>
        <p:nvSpPr>
          <p:cNvPr id="162819" name="Rectangle 3"/>
          <p:cNvSpPr>
            <a:spLocks noChangeArrowheads="1"/>
          </p:cNvSpPr>
          <p:nvPr/>
        </p:nvSpPr>
        <p:spPr bwMode="auto">
          <a:xfrm>
            <a:off x="990600" y="3124200"/>
            <a:ext cx="190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u="sng">
                <a:solidFill>
                  <a:schemeClr val="tx1"/>
                </a:solidFill>
              </a:rPr>
              <a:t>Examples</a:t>
            </a:r>
            <a:r>
              <a:rPr lang="en-US" sz="280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762000" y="1295400"/>
            <a:ext cx="7924800" cy="469900"/>
          </a:xfrm>
          <a:prstGeom prst="rect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  To Rationalize a Denominator</a:t>
            </a:r>
            <a:endParaRPr lang="en-US" sz="2400" b="0">
              <a:solidFill>
                <a:schemeClr val="tx1"/>
              </a:solidFill>
            </a:endParaRPr>
          </a:p>
        </p:txBody>
      </p:sp>
      <p:grpSp>
        <p:nvGrpSpPr>
          <p:cNvPr id="162821" name="Group 5"/>
          <p:cNvGrpSpPr>
            <a:grpSpLocks/>
          </p:cNvGrpSpPr>
          <p:nvPr/>
        </p:nvGrpSpPr>
        <p:grpSpPr bwMode="auto">
          <a:xfrm>
            <a:off x="2819400" y="3048000"/>
            <a:ext cx="2438400" cy="869950"/>
            <a:chOff x="1776" y="2160"/>
            <a:chExt cx="1536" cy="548"/>
          </a:xfrm>
        </p:grpSpPr>
        <p:sp>
          <p:nvSpPr>
            <p:cNvPr id="162822" name="Rectangle 6"/>
            <p:cNvSpPr>
              <a:spLocks noChangeArrowheads="1"/>
            </p:cNvSpPr>
            <p:nvPr/>
          </p:nvSpPr>
          <p:spPr bwMode="auto">
            <a:xfrm>
              <a:off x="2592" y="2160"/>
              <a:ext cx="288" cy="528"/>
            </a:xfrm>
            <a:prstGeom prst="rect">
              <a:avLst/>
            </a:prstGeom>
            <a:solidFill>
              <a:srgbClr val="FFFF99">
                <a:alpha val="50000"/>
              </a:srgbClr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aphicFrame>
          <p:nvGraphicFramePr>
            <p:cNvPr id="63503" name="Object 7"/>
            <p:cNvGraphicFramePr>
              <a:graphicFrameLocks noChangeAspect="1"/>
            </p:cNvGraphicFramePr>
            <p:nvPr/>
          </p:nvGraphicFramePr>
          <p:xfrm>
            <a:off x="1776" y="2160"/>
            <a:ext cx="1536" cy="5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513" name="Equation" r:id="rId4" imgW="1282700" imgH="457200" progId="Equation.3">
                    <p:embed/>
                  </p:oleObj>
                </mc:Choice>
                <mc:Fallback>
                  <p:oleObj name="Equation" r:id="rId4" imgW="1282700" imgH="4572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6" y="2160"/>
                          <a:ext cx="1536" cy="5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2824" name="Group 8"/>
          <p:cNvGrpSpPr>
            <a:grpSpLocks/>
          </p:cNvGrpSpPr>
          <p:nvPr/>
        </p:nvGrpSpPr>
        <p:grpSpPr bwMode="auto">
          <a:xfrm>
            <a:off x="1314450" y="3962400"/>
            <a:ext cx="5448300" cy="1016000"/>
            <a:chOff x="828" y="2736"/>
            <a:chExt cx="3432" cy="640"/>
          </a:xfrm>
        </p:grpSpPr>
        <p:sp>
          <p:nvSpPr>
            <p:cNvPr id="162825" name="Rectangle 9"/>
            <p:cNvSpPr>
              <a:spLocks noChangeArrowheads="1"/>
            </p:cNvSpPr>
            <p:nvPr/>
          </p:nvSpPr>
          <p:spPr bwMode="auto">
            <a:xfrm>
              <a:off x="1912" y="2736"/>
              <a:ext cx="336" cy="624"/>
            </a:xfrm>
            <a:prstGeom prst="rect">
              <a:avLst/>
            </a:prstGeom>
            <a:solidFill>
              <a:srgbClr val="FFFF99">
                <a:alpha val="50000"/>
              </a:srgbClr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aphicFrame>
          <p:nvGraphicFramePr>
            <p:cNvPr id="63501" name="Object 10"/>
            <p:cNvGraphicFramePr>
              <a:graphicFrameLocks noChangeAspect="1"/>
            </p:cNvGraphicFramePr>
            <p:nvPr/>
          </p:nvGraphicFramePr>
          <p:xfrm>
            <a:off x="828" y="2736"/>
            <a:ext cx="3432" cy="6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514" name="Equation" r:id="rId6" imgW="2857500" imgH="533400" progId="Equation.3">
                    <p:embed/>
                  </p:oleObj>
                </mc:Choice>
                <mc:Fallback>
                  <p:oleObj name="Equation" r:id="rId6" imgW="2857500" imgH="53340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8" y="2736"/>
                          <a:ext cx="3432" cy="6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3495" name="Rectangle 11"/>
          <p:cNvSpPr>
            <a:spLocks noChangeArrowheads="1"/>
          </p:cNvSpPr>
          <p:nvPr/>
        </p:nvSpPr>
        <p:spPr bwMode="auto">
          <a:xfrm>
            <a:off x="762000" y="1752600"/>
            <a:ext cx="7924800" cy="1143000"/>
          </a:xfrm>
          <a:prstGeom prst="rect">
            <a:avLst/>
          </a:prstGeom>
          <a:solidFill>
            <a:srgbClr val="FFFF99">
              <a:alpha val="50195"/>
            </a:srgb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74320"/>
          <a:lstStyle/>
          <a:p>
            <a:pPr eaLnBrk="0" hangingPunct="0">
              <a:lnSpc>
                <a:spcPct val="95000"/>
              </a:lnSpc>
              <a:spcBef>
                <a:spcPct val="50000"/>
              </a:spcBef>
            </a:pPr>
            <a:r>
              <a:rPr lang="en-US" sz="2300" b="0">
                <a:solidFill>
                  <a:schemeClr val="tx1"/>
                </a:solidFill>
              </a:rPr>
              <a:t>Multiply both the numerator and the denominator of the fraction by a radical that will result in the radicand in the denominator becoming a perfect power.</a:t>
            </a:r>
          </a:p>
        </p:txBody>
      </p:sp>
      <p:grpSp>
        <p:nvGrpSpPr>
          <p:cNvPr id="162828" name="Group 12"/>
          <p:cNvGrpSpPr>
            <a:grpSpLocks/>
          </p:cNvGrpSpPr>
          <p:nvPr/>
        </p:nvGrpSpPr>
        <p:grpSpPr bwMode="auto">
          <a:xfrm>
            <a:off x="2073275" y="5029200"/>
            <a:ext cx="5640388" cy="919163"/>
            <a:chOff x="1306" y="3408"/>
            <a:chExt cx="3553" cy="579"/>
          </a:xfrm>
        </p:grpSpPr>
        <p:sp>
          <p:nvSpPr>
            <p:cNvPr id="162829" name="Rectangle 13"/>
            <p:cNvSpPr>
              <a:spLocks noChangeArrowheads="1"/>
            </p:cNvSpPr>
            <p:nvPr/>
          </p:nvSpPr>
          <p:spPr bwMode="auto">
            <a:xfrm>
              <a:off x="2256" y="3448"/>
              <a:ext cx="384" cy="528"/>
            </a:xfrm>
            <a:prstGeom prst="rect">
              <a:avLst/>
            </a:prstGeom>
            <a:solidFill>
              <a:srgbClr val="FFFF99">
                <a:alpha val="50000"/>
              </a:srgbClr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aphicFrame>
          <p:nvGraphicFramePr>
            <p:cNvPr id="63499" name="Object 14"/>
            <p:cNvGraphicFramePr>
              <a:graphicFrameLocks noChangeAspect="1"/>
            </p:cNvGraphicFramePr>
            <p:nvPr/>
          </p:nvGraphicFramePr>
          <p:xfrm>
            <a:off x="1306" y="3408"/>
            <a:ext cx="3553" cy="5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515" name="Equation" r:id="rId8" imgW="2959100" imgH="482600" progId="Equation.3">
                    <p:embed/>
                  </p:oleObj>
                </mc:Choice>
                <mc:Fallback>
                  <p:oleObj name="Equation" r:id="rId8" imgW="2959100" imgH="4826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06" y="3408"/>
                          <a:ext cx="3553" cy="5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2831" name="Text Box 15"/>
          <p:cNvSpPr txBox="1">
            <a:spLocks noChangeArrowheads="1"/>
          </p:cNvSpPr>
          <p:nvPr/>
        </p:nvSpPr>
        <p:spPr bwMode="auto">
          <a:xfrm>
            <a:off x="5257800" y="3276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folHlink"/>
                </a:solidFill>
              </a:rPr>
              <a:t>Cannot be simplified further.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2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2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2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2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autoUpdateAnimBg="0"/>
      <p:bldP spid="162831" grpId="0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Conjugates</a:t>
            </a:r>
          </a:p>
        </p:txBody>
      </p:sp>
      <p:sp>
        <p:nvSpPr>
          <p:cNvPr id="163843" name="Text Box 3"/>
          <p:cNvSpPr txBox="1">
            <a:spLocks noChangeArrowheads="1"/>
          </p:cNvSpPr>
          <p:nvPr/>
        </p:nvSpPr>
        <p:spPr bwMode="auto">
          <a:xfrm>
            <a:off x="762000" y="1219200"/>
            <a:ext cx="7620000" cy="2692400"/>
          </a:xfrm>
          <a:prstGeom prst="rect">
            <a:avLst/>
          </a:prstGeom>
          <a:solidFill>
            <a:srgbClr val="FFFF99"/>
          </a:solidFill>
          <a:ln w="38100" cap="sq" cmpd="dbl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b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When the denominator of a rational expression is a binomial that contains a radical, the denominator is rationalized.  This is done by using the </a:t>
            </a:r>
            <a:r>
              <a:rPr lang="en-US" sz="2800" b="0">
                <a:solidFill>
                  <a:schemeClr val="folHlink"/>
                </a:solidFill>
              </a:rPr>
              <a:t>conjugate</a:t>
            </a:r>
            <a:r>
              <a:rPr lang="en-US" sz="2800" b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of the denominator.  The conjugate of a binomial is a binomial having the same two terms with the sign of the second term changed.</a:t>
            </a:r>
          </a:p>
        </p:txBody>
      </p:sp>
      <p:grpSp>
        <p:nvGrpSpPr>
          <p:cNvPr id="163844" name="Group 4"/>
          <p:cNvGrpSpPr>
            <a:grpSpLocks/>
          </p:cNvGrpSpPr>
          <p:nvPr/>
        </p:nvGrpSpPr>
        <p:grpSpPr bwMode="auto">
          <a:xfrm>
            <a:off x="1447800" y="4343400"/>
            <a:ext cx="5264150" cy="582613"/>
            <a:chOff x="912" y="2784"/>
            <a:chExt cx="3316" cy="367"/>
          </a:xfrm>
        </p:grpSpPr>
        <p:grpSp>
          <p:nvGrpSpPr>
            <p:cNvPr id="64523" name="Group 5"/>
            <p:cNvGrpSpPr>
              <a:grpSpLocks/>
            </p:cNvGrpSpPr>
            <p:nvPr/>
          </p:nvGrpSpPr>
          <p:grpSpPr bwMode="auto">
            <a:xfrm>
              <a:off x="912" y="2784"/>
              <a:ext cx="3316" cy="367"/>
              <a:chOff x="960" y="2792"/>
              <a:chExt cx="3316" cy="367"/>
            </a:xfrm>
          </p:grpSpPr>
          <p:sp>
            <p:nvSpPr>
              <p:cNvPr id="64525" name="Text Box 6"/>
              <p:cNvSpPr txBox="1">
                <a:spLocks noChangeArrowheads="1"/>
              </p:cNvSpPr>
              <p:nvPr/>
            </p:nvSpPr>
            <p:spPr bwMode="auto">
              <a:xfrm>
                <a:off x="960" y="2832"/>
                <a:ext cx="187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chemeClr val="bg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bg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bg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bg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bg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bg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bg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bg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bg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 b="0">
                    <a:solidFill>
                      <a:schemeClr val="tx1"/>
                    </a:solidFill>
                  </a:rPr>
                  <a:t>The conjugate of </a:t>
                </a:r>
              </a:p>
            </p:txBody>
          </p:sp>
          <p:graphicFrame>
            <p:nvGraphicFramePr>
              <p:cNvPr id="64526" name="Object 7"/>
              <p:cNvGraphicFramePr>
                <a:graphicFrameLocks noChangeAspect="1"/>
              </p:cNvGraphicFramePr>
              <p:nvPr/>
            </p:nvGraphicFramePr>
            <p:xfrm>
              <a:off x="2582" y="2792"/>
              <a:ext cx="1694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4533" name="Equation" r:id="rId4" imgW="1066800" imgH="228600" progId="Equation.3">
                      <p:embed/>
                    </p:oleObj>
                  </mc:Choice>
                  <mc:Fallback>
                    <p:oleObj name="Equation" r:id="rId4" imgW="1066800" imgH="228600" progId="Equation.3">
                      <p:embed/>
                      <p:pic>
                        <p:nvPicPr>
                          <p:cNvPr id="0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82" y="2792"/>
                            <a:ext cx="1694" cy="36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63848" name="Line 8"/>
            <p:cNvSpPr>
              <a:spLocks noChangeShapeType="1"/>
            </p:cNvSpPr>
            <p:nvPr/>
          </p:nvSpPr>
          <p:spPr bwMode="auto">
            <a:xfrm>
              <a:off x="3736" y="3000"/>
              <a:ext cx="96" cy="0"/>
            </a:xfrm>
            <a:prstGeom prst="line">
              <a:avLst/>
            </a:prstGeom>
            <a:noFill/>
            <a:ln w="38100" cap="sq">
              <a:solidFill>
                <a:schemeClr val="folHlink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63849" name="Group 9"/>
          <p:cNvGrpSpPr>
            <a:grpSpLocks/>
          </p:cNvGrpSpPr>
          <p:nvPr/>
        </p:nvGrpSpPr>
        <p:grpSpPr bwMode="auto">
          <a:xfrm>
            <a:off x="1447800" y="5257800"/>
            <a:ext cx="6561138" cy="641350"/>
            <a:chOff x="912" y="3360"/>
            <a:chExt cx="4133" cy="404"/>
          </a:xfrm>
        </p:grpSpPr>
        <p:grpSp>
          <p:nvGrpSpPr>
            <p:cNvPr id="64518" name="Group 10"/>
            <p:cNvGrpSpPr>
              <a:grpSpLocks/>
            </p:cNvGrpSpPr>
            <p:nvPr/>
          </p:nvGrpSpPr>
          <p:grpSpPr bwMode="auto">
            <a:xfrm>
              <a:off x="912" y="3360"/>
              <a:ext cx="4133" cy="404"/>
              <a:chOff x="952" y="3360"/>
              <a:chExt cx="4133" cy="404"/>
            </a:xfrm>
          </p:grpSpPr>
          <p:sp>
            <p:nvSpPr>
              <p:cNvPr id="64521" name="Text Box 11"/>
              <p:cNvSpPr txBox="1">
                <a:spLocks noChangeArrowheads="1"/>
              </p:cNvSpPr>
              <p:nvPr/>
            </p:nvSpPr>
            <p:spPr bwMode="auto">
              <a:xfrm>
                <a:off x="952" y="3408"/>
                <a:ext cx="187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b="1">
                    <a:solidFill>
                      <a:schemeClr val="bg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200" b="1">
                    <a:solidFill>
                      <a:schemeClr val="bg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200" b="1">
                    <a:solidFill>
                      <a:schemeClr val="bg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200" b="1">
                    <a:solidFill>
                      <a:schemeClr val="bg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200" b="1">
                    <a:solidFill>
                      <a:schemeClr val="bg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bg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bg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bg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bg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 b="0">
                    <a:solidFill>
                      <a:schemeClr val="tx1"/>
                    </a:solidFill>
                  </a:rPr>
                  <a:t>The conjugate of </a:t>
                </a:r>
              </a:p>
            </p:txBody>
          </p:sp>
          <p:graphicFrame>
            <p:nvGraphicFramePr>
              <p:cNvPr id="64522" name="Object 12"/>
              <p:cNvGraphicFramePr>
                <a:graphicFrameLocks noChangeAspect="1"/>
              </p:cNvGraphicFramePr>
              <p:nvPr/>
            </p:nvGraphicFramePr>
            <p:xfrm>
              <a:off x="2544" y="3360"/>
              <a:ext cx="2541" cy="40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4534" name="Equation" r:id="rId6" imgW="1600200" imgH="254000" progId="Equation.3">
                      <p:embed/>
                    </p:oleObj>
                  </mc:Choice>
                  <mc:Fallback>
                    <p:oleObj name="Equation" r:id="rId6" imgW="1600200" imgH="254000" progId="Equation.3">
                      <p:embed/>
                      <p:pic>
                        <p:nvPicPr>
                          <p:cNvPr id="0" name="Object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44" y="3360"/>
                            <a:ext cx="2541" cy="40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63853" name="Line 13"/>
            <p:cNvSpPr>
              <a:spLocks noChangeShapeType="1"/>
            </p:cNvSpPr>
            <p:nvPr/>
          </p:nvSpPr>
          <p:spPr bwMode="auto">
            <a:xfrm>
              <a:off x="4400" y="3592"/>
              <a:ext cx="96" cy="0"/>
            </a:xfrm>
            <a:prstGeom prst="line">
              <a:avLst/>
            </a:prstGeom>
            <a:noFill/>
            <a:ln w="38100" cap="sq">
              <a:solidFill>
                <a:schemeClr val="folHlink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3854" name="Line 14"/>
            <p:cNvSpPr>
              <a:spLocks noChangeShapeType="1"/>
            </p:cNvSpPr>
            <p:nvPr/>
          </p:nvSpPr>
          <p:spPr bwMode="auto">
            <a:xfrm rot="-5400000">
              <a:off x="4401" y="3585"/>
              <a:ext cx="104" cy="0"/>
            </a:xfrm>
            <a:prstGeom prst="line">
              <a:avLst/>
            </a:prstGeom>
            <a:noFill/>
            <a:ln w="38100" cap="sq">
              <a:solidFill>
                <a:schemeClr val="folHlink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866" name="Group 2"/>
          <p:cNvGrpSpPr>
            <a:grpSpLocks/>
          </p:cNvGrpSpPr>
          <p:nvPr/>
        </p:nvGrpSpPr>
        <p:grpSpPr bwMode="auto">
          <a:xfrm>
            <a:off x="2273300" y="2387600"/>
            <a:ext cx="3276600" cy="850900"/>
            <a:chOff x="1432" y="1504"/>
            <a:chExt cx="2064" cy="536"/>
          </a:xfrm>
        </p:grpSpPr>
        <p:sp>
          <p:nvSpPr>
            <p:cNvPr id="164867" name="Rectangle 3"/>
            <p:cNvSpPr>
              <a:spLocks noChangeArrowheads="1"/>
            </p:cNvSpPr>
            <p:nvPr/>
          </p:nvSpPr>
          <p:spPr bwMode="auto">
            <a:xfrm>
              <a:off x="2144" y="1512"/>
              <a:ext cx="496" cy="528"/>
            </a:xfrm>
            <a:prstGeom prst="rect">
              <a:avLst/>
            </a:prstGeom>
            <a:solidFill>
              <a:srgbClr val="FFFF99">
                <a:alpha val="50000"/>
              </a:srgbClr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aphicFrame>
          <p:nvGraphicFramePr>
            <p:cNvPr id="65548" name="Object 4"/>
            <p:cNvGraphicFramePr>
              <a:graphicFrameLocks noChangeAspect="1"/>
            </p:cNvGraphicFramePr>
            <p:nvPr/>
          </p:nvGraphicFramePr>
          <p:xfrm>
            <a:off x="1432" y="1504"/>
            <a:ext cx="2064" cy="5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564" name="Equation" r:id="rId4" imgW="1765300" imgH="457200" progId="Equation.3">
                    <p:embed/>
                  </p:oleObj>
                </mc:Choice>
                <mc:Fallback>
                  <p:oleObj name="Equation" r:id="rId4" imgW="1765300" imgH="4572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32" y="1504"/>
                          <a:ext cx="2064" cy="5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553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Simplifying Radicals</a:t>
            </a:r>
          </a:p>
        </p:txBody>
      </p:sp>
      <p:sp>
        <p:nvSpPr>
          <p:cNvPr id="65540" name="Rectangle 6"/>
          <p:cNvSpPr>
            <a:spLocks noChangeArrowheads="1"/>
          </p:cNvSpPr>
          <p:nvPr/>
        </p:nvSpPr>
        <p:spPr bwMode="auto">
          <a:xfrm>
            <a:off x="762000" y="1447800"/>
            <a:ext cx="66881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chemeClr val="tx1"/>
                </a:solidFill>
              </a:rPr>
              <a:t>Simplify by rationalizing the denominator:</a:t>
            </a:r>
            <a:endParaRPr lang="en-US" sz="2800" b="0">
              <a:solidFill>
                <a:schemeClr val="tx1"/>
              </a:solidFill>
            </a:endParaRPr>
          </a:p>
        </p:txBody>
      </p:sp>
      <p:graphicFrame>
        <p:nvGraphicFramePr>
          <p:cNvPr id="164871" name="Object 7"/>
          <p:cNvGraphicFramePr>
            <a:graphicFrameLocks noChangeAspect="1"/>
          </p:cNvGraphicFramePr>
          <p:nvPr/>
        </p:nvGraphicFramePr>
        <p:xfrm>
          <a:off x="1295400" y="2438400"/>
          <a:ext cx="985838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5" name="Equation" r:id="rId6" imgW="444307" imgH="418918" progId="Equation.3">
                  <p:embed/>
                </p:oleObj>
              </mc:Choice>
              <mc:Fallback>
                <p:oleObj name="Equation" r:id="rId6" imgW="444307" imgH="418918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438400"/>
                        <a:ext cx="985838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872" name="Object 8"/>
          <p:cNvGraphicFramePr>
            <a:graphicFrameLocks noChangeAspect="1"/>
          </p:cNvGraphicFramePr>
          <p:nvPr/>
        </p:nvGraphicFramePr>
        <p:xfrm>
          <a:off x="1371600" y="3886200"/>
          <a:ext cx="149066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6" name="Equation" r:id="rId8" imgW="672808" imgH="457002" progId="Equation.3">
                  <p:embed/>
                </p:oleObj>
              </mc:Choice>
              <mc:Fallback>
                <p:oleObj name="Equation" r:id="rId8" imgW="672808" imgH="457002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886200"/>
                        <a:ext cx="1490663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873" name="Object 9"/>
          <p:cNvGraphicFramePr>
            <a:graphicFrameLocks noChangeAspect="1"/>
          </p:cNvGraphicFramePr>
          <p:nvPr/>
        </p:nvGraphicFramePr>
        <p:xfrm>
          <a:off x="2409825" y="4876800"/>
          <a:ext cx="5621338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7" name="Equation" r:id="rId10" imgW="2984500" imgH="469900" progId="Equation.3">
                  <p:embed/>
                </p:oleObj>
              </mc:Choice>
              <mc:Fallback>
                <p:oleObj name="Equation" r:id="rId10" imgW="2984500" imgH="4699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9825" y="4876800"/>
                        <a:ext cx="5621338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4874" name="Group 10"/>
          <p:cNvGrpSpPr>
            <a:grpSpLocks/>
          </p:cNvGrpSpPr>
          <p:nvPr/>
        </p:nvGrpSpPr>
        <p:grpSpPr bwMode="auto">
          <a:xfrm>
            <a:off x="2768600" y="3886200"/>
            <a:ext cx="3432175" cy="879475"/>
            <a:chOff x="1744" y="2448"/>
            <a:chExt cx="2162" cy="554"/>
          </a:xfrm>
        </p:grpSpPr>
        <p:sp>
          <p:nvSpPr>
            <p:cNvPr id="164875" name="Rectangle 11"/>
            <p:cNvSpPr>
              <a:spLocks noChangeArrowheads="1"/>
            </p:cNvSpPr>
            <p:nvPr/>
          </p:nvSpPr>
          <p:spPr bwMode="auto">
            <a:xfrm>
              <a:off x="2928" y="2448"/>
              <a:ext cx="768" cy="528"/>
            </a:xfrm>
            <a:prstGeom prst="rect">
              <a:avLst/>
            </a:prstGeom>
            <a:solidFill>
              <a:srgbClr val="FFFF99">
                <a:alpha val="50000"/>
              </a:srgbClr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aphicFrame>
          <p:nvGraphicFramePr>
            <p:cNvPr id="65546" name="Object 12"/>
            <p:cNvGraphicFramePr>
              <a:graphicFrameLocks noChangeAspect="1"/>
            </p:cNvGraphicFramePr>
            <p:nvPr/>
          </p:nvGraphicFramePr>
          <p:xfrm>
            <a:off x="1744" y="2448"/>
            <a:ext cx="2162" cy="5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568" name="Equation" r:id="rId12" imgW="1549400" imgH="457200" progId="Equation.3">
                    <p:embed/>
                  </p:oleObj>
                </mc:Choice>
                <mc:Fallback>
                  <p:oleObj name="Equation" r:id="rId12" imgW="1549400" imgH="4572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4" y="2448"/>
                          <a:ext cx="2162" cy="5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4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4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4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4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4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Simplifying Radicals</a:t>
            </a: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762000" y="2057400"/>
            <a:ext cx="7924800" cy="835025"/>
          </a:xfrm>
          <a:prstGeom prst="rect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7432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A Radical Expression is Simplified When the Following   Are All True</a:t>
            </a:r>
            <a:endParaRPr lang="en-US" sz="2400" b="0">
              <a:solidFill>
                <a:schemeClr val="tx1"/>
              </a:solidFill>
            </a:endParaRPr>
          </a:p>
        </p:txBody>
      </p:sp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762000" y="2895600"/>
            <a:ext cx="7924800" cy="1981200"/>
          </a:xfrm>
          <a:prstGeom prst="rect">
            <a:avLst/>
          </a:prstGeom>
          <a:solidFill>
            <a:srgbClr val="FFFF99">
              <a:alpha val="50195"/>
            </a:srgb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74320"/>
          <a:lstStyle/>
          <a:p>
            <a:pPr marL="457200" indent="-457200" eaLnBrk="0" hangingPunct="0">
              <a:spcBef>
                <a:spcPct val="60000"/>
              </a:spcBef>
              <a:buFontTx/>
              <a:buAutoNum type="arabicPeriod"/>
            </a:pPr>
            <a:r>
              <a:rPr lang="en-US" sz="2400" b="0">
                <a:solidFill>
                  <a:schemeClr val="tx1"/>
                </a:solidFill>
              </a:rPr>
              <a:t>No perfect powers are factors of the radicand and all exponents in the radicand are less than the index.</a:t>
            </a:r>
          </a:p>
          <a:p>
            <a:pPr marL="457200" indent="-457200" eaLnBrk="0" hangingPunct="0">
              <a:spcBef>
                <a:spcPct val="60000"/>
              </a:spcBef>
              <a:buFontTx/>
              <a:buAutoNum type="arabicPeriod"/>
            </a:pPr>
            <a:r>
              <a:rPr lang="en-US" sz="2400" b="0">
                <a:solidFill>
                  <a:schemeClr val="tx1"/>
                </a:solidFill>
              </a:rPr>
              <a:t>No radicand contains a fraction.</a:t>
            </a:r>
          </a:p>
          <a:p>
            <a:pPr marL="457200" indent="-457200" eaLnBrk="0" hangingPunct="0">
              <a:spcBef>
                <a:spcPct val="60000"/>
              </a:spcBef>
              <a:buFontTx/>
              <a:buAutoNum type="arabicPeriod"/>
            </a:pPr>
            <a:r>
              <a:rPr lang="en-US" sz="2400" b="0">
                <a:solidFill>
                  <a:schemeClr val="tx1"/>
                </a:solidFill>
              </a:rPr>
              <a:t>No denominator contains a radical.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5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5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5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5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5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5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2" grpId="0" build="p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Assignment: 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Day 2: Continued…pp. 29-31 (3-9, 33-81 x3, 92, </a:t>
            </a:r>
            <a:r>
              <a:rPr lang="en-US" u="sng" smtClean="0"/>
              <a:t>101/102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/>
              <a:t>Day 3:</a:t>
            </a:r>
            <a:r>
              <a:rPr lang="en-US" smtClean="0">
                <a:solidFill>
                  <a:schemeClr val="hlink"/>
                </a:solidFill>
              </a:rPr>
              <a:t>  </a:t>
            </a:r>
            <a:r>
              <a:rPr lang="en-US" smtClean="0"/>
              <a:t>Continued…pp. 29-31 (3-9, 33-81 x3, 92, </a:t>
            </a:r>
            <a:r>
              <a:rPr lang="en-US" u="sng" smtClean="0"/>
              <a:t>101/102</a:t>
            </a:r>
            <a:r>
              <a:rPr lang="en-US" smtClean="0"/>
              <a:t>)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>
              <a:solidFill>
                <a:schemeClr val="hlink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Even Answers:  </a:t>
            </a:r>
            <a:r>
              <a:rPr lang="en-US" sz="2800" smtClean="0"/>
              <a:t>Day 2: Continued…        pp. 29-31 (3-9, 33-81 x3, 92, </a:t>
            </a:r>
            <a:r>
              <a:rPr lang="en-US" sz="2800" u="sng" smtClean="0"/>
              <a:t>101/102</a:t>
            </a:r>
            <a:r>
              <a:rPr lang="en-US" sz="2800" smtClean="0"/>
              <a:t>)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000" smtClean="0"/>
              <a:t>4.  ½					92.  (a) -1.0813</a:t>
            </a:r>
          </a:p>
          <a:p>
            <a:pPr marL="0" indent="0" eaLnBrk="1" hangingPunct="1">
              <a:buFontTx/>
              <a:buAutoNum type="arabicPeriod" startAt="6"/>
            </a:pPr>
            <a:r>
              <a:rPr lang="en-US" sz="2000" smtClean="0"/>
              <a:t>5/1					       (b) -44.3624</a:t>
            </a:r>
          </a:p>
          <a:p>
            <a:pPr marL="0" indent="0" eaLnBrk="1" hangingPunct="1">
              <a:buFontTx/>
              <a:buAutoNum type="arabicPeriod" startAt="8"/>
            </a:pPr>
            <a:r>
              <a:rPr lang="en-US" sz="2000" smtClean="0"/>
              <a:t>243/1</a:t>
            </a:r>
          </a:p>
          <a:p>
            <a:pPr marL="0" indent="0" eaLnBrk="1" hangingPunct="1">
              <a:buFontTx/>
              <a:buAutoNum type="arabicPeriod" startAt="36"/>
            </a:pPr>
            <a:r>
              <a:rPr lang="en-US" sz="2000" smtClean="0"/>
              <a:t>4r</a:t>
            </a:r>
            <a:r>
              <a:rPr lang="en-US" sz="2000" baseline="30000" smtClean="0"/>
              <a:t>5/6</a:t>
            </a:r>
          </a:p>
          <a:p>
            <a:pPr marL="0" indent="0" eaLnBrk="1" hangingPunct="1">
              <a:buFontTx/>
              <a:buAutoNum type="arabicPeriod" startAt="42"/>
            </a:pPr>
            <a:r>
              <a:rPr lang="en-US" sz="2000" smtClean="0"/>
              <a:t>-y</a:t>
            </a:r>
            <a:r>
              <a:rPr lang="en-US" sz="2000" baseline="30000" smtClean="0"/>
              <a:t>11/2</a:t>
            </a:r>
          </a:p>
          <a:p>
            <a:pPr marL="0" indent="0" eaLnBrk="1" hangingPunct="1">
              <a:buFontTx/>
              <a:buAutoNum type="arabicPeriod" startAt="48"/>
            </a:pPr>
            <a:r>
              <a:rPr lang="en-US" sz="2000" smtClean="0"/>
              <a:t>x</a:t>
            </a:r>
            <a:r>
              <a:rPr lang="en-US" sz="2000" baseline="30000" smtClean="0"/>
              <a:t>5/3</a:t>
            </a:r>
          </a:p>
          <a:p>
            <a:pPr marL="0" indent="0" eaLnBrk="1" hangingPunct="1">
              <a:buFontTx/>
              <a:buAutoNum type="arabicPeriod" startAt="54"/>
            </a:pPr>
            <a:r>
              <a:rPr lang="en-US" sz="2000" smtClean="0"/>
              <a:t>a)  4+ x √x     b)  (4+x) √(4+x)</a:t>
            </a:r>
          </a:p>
          <a:p>
            <a:pPr marL="0" indent="0" eaLnBrk="1" hangingPunct="1">
              <a:buFontTx/>
              <a:buAutoNum type="arabicPeriod" startAt="60"/>
            </a:pPr>
            <a:r>
              <a:rPr lang="en-US" sz="2000" smtClean="0"/>
              <a:t>4</a:t>
            </a:r>
          </a:p>
          <a:p>
            <a:pPr marL="0" indent="0" eaLnBrk="1" hangingPunct="1">
              <a:buFontTx/>
              <a:buAutoNum type="arabicPeriod" startAt="66"/>
            </a:pPr>
            <a:r>
              <a:rPr lang="en-US" sz="2000" smtClean="0"/>
              <a:t>3 r s</a:t>
            </a:r>
            <a:r>
              <a:rPr lang="en-US" sz="2000" baseline="30000" smtClean="0"/>
              <a:t>2 4</a:t>
            </a:r>
            <a:r>
              <a:rPr lang="en-US" sz="2000" smtClean="0">
                <a:cs typeface="Times New Roman" pitchFamily="18" charset="0"/>
              </a:rPr>
              <a:t>√r</a:t>
            </a:r>
          </a:p>
          <a:p>
            <a:pPr marL="0" indent="0" eaLnBrk="1" hangingPunct="1">
              <a:buFontTx/>
              <a:buAutoNum type="arabicPeriod" startAt="72"/>
            </a:pPr>
            <a:r>
              <a:rPr lang="en-US" sz="2000" smtClean="0"/>
              <a:t>xy</a:t>
            </a:r>
            <a:r>
              <a:rPr lang="en-US" sz="2000" baseline="30000" smtClean="0"/>
              <a:t>3</a:t>
            </a:r>
            <a:r>
              <a:rPr lang="en-US" sz="2000" smtClean="0"/>
              <a:t> </a:t>
            </a:r>
            <a:r>
              <a:rPr lang="en-US" sz="2000" baseline="30000" smtClean="0"/>
              <a:t> </a:t>
            </a:r>
            <a:r>
              <a:rPr lang="en-US" sz="2000" smtClean="0"/>
              <a:t>/5 • </a:t>
            </a:r>
            <a:r>
              <a:rPr lang="en-US" sz="2000" baseline="30000" smtClean="0"/>
              <a:t>4</a:t>
            </a:r>
            <a:r>
              <a:rPr lang="en-US" sz="2000" smtClean="0"/>
              <a:t>√5x</a:t>
            </a:r>
            <a:r>
              <a:rPr lang="en-US" sz="2000" baseline="30000" smtClean="0"/>
              <a:t>2</a:t>
            </a:r>
          </a:p>
          <a:p>
            <a:pPr marL="0" indent="0" eaLnBrk="1" hangingPunct="1">
              <a:buFontTx/>
              <a:buNone/>
            </a:pPr>
            <a:r>
              <a:rPr lang="en-US" sz="2000" smtClean="0"/>
              <a:t>78.  5x</a:t>
            </a:r>
            <a:r>
              <a:rPr lang="en-US" sz="2000" baseline="30000" smtClean="0"/>
              <a:t>2 </a:t>
            </a:r>
            <a:r>
              <a:rPr lang="en-US" sz="2000" smtClean="0"/>
              <a:t>y</a:t>
            </a:r>
            <a:r>
              <a:rPr lang="en-US" sz="2000" baseline="30000" smtClean="0"/>
              <a:t>5 </a:t>
            </a:r>
            <a:r>
              <a:rPr lang="en-US" sz="2000" smtClean="0"/>
              <a:t>√2</a:t>
            </a:r>
          </a:p>
        </p:txBody>
      </p:sp>
      <p:cxnSp>
        <p:nvCxnSpPr>
          <p:cNvPr id="68612" name="Straight Connector 2"/>
          <p:cNvCxnSpPr>
            <a:cxnSpLocks noChangeShapeType="1"/>
          </p:cNvCxnSpPr>
          <p:nvPr/>
        </p:nvCxnSpPr>
        <p:spPr bwMode="auto">
          <a:xfrm>
            <a:off x="1066800" y="5410200"/>
            <a:ext cx="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13" name="Straight Connector 10"/>
          <p:cNvCxnSpPr>
            <a:cxnSpLocks noChangeShapeType="1"/>
          </p:cNvCxnSpPr>
          <p:nvPr/>
        </p:nvCxnSpPr>
        <p:spPr bwMode="auto">
          <a:xfrm>
            <a:off x="1447800" y="5432425"/>
            <a:ext cx="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14" name="Straight Connector 14"/>
          <p:cNvCxnSpPr>
            <a:cxnSpLocks noChangeShapeType="1"/>
          </p:cNvCxnSpPr>
          <p:nvPr/>
        </p:nvCxnSpPr>
        <p:spPr bwMode="auto">
          <a:xfrm>
            <a:off x="1600200" y="5791200"/>
            <a:ext cx="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15" name="Straight Connector 15"/>
          <p:cNvCxnSpPr>
            <a:cxnSpLocks noChangeShapeType="1"/>
          </p:cNvCxnSpPr>
          <p:nvPr/>
        </p:nvCxnSpPr>
        <p:spPr bwMode="auto">
          <a:xfrm>
            <a:off x="1828800" y="5791200"/>
            <a:ext cx="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16" name="Straight Connector 16"/>
          <p:cNvCxnSpPr>
            <a:cxnSpLocks noChangeShapeType="1"/>
          </p:cNvCxnSpPr>
          <p:nvPr/>
        </p:nvCxnSpPr>
        <p:spPr bwMode="auto">
          <a:xfrm>
            <a:off x="1676400" y="4267200"/>
            <a:ext cx="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17" name="Straight Connector 19"/>
          <p:cNvCxnSpPr>
            <a:cxnSpLocks noChangeShapeType="1"/>
          </p:cNvCxnSpPr>
          <p:nvPr/>
        </p:nvCxnSpPr>
        <p:spPr bwMode="auto">
          <a:xfrm>
            <a:off x="1905000" y="4267200"/>
            <a:ext cx="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18" name="Straight Connector 20"/>
          <p:cNvCxnSpPr>
            <a:cxnSpLocks noChangeShapeType="1"/>
          </p:cNvCxnSpPr>
          <p:nvPr/>
        </p:nvCxnSpPr>
        <p:spPr bwMode="auto">
          <a:xfrm>
            <a:off x="2819400" y="4332288"/>
            <a:ext cx="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19" name="Straight Connector 21"/>
          <p:cNvCxnSpPr>
            <a:cxnSpLocks noChangeShapeType="1"/>
          </p:cNvCxnSpPr>
          <p:nvPr/>
        </p:nvCxnSpPr>
        <p:spPr bwMode="auto">
          <a:xfrm>
            <a:off x="3429000" y="4332288"/>
            <a:ext cx="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20" name="Straight Connector 22"/>
          <p:cNvCxnSpPr>
            <a:cxnSpLocks noChangeShapeType="1"/>
          </p:cNvCxnSpPr>
          <p:nvPr/>
        </p:nvCxnSpPr>
        <p:spPr bwMode="auto">
          <a:xfrm>
            <a:off x="1241425" y="5029200"/>
            <a:ext cx="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21" name="Straight Connector 23"/>
          <p:cNvCxnSpPr>
            <a:cxnSpLocks noChangeShapeType="1"/>
          </p:cNvCxnSpPr>
          <p:nvPr/>
        </p:nvCxnSpPr>
        <p:spPr bwMode="auto">
          <a:xfrm>
            <a:off x="1371600" y="5040313"/>
            <a:ext cx="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1.3 Algebraic Expressions</a:t>
            </a:r>
          </a:p>
        </p:txBody>
      </p:sp>
      <p:sp>
        <p:nvSpPr>
          <p:cNvPr id="69635" name="Rectangle 4"/>
          <p:cNvSpPr>
            <a:spLocks noChangeArrowheads="1"/>
          </p:cNvSpPr>
          <p:nvPr/>
        </p:nvSpPr>
        <p:spPr bwMode="auto">
          <a:xfrm>
            <a:off x="5354638" y="6613525"/>
            <a:ext cx="37893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</a:rPr>
              <a:t>Copyright (c) 2003 Brooks/Cole, a division of Thomson Learning, Inc</a:t>
            </a:r>
            <a:r>
              <a:rPr lang="en-US" sz="900" b="0">
                <a:solidFill>
                  <a:srgbClr val="000000"/>
                </a:solidFill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Polynomials</a:t>
            </a: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647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600" b="0">
                <a:solidFill>
                  <a:schemeClr val="tx1"/>
                </a:solidFill>
              </a:rPr>
              <a:t>  Addition</a:t>
            </a: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2133600" y="2057400"/>
          <a:ext cx="5835650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1" name="Equation" r:id="rId4" imgW="2374900" imgH="304800" progId="Equation.DSMT4">
                  <p:embed/>
                </p:oleObj>
              </mc:Choice>
              <mc:Fallback>
                <p:oleObj name="Equation" r:id="rId4" imgW="2374900" imgH="304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057400"/>
                        <a:ext cx="5835650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2209800" y="2667000"/>
          <a:ext cx="5273675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2" name="Equation" r:id="rId6" imgW="2146300" imgH="457200" progId="Equation.DSMT4">
                  <p:embed/>
                </p:oleObj>
              </mc:Choice>
              <mc:Fallback>
                <p:oleObj name="Equation" r:id="rId6" imgW="214630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667000"/>
                        <a:ext cx="5273675" cy="103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5410200" y="3200400"/>
            <a:ext cx="2971800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Combine like terms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1143000" y="3810000"/>
            <a:ext cx="647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600" b="0">
                <a:solidFill>
                  <a:schemeClr val="tx1"/>
                </a:solidFill>
              </a:rPr>
              <a:t>  Subtraction</a:t>
            </a:r>
          </a:p>
        </p:txBody>
      </p:sp>
      <p:graphicFrame>
        <p:nvGraphicFramePr>
          <p:cNvPr id="29704" name="Object 8"/>
          <p:cNvGraphicFramePr>
            <a:graphicFrameLocks noChangeAspect="1"/>
          </p:cNvGraphicFramePr>
          <p:nvPr/>
        </p:nvGraphicFramePr>
        <p:xfrm>
          <a:off x="2133600" y="4572000"/>
          <a:ext cx="5148263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3" name="Equation" r:id="rId8" imgW="2094591" imgH="304668" progId="Equation.DSMT4">
                  <p:embed/>
                </p:oleObj>
              </mc:Choice>
              <mc:Fallback>
                <p:oleObj name="Equation" r:id="rId8" imgW="2094591" imgH="304668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572000"/>
                        <a:ext cx="5148263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5" name="Object 9"/>
          <p:cNvGraphicFramePr>
            <a:graphicFrameLocks noChangeAspect="1"/>
          </p:cNvGraphicFramePr>
          <p:nvPr/>
        </p:nvGraphicFramePr>
        <p:xfrm>
          <a:off x="2209800" y="5181600"/>
          <a:ext cx="4586288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4" name="Equation" r:id="rId10" imgW="1866900" imgH="457200" progId="Equation.DSMT4">
                  <p:embed/>
                </p:oleObj>
              </mc:Choice>
              <mc:Fallback>
                <p:oleObj name="Equation" r:id="rId10" imgW="1866900" imgH="457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181600"/>
                        <a:ext cx="4586288" cy="103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4419600" y="5791200"/>
            <a:ext cx="2971800" cy="4699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Combine like terms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6934200" y="5181600"/>
            <a:ext cx="1600200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Distribute</a:t>
            </a: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5354638" y="6613525"/>
            <a:ext cx="37893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</a:rPr>
              <a:t>Copyright (c) 2003 Brooks/Cole, a division of Thomson Learning, Inc</a:t>
            </a:r>
            <a:r>
              <a:rPr lang="en-US" sz="900" b="0">
                <a:solidFill>
                  <a:srgbClr val="000000"/>
                </a:solidFill>
              </a:rPr>
              <a:t>.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animBg="1" autoUpdateAnimBg="0"/>
      <p:bldP spid="29703" grpId="0" autoUpdateAnimBg="0"/>
      <p:bldP spid="29706" grpId="0" animBg="1" autoUpdateAnimBg="0"/>
      <p:bldP spid="29707" grpId="0" animBg="1" autoUpdateAnimBg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Polynomials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1143000" y="1447800"/>
            <a:ext cx="647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600" b="0">
                <a:solidFill>
                  <a:schemeClr val="tx1"/>
                </a:solidFill>
              </a:rPr>
              <a:t>  Multiplication</a:t>
            </a:r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1752600" y="2133600"/>
          <a:ext cx="2497138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4" name="Equation" r:id="rId4" imgW="1015559" imgH="253890" progId="Equation.DSMT4">
                  <p:embed/>
                </p:oleObj>
              </mc:Choice>
              <mc:Fallback>
                <p:oleObj name="Equation" r:id="rId4" imgW="1015559" imgH="25389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133600"/>
                        <a:ext cx="2497138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191000" y="3886200"/>
            <a:ext cx="2971800" cy="4699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Combine like terms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5181600" y="2667000"/>
            <a:ext cx="1600200" cy="4699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Distribute</a:t>
            </a:r>
          </a:p>
        </p:txBody>
      </p:sp>
      <p:graphicFrame>
        <p:nvGraphicFramePr>
          <p:cNvPr id="30732" name="Object 12"/>
          <p:cNvGraphicFramePr>
            <a:graphicFrameLocks noChangeAspect="1"/>
          </p:cNvGraphicFramePr>
          <p:nvPr/>
        </p:nvGraphicFramePr>
        <p:xfrm>
          <a:off x="1752600" y="2667000"/>
          <a:ext cx="3309938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5" name="Equation" r:id="rId6" imgW="1345616" imgH="406224" progId="Equation.DSMT4">
                  <p:embed/>
                </p:oleObj>
              </mc:Choice>
              <mc:Fallback>
                <p:oleObj name="Equation" r:id="rId6" imgW="1345616" imgH="406224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667000"/>
                        <a:ext cx="3309938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4876800" y="3276600"/>
            <a:ext cx="1600200" cy="4699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Distribute</a:t>
            </a:r>
          </a:p>
        </p:txBody>
      </p:sp>
      <p:graphicFrame>
        <p:nvGraphicFramePr>
          <p:cNvPr id="30734" name="Object 14"/>
          <p:cNvGraphicFramePr>
            <a:graphicFrameLocks noChangeAspect="1"/>
          </p:cNvGraphicFramePr>
          <p:nvPr/>
        </p:nvGraphicFramePr>
        <p:xfrm>
          <a:off x="1752600" y="3200400"/>
          <a:ext cx="26670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6" name="Equation" r:id="rId8" imgW="1180588" imgH="215806" progId="Equation.DSMT4">
                  <p:embed/>
                </p:oleObj>
              </mc:Choice>
              <mc:Fallback>
                <p:oleObj name="Equation" r:id="rId8" imgW="1180588" imgH="215806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200400"/>
                        <a:ext cx="26670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5" name="Object 15"/>
          <p:cNvGraphicFramePr>
            <a:graphicFrameLocks noChangeAspect="1"/>
          </p:cNvGraphicFramePr>
          <p:nvPr/>
        </p:nvGraphicFramePr>
        <p:xfrm>
          <a:off x="1752600" y="3810000"/>
          <a:ext cx="19812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7" name="Equation" r:id="rId10" imgW="875920" imgH="215806" progId="Equation.DSMT4">
                  <p:embed/>
                </p:oleObj>
              </mc:Choice>
              <mc:Fallback>
                <p:oleObj name="Equation" r:id="rId10" imgW="875920" imgH="215806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810000"/>
                        <a:ext cx="198120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91" name="Rectangle 16"/>
          <p:cNvSpPr>
            <a:spLocks noChangeArrowheads="1"/>
          </p:cNvSpPr>
          <p:nvPr/>
        </p:nvSpPr>
        <p:spPr bwMode="auto">
          <a:xfrm>
            <a:off x="5354638" y="6613525"/>
            <a:ext cx="37893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</a:rPr>
              <a:t>Copyright (c) 2003 Brooks/Cole, a division of Thomson Learning, Inc</a:t>
            </a:r>
            <a:r>
              <a:rPr lang="en-US" sz="900" b="0">
                <a:solidFill>
                  <a:srgbClr val="000000"/>
                </a:solidFill>
              </a:rPr>
              <a:t>.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animBg="1" autoUpdateAnimBg="0"/>
      <p:bldP spid="30731" grpId="0" animBg="1" autoUpdateAnimBg="0"/>
      <p:bldP spid="30733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SUBSETS of </a:t>
            </a:r>
            <a:r>
              <a:rPr lang="en-US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oadway BT" pitchFamily="82" charset="0"/>
              </a:rPr>
              <a:t>R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000080">
              <a:alpha val="60001"/>
            </a:srgbClr>
          </a:solidFill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Definition:</a:t>
            </a:r>
          </a:p>
          <a:p>
            <a:pPr eaLnBrk="1" hangingPunct="1">
              <a:buFontTx/>
              <a:buNone/>
              <a:defRPr/>
            </a:pPr>
            <a:r>
              <a:rPr lang="en-US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NATURAL NUMBERS (</a:t>
            </a:r>
            <a:r>
              <a:rPr lang="en-US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oadway BT" pitchFamily="82" charset="0"/>
              </a:rPr>
              <a:t>N</a:t>
            </a:r>
            <a:r>
              <a:rPr lang="en-US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eaLnBrk="1" hangingPunct="1">
              <a:buFontTx/>
              <a:buNone/>
              <a:defRPr/>
            </a:pP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- 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counting numbers</a:t>
            </a:r>
          </a:p>
          <a:p>
            <a:pPr eaLnBrk="1" hangingPunct="1">
              <a:buFontTx/>
              <a:buNone/>
              <a:defRPr/>
            </a:pP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- positive integers</a:t>
            </a:r>
          </a:p>
          <a:p>
            <a:pPr eaLnBrk="1" hangingPunct="1">
              <a:buFontTx/>
              <a:buNone/>
              <a:defRPr/>
            </a:pP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- {1, 2, 3, 4, ….}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Polynomials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Division</a:t>
            </a:r>
          </a:p>
          <a:p>
            <a:endParaRPr lang="en-US" smtClean="0"/>
          </a:p>
          <a:p>
            <a:pPr>
              <a:buFontTx/>
              <a:buNone/>
            </a:pPr>
            <a:r>
              <a:rPr lang="en-US" i="1" smtClean="0">
                <a:hlinkClick r:id="rId3"/>
              </a:rPr>
              <a:t>http://www.youtube.com/watch?v=uERRlY-WmmU</a:t>
            </a:r>
            <a:endParaRPr lang="en-US" i="1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534400" cy="563563"/>
          </a:xfrm>
        </p:spPr>
        <p:txBody>
          <a:bodyPr/>
          <a:lstStyle/>
          <a:p>
            <a:pPr algn="l" eaLnBrk="1" hangingPunct="1"/>
            <a:r>
              <a:rPr lang="en-US" sz="2400" smtClean="0"/>
              <a:t>1.3 (4-44 x 4) Answers Day 1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609600"/>
            <a:ext cx="4343400" cy="6248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4.</a:t>
            </a:r>
          </a:p>
          <a:p>
            <a:pPr eaLnBrk="1" hangingPunct="1">
              <a:buFontTx/>
              <a:buNone/>
            </a:pPr>
            <a:r>
              <a:rPr lang="en-US" sz="2800" smtClean="0"/>
              <a:t>8.</a:t>
            </a:r>
          </a:p>
          <a:p>
            <a:pPr eaLnBrk="1" hangingPunct="1">
              <a:buFontTx/>
              <a:buNone/>
            </a:pPr>
            <a:r>
              <a:rPr lang="en-US" sz="2800" smtClean="0"/>
              <a:t>12.</a:t>
            </a:r>
          </a:p>
          <a:p>
            <a:pPr eaLnBrk="1" hangingPunct="1">
              <a:buFontTx/>
              <a:buNone/>
            </a:pPr>
            <a:r>
              <a:rPr lang="en-US" sz="2800" smtClean="0"/>
              <a:t>16.</a:t>
            </a:r>
          </a:p>
          <a:p>
            <a:pPr eaLnBrk="1" hangingPunct="1">
              <a:buFontTx/>
              <a:buNone/>
            </a:pPr>
            <a:r>
              <a:rPr lang="en-US" sz="2800" smtClean="0"/>
              <a:t>20.</a:t>
            </a:r>
          </a:p>
          <a:p>
            <a:pPr eaLnBrk="1" hangingPunct="1">
              <a:buFontTx/>
              <a:buNone/>
            </a:pPr>
            <a:r>
              <a:rPr lang="en-US" sz="2800" smtClean="0"/>
              <a:t>24.</a:t>
            </a:r>
          </a:p>
          <a:p>
            <a:pPr eaLnBrk="1" hangingPunct="1">
              <a:buFontTx/>
              <a:buNone/>
            </a:pPr>
            <a:r>
              <a:rPr lang="en-US" sz="2800" smtClean="0"/>
              <a:t>28.</a:t>
            </a:r>
          </a:p>
          <a:p>
            <a:pPr eaLnBrk="1" hangingPunct="1">
              <a:buFontTx/>
              <a:buNone/>
            </a:pPr>
            <a:r>
              <a:rPr lang="en-US" sz="2800" smtClean="0"/>
              <a:t>32.</a:t>
            </a:r>
          </a:p>
          <a:p>
            <a:pPr eaLnBrk="1" hangingPunct="1">
              <a:buFontTx/>
              <a:buNone/>
            </a:pPr>
            <a:r>
              <a:rPr lang="en-US" sz="2800" smtClean="0"/>
              <a:t>36.</a:t>
            </a:r>
          </a:p>
          <a:p>
            <a:pPr eaLnBrk="1" hangingPunct="1">
              <a:buFontTx/>
              <a:buNone/>
            </a:pPr>
            <a:r>
              <a:rPr lang="en-US" sz="2800" smtClean="0"/>
              <a:t>40.</a:t>
            </a:r>
          </a:p>
          <a:p>
            <a:pPr eaLnBrk="1" hangingPunct="1">
              <a:buFontTx/>
              <a:buNone/>
            </a:pPr>
            <a:r>
              <a:rPr lang="en-US" sz="2800" smtClean="0"/>
              <a:t>44.</a:t>
            </a:r>
          </a:p>
        </p:txBody>
      </p:sp>
      <p:graphicFrame>
        <p:nvGraphicFramePr>
          <p:cNvPr id="73732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09600" y="638175"/>
          <a:ext cx="19812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76" name="Equation" r:id="rId4" imgW="977476" imgH="203112" progId="Equation.3">
                  <p:embed/>
                </p:oleObj>
              </mc:Choice>
              <mc:Fallback>
                <p:oleObj name="Equation" r:id="rId4" imgW="977476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638175"/>
                        <a:ext cx="198120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3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09600" y="1073150"/>
          <a:ext cx="297180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77" name="Equation" r:id="rId6" imgW="1143000" imgH="228600" progId="Equation.3">
                  <p:embed/>
                </p:oleObj>
              </mc:Choice>
              <mc:Fallback>
                <p:oleObj name="Equation" r:id="rId6" imgW="11430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073150"/>
                        <a:ext cx="2971800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4" name="Object 6"/>
          <p:cNvGraphicFramePr>
            <a:graphicFrameLocks noChangeAspect="1"/>
          </p:cNvGraphicFramePr>
          <p:nvPr/>
        </p:nvGraphicFramePr>
        <p:xfrm>
          <a:off x="762000" y="1676400"/>
          <a:ext cx="3276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78" name="Equation" r:id="rId8" imgW="1688367" imgH="203112" progId="Equation.3">
                  <p:embed/>
                </p:oleObj>
              </mc:Choice>
              <mc:Fallback>
                <p:oleObj name="Equation" r:id="rId8" imgW="1688367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76400"/>
                        <a:ext cx="32766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5" name="Object 7"/>
          <p:cNvGraphicFramePr>
            <a:graphicFrameLocks noChangeAspect="1"/>
          </p:cNvGraphicFramePr>
          <p:nvPr/>
        </p:nvGraphicFramePr>
        <p:xfrm>
          <a:off x="838200" y="2209800"/>
          <a:ext cx="38862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79" name="Equation" r:id="rId10" imgW="2146300" imgH="203200" progId="Equation.3">
                  <p:embed/>
                </p:oleObj>
              </mc:Choice>
              <mc:Fallback>
                <p:oleObj name="Equation" r:id="rId10" imgW="2146300" imgH="203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209800"/>
                        <a:ext cx="38862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6" name="Object 8"/>
          <p:cNvGraphicFramePr>
            <a:graphicFrameLocks noChangeAspect="1"/>
          </p:cNvGraphicFramePr>
          <p:nvPr/>
        </p:nvGraphicFramePr>
        <p:xfrm>
          <a:off x="838200" y="2590800"/>
          <a:ext cx="1524000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80" name="Equation" r:id="rId12" imgW="558800" imgH="228600" progId="Equation.3">
                  <p:embed/>
                </p:oleObj>
              </mc:Choice>
              <mc:Fallback>
                <p:oleObj name="Equation" r:id="rId12" imgW="5588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590800"/>
                        <a:ext cx="1524000" cy="62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7" name="Object 9"/>
          <p:cNvGraphicFramePr>
            <a:graphicFrameLocks noChangeAspect="1"/>
          </p:cNvGraphicFramePr>
          <p:nvPr/>
        </p:nvGraphicFramePr>
        <p:xfrm>
          <a:off x="838200" y="3200400"/>
          <a:ext cx="12192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81" name="Equation" r:id="rId14" imgW="545863" imgH="228501" progId="Equation.3">
                  <p:embed/>
                </p:oleObj>
              </mc:Choice>
              <mc:Fallback>
                <p:oleObj name="Equation" r:id="rId14" imgW="545863" imgH="228501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200400"/>
                        <a:ext cx="121920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8" name="Object 10"/>
          <p:cNvGraphicFramePr>
            <a:graphicFrameLocks noChangeAspect="1"/>
          </p:cNvGraphicFramePr>
          <p:nvPr/>
        </p:nvGraphicFramePr>
        <p:xfrm>
          <a:off x="838200" y="3709988"/>
          <a:ext cx="2514600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82" name="Equation" r:id="rId16" imgW="1193800" imgH="228600" progId="Equation.3">
                  <p:embed/>
                </p:oleObj>
              </mc:Choice>
              <mc:Fallback>
                <p:oleObj name="Equation" r:id="rId16" imgW="11938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709988"/>
                        <a:ext cx="2514600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9" name="Object 11"/>
          <p:cNvGraphicFramePr>
            <a:graphicFrameLocks noChangeAspect="1"/>
          </p:cNvGraphicFramePr>
          <p:nvPr/>
        </p:nvGraphicFramePr>
        <p:xfrm>
          <a:off x="914400" y="4267200"/>
          <a:ext cx="25146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83" name="Equation" r:id="rId18" imgW="977900" imgH="228600" progId="Equation.3">
                  <p:embed/>
                </p:oleObj>
              </mc:Choice>
              <mc:Fallback>
                <p:oleObj name="Equation" r:id="rId18" imgW="9779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267200"/>
                        <a:ext cx="251460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40" name="Object 12"/>
          <p:cNvGraphicFramePr>
            <a:graphicFrameLocks noChangeAspect="1"/>
          </p:cNvGraphicFramePr>
          <p:nvPr/>
        </p:nvGraphicFramePr>
        <p:xfrm>
          <a:off x="914400" y="4800600"/>
          <a:ext cx="914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84" name="Equation" r:id="rId20" imgW="355138" imgH="177569" progId="Equation.3">
                  <p:embed/>
                </p:oleObj>
              </mc:Choice>
              <mc:Fallback>
                <p:oleObj name="Equation" r:id="rId20" imgW="355138" imgH="177569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800600"/>
                        <a:ext cx="914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41" name="Object 13"/>
          <p:cNvGraphicFramePr>
            <a:graphicFrameLocks noChangeAspect="1"/>
          </p:cNvGraphicFramePr>
          <p:nvPr/>
        </p:nvGraphicFramePr>
        <p:xfrm>
          <a:off x="838200" y="5257800"/>
          <a:ext cx="388620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85" name="Equation" r:id="rId22" imgW="1905000" imgH="228600" progId="Equation.3">
                  <p:embed/>
                </p:oleObj>
              </mc:Choice>
              <mc:Fallback>
                <p:oleObj name="Equation" r:id="rId22" imgW="1905000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257800"/>
                        <a:ext cx="3886200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42" name="Object 14"/>
          <p:cNvGraphicFramePr>
            <a:graphicFrameLocks noChangeAspect="1"/>
          </p:cNvGraphicFramePr>
          <p:nvPr/>
        </p:nvGraphicFramePr>
        <p:xfrm>
          <a:off x="838200" y="5791200"/>
          <a:ext cx="41148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86" name="Equation" r:id="rId24" imgW="2044700" imgH="228600" progId="Equation.3">
                  <p:embed/>
                </p:oleObj>
              </mc:Choice>
              <mc:Fallback>
                <p:oleObj name="Equation" r:id="rId24" imgW="2044700" imgH="228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791200"/>
                        <a:ext cx="4114800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1.3 Factoring Polynomials</a:t>
            </a:r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2057400" y="1981200"/>
          <a:ext cx="15303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84" name="Equation" r:id="rId4" imgW="622030" imgH="215806" progId="Equation.DSMT4">
                  <p:embed/>
                </p:oleObj>
              </mc:Choice>
              <mc:Fallback>
                <p:oleObj name="Equation" r:id="rId4" imgW="622030" imgH="215806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981200"/>
                        <a:ext cx="153035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1447800" y="1371600"/>
            <a:ext cx="457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 b="0">
                <a:solidFill>
                  <a:schemeClr val="tx1"/>
                </a:solidFill>
              </a:rPr>
              <a:t>  </a:t>
            </a:r>
            <a:r>
              <a:rPr lang="en-US" sz="2800" b="0">
                <a:solidFill>
                  <a:schemeClr val="tx1"/>
                </a:solidFill>
              </a:rPr>
              <a:t>Greatest Common Factor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1447800" y="3124200"/>
            <a:ext cx="457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 b="0">
                <a:solidFill>
                  <a:schemeClr val="tx1"/>
                </a:solidFill>
              </a:rPr>
              <a:t>  </a:t>
            </a:r>
            <a:r>
              <a:rPr lang="en-US" sz="2800" b="0">
                <a:solidFill>
                  <a:schemeClr val="tx1"/>
                </a:solidFill>
              </a:rPr>
              <a:t>Grouping</a:t>
            </a:r>
          </a:p>
        </p:txBody>
      </p:sp>
      <p:graphicFrame>
        <p:nvGraphicFramePr>
          <p:cNvPr id="32782" name="Object 14"/>
          <p:cNvGraphicFramePr>
            <a:graphicFrameLocks noChangeAspect="1"/>
          </p:cNvGraphicFramePr>
          <p:nvPr/>
        </p:nvGraphicFramePr>
        <p:xfrm>
          <a:off x="2057400" y="2438400"/>
          <a:ext cx="15621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85" name="Equation" r:id="rId6" imgW="634449" imgH="266469" progId="Equation.DSMT4">
                  <p:embed/>
                </p:oleObj>
              </mc:Choice>
              <mc:Fallback>
                <p:oleObj name="Equation" r:id="rId6" imgW="634449" imgH="266469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438400"/>
                        <a:ext cx="1562100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3" name="Object 15"/>
          <p:cNvGraphicFramePr>
            <a:graphicFrameLocks noChangeAspect="1"/>
          </p:cNvGraphicFramePr>
          <p:nvPr/>
        </p:nvGraphicFramePr>
        <p:xfrm>
          <a:off x="2057400" y="3733800"/>
          <a:ext cx="27495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86" name="Equation" r:id="rId8" imgW="1117115" imgH="215806" progId="Equation.DSMT4">
                  <p:embed/>
                </p:oleObj>
              </mc:Choice>
              <mc:Fallback>
                <p:oleObj name="Equation" r:id="rId8" imgW="1117115" imgH="215806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733800"/>
                        <a:ext cx="274955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4" name="Object 16"/>
          <p:cNvGraphicFramePr>
            <a:graphicFrameLocks noChangeAspect="1"/>
          </p:cNvGraphicFramePr>
          <p:nvPr/>
        </p:nvGraphicFramePr>
        <p:xfrm>
          <a:off x="2057400" y="5105400"/>
          <a:ext cx="303212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87" name="Equation" r:id="rId10" imgW="1231366" imgH="253890" progId="Equation.DSMT4">
                  <p:embed/>
                </p:oleObj>
              </mc:Choice>
              <mc:Fallback>
                <p:oleObj name="Equation" r:id="rId10" imgW="1231366" imgH="25389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105400"/>
                        <a:ext cx="3032125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4343400" y="2057400"/>
            <a:ext cx="4191000" cy="4762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The terms have 6</a:t>
            </a:r>
            <a:r>
              <a:rPr lang="en-US" sz="2400" b="0" i="1">
                <a:solidFill>
                  <a:schemeClr val="tx1"/>
                </a:solidFill>
              </a:rPr>
              <a:t>t</a:t>
            </a:r>
            <a:r>
              <a:rPr lang="en-US" sz="2400" b="0" i="1" baseline="30000">
                <a:solidFill>
                  <a:schemeClr val="tx1"/>
                </a:solidFill>
              </a:rPr>
              <a:t>2</a:t>
            </a:r>
            <a:r>
              <a:rPr lang="en-US" sz="2400" b="0" i="1">
                <a:solidFill>
                  <a:schemeClr val="tx1"/>
                </a:solidFill>
              </a:rPr>
              <a:t> </a:t>
            </a:r>
            <a:r>
              <a:rPr lang="en-US" sz="2400" b="0">
                <a:solidFill>
                  <a:schemeClr val="tx1"/>
                </a:solidFill>
              </a:rPr>
              <a:t>in common</a:t>
            </a:r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3886200" y="2286000"/>
            <a:ext cx="457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2787" name="Object 19"/>
          <p:cNvGraphicFramePr>
            <a:graphicFrameLocks noChangeAspect="1"/>
          </p:cNvGraphicFramePr>
          <p:nvPr/>
        </p:nvGraphicFramePr>
        <p:xfrm>
          <a:off x="1981200" y="5638800"/>
          <a:ext cx="207645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88" name="Equation" r:id="rId12" imgW="952087" imgH="253890" progId="Equation.DSMT4">
                  <p:embed/>
                </p:oleObj>
              </mc:Choice>
              <mc:Fallback>
                <p:oleObj name="Equation" r:id="rId12" imgW="952087" imgH="25389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638800"/>
                        <a:ext cx="2076450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8" name="AutoShape 20"/>
          <p:cNvSpPr>
            <a:spLocks/>
          </p:cNvSpPr>
          <p:nvPr/>
        </p:nvSpPr>
        <p:spPr bwMode="auto">
          <a:xfrm rot="-5326868">
            <a:off x="2628900" y="3619500"/>
            <a:ext cx="228600" cy="13716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789" name="AutoShape 21"/>
          <p:cNvSpPr>
            <a:spLocks/>
          </p:cNvSpPr>
          <p:nvPr/>
        </p:nvSpPr>
        <p:spPr bwMode="auto">
          <a:xfrm rot="-5326868">
            <a:off x="4152900" y="3695700"/>
            <a:ext cx="228600" cy="1219200"/>
          </a:xfrm>
          <a:prstGeom prst="leftBrace">
            <a:avLst>
              <a:gd name="adj1" fmla="val 444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1905000" y="4495800"/>
            <a:ext cx="1600200" cy="4762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Factor </a:t>
            </a:r>
            <a:r>
              <a:rPr lang="en-US" sz="2400" b="0" i="1">
                <a:solidFill>
                  <a:schemeClr val="tx1"/>
                </a:solidFill>
              </a:rPr>
              <a:t>mx</a:t>
            </a:r>
            <a:endParaRPr lang="en-US" sz="2400" b="0">
              <a:solidFill>
                <a:schemeClr val="tx1"/>
              </a:solidFill>
            </a:endParaRP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3657600" y="4495800"/>
            <a:ext cx="1447800" cy="4762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Factor –2</a:t>
            </a:r>
          </a:p>
        </p:txBody>
      </p:sp>
      <p:sp>
        <p:nvSpPr>
          <p:cNvPr id="74768" name="Rectangle 24"/>
          <p:cNvSpPr>
            <a:spLocks noChangeArrowheads="1"/>
          </p:cNvSpPr>
          <p:nvPr/>
        </p:nvSpPr>
        <p:spPr bwMode="auto">
          <a:xfrm>
            <a:off x="5354638" y="6613525"/>
            <a:ext cx="37893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</a:rPr>
              <a:t>Copyright (c) 2003 Brooks/Cole, a division of Thomson Learning, Inc</a:t>
            </a:r>
            <a:r>
              <a:rPr lang="en-US" sz="900" b="0">
                <a:solidFill>
                  <a:srgbClr val="000000"/>
                </a:solidFill>
              </a:rPr>
              <a:t>.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7" grpId="0" autoUpdateAnimBg="0"/>
      <p:bldP spid="32779" grpId="0" autoUpdateAnimBg="0"/>
      <p:bldP spid="32785" grpId="0" animBg="1" autoUpdateAnimBg="0"/>
      <p:bldP spid="32788" grpId="0" animBg="1"/>
      <p:bldP spid="32789" grpId="0" animBg="1"/>
      <p:bldP spid="32790" grpId="0" animBg="1" autoUpdateAnimBg="0"/>
      <p:bldP spid="32791" grpId="0" animBg="1" autoUpdateAnimBg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Factoring Polynomials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1143000" y="3886200"/>
            <a:ext cx="533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 b="0">
                <a:solidFill>
                  <a:schemeClr val="tx1"/>
                </a:solidFill>
              </a:rPr>
              <a:t>  </a:t>
            </a:r>
            <a:r>
              <a:rPr lang="en-US" sz="2800" b="0">
                <a:solidFill>
                  <a:schemeClr val="tx1"/>
                </a:solidFill>
              </a:rPr>
              <a:t>Sum/Difference of Two Cubes: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990600" y="1371600"/>
            <a:ext cx="457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 b="0">
                <a:solidFill>
                  <a:schemeClr val="tx1"/>
                </a:solidFill>
              </a:rPr>
              <a:t>  </a:t>
            </a:r>
            <a:r>
              <a:rPr lang="en-US" sz="2800" b="0">
                <a:solidFill>
                  <a:schemeClr val="tx1"/>
                </a:solidFill>
              </a:rPr>
              <a:t>Difference of Two Squares:</a:t>
            </a:r>
          </a:p>
        </p:txBody>
      </p:sp>
      <p:graphicFrame>
        <p:nvGraphicFramePr>
          <p:cNvPr id="41994" name="Object 10"/>
          <p:cNvGraphicFramePr>
            <a:graphicFrameLocks noChangeAspect="1"/>
          </p:cNvGraphicFramePr>
          <p:nvPr/>
        </p:nvGraphicFramePr>
        <p:xfrm>
          <a:off x="1828800" y="2514600"/>
          <a:ext cx="106203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08" name="Equation" r:id="rId4" imgW="431613" imgH="215806" progId="Equation.DSMT4">
                  <p:embed/>
                </p:oleObj>
              </mc:Choice>
              <mc:Fallback>
                <p:oleObj name="Equation" r:id="rId4" imgW="431613" imgH="215806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514600"/>
                        <a:ext cx="1062038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5" name="Object 11"/>
          <p:cNvGraphicFramePr>
            <a:graphicFrameLocks noChangeAspect="1"/>
          </p:cNvGraphicFramePr>
          <p:nvPr/>
        </p:nvGraphicFramePr>
        <p:xfrm>
          <a:off x="1752600" y="5105400"/>
          <a:ext cx="109378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09" name="Equation" r:id="rId6" imgW="444114" imgH="215713" progId="Equation.DSMT4">
                  <p:embed/>
                </p:oleObj>
              </mc:Choice>
              <mc:Fallback>
                <p:oleObj name="Equation" r:id="rId6" imgW="444114" imgH="215713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105400"/>
                        <a:ext cx="1093788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6" name="Object 12"/>
          <p:cNvGraphicFramePr>
            <a:graphicFrameLocks noChangeAspect="1"/>
          </p:cNvGraphicFramePr>
          <p:nvPr/>
        </p:nvGraphicFramePr>
        <p:xfrm>
          <a:off x="1600200" y="5562600"/>
          <a:ext cx="3313113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10" name="Equation" r:id="rId8" imgW="1345616" imgH="304668" progId="Equation.DSMT4">
                  <p:embed/>
                </p:oleObj>
              </mc:Choice>
              <mc:Fallback>
                <p:oleObj name="Equation" r:id="rId8" imgW="1345616" imgH="304668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562600"/>
                        <a:ext cx="3313113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7" name="Object 13"/>
          <p:cNvGraphicFramePr>
            <a:graphicFrameLocks noChangeAspect="1"/>
          </p:cNvGraphicFramePr>
          <p:nvPr/>
        </p:nvGraphicFramePr>
        <p:xfrm>
          <a:off x="1828800" y="3048000"/>
          <a:ext cx="227965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11" name="Equation" r:id="rId10" imgW="926698" imgH="253890" progId="Equation.DSMT4">
                  <p:embed/>
                </p:oleObj>
              </mc:Choice>
              <mc:Fallback>
                <p:oleObj name="Equation" r:id="rId10" imgW="926698" imgH="25389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048000"/>
                        <a:ext cx="2279650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00" name="Object 16"/>
          <p:cNvGraphicFramePr>
            <a:graphicFrameLocks noChangeAspect="1"/>
          </p:cNvGraphicFramePr>
          <p:nvPr/>
        </p:nvGraphicFramePr>
        <p:xfrm>
          <a:off x="3505200" y="1905000"/>
          <a:ext cx="342900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12" name="Equation" r:id="rId12" imgW="1497950" imgH="266584" progId="Equation.DSMT4">
                  <p:embed/>
                </p:oleObj>
              </mc:Choice>
              <mc:Fallback>
                <p:oleObj name="Equation" r:id="rId12" imgW="1497950" imgH="266584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905000"/>
                        <a:ext cx="3429000" cy="6111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01" name="Object 17"/>
          <p:cNvGraphicFramePr>
            <a:graphicFrameLocks noChangeAspect="1"/>
          </p:cNvGraphicFramePr>
          <p:nvPr/>
        </p:nvGraphicFramePr>
        <p:xfrm>
          <a:off x="3505200" y="4495800"/>
          <a:ext cx="4572000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13" name="Equation" r:id="rId14" imgW="1916868" imgH="304668" progId="Equation.DSMT4">
                  <p:embed/>
                </p:oleObj>
              </mc:Choice>
              <mc:Fallback>
                <p:oleObj name="Equation" r:id="rId14" imgW="1916868" imgH="304668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495800"/>
                        <a:ext cx="4572000" cy="7270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1219200" y="5181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accent2"/>
                </a:solidFill>
              </a:rPr>
              <a:t>Ex.</a:t>
            </a:r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1295400" y="2590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accent2"/>
                </a:solidFill>
              </a:rPr>
              <a:t>Ex.</a:t>
            </a:r>
          </a:p>
        </p:txBody>
      </p:sp>
      <p:sp>
        <p:nvSpPr>
          <p:cNvPr id="75789" name="Rectangle 20"/>
          <p:cNvSpPr>
            <a:spLocks noChangeArrowheads="1"/>
          </p:cNvSpPr>
          <p:nvPr/>
        </p:nvSpPr>
        <p:spPr bwMode="auto">
          <a:xfrm>
            <a:off x="5354638" y="6613525"/>
            <a:ext cx="37893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</a:rPr>
              <a:t>Copyright (c) 2003 Brooks/Cole, a division of Thomson Learning, Inc</a:t>
            </a:r>
            <a:r>
              <a:rPr lang="en-US" sz="900" b="0">
                <a:solidFill>
                  <a:srgbClr val="000000"/>
                </a:solidFill>
              </a:rPr>
              <a:t>.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2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2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2" grpId="0" autoUpdateAnimBg="0"/>
      <p:bldP spid="41993" grpId="0" autoUpdateAnimBg="0"/>
      <p:bldP spid="42003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Factoring Polynomials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990600" y="1371600"/>
            <a:ext cx="457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 b="0">
                <a:solidFill>
                  <a:schemeClr val="tx1"/>
                </a:solidFill>
              </a:rPr>
              <a:t>  </a:t>
            </a:r>
            <a:r>
              <a:rPr lang="en-US" sz="2800" b="0">
                <a:solidFill>
                  <a:schemeClr val="tx1"/>
                </a:solidFill>
              </a:rPr>
              <a:t>Trinomials</a:t>
            </a:r>
          </a:p>
        </p:txBody>
      </p:sp>
      <p:graphicFrame>
        <p:nvGraphicFramePr>
          <p:cNvPr id="48133" name="Object 5"/>
          <p:cNvGraphicFramePr>
            <a:graphicFrameLocks noChangeAspect="1"/>
          </p:cNvGraphicFramePr>
          <p:nvPr/>
        </p:nvGraphicFramePr>
        <p:xfrm>
          <a:off x="2286000" y="2057400"/>
          <a:ext cx="168592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30" name="Equation" r:id="rId4" imgW="685502" imgH="215806" progId="Equation.DSMT4">
                  <p:embed/>
                </p:oleObj>
              </mc:Choice>
              <mc:Fallback>
                <p:oleObj name="Equation" r:id="rId4" imgW="685502" imgH="215806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057400"/>
                        <a:ext cx="168592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4" name="Object 6"/>
          <p:cNvGraphicFramePr>
            <a:graphicFrameLocks noChangeAspect="1"/>
          </p:cNvGraphicFramePr>
          <p:nvPr/>
        </p:nvGraphicFramePr>
        <p:xfrm>
          <a:off x="2209800" y="3657600"/>
          <a:ext cx="262413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31" name="Equation" r:id="rId6" imgW="1066337" imgH="215806" progId="Equation.DSMT4">
                  <p:embed/>
                </p:oleObj>
              </mc:Choice>
              <mc:Fallback>
                <p:oleObj name="Equation" r:id="rId6" imgW="1066337" imgH="215806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657600"/>
                        <a:ext cx="2624138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6" name="Object 8"/>
          <p:cNvGraphicFramePr>
            <a:graphicFrameLocks noChangeAspect="1"/>
          </p:cNvGraphicFramePr>
          <p:nvPr/>
        </p:nvGraphicFramePr>
        <p:xfrm>
          <a:off x="2209800" y="2667000"/>
          <a:ext cx="212407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32" name="Equation" r:id="rId8" imgW="863225" imgH="253890" progId="Equation.DSMT4">
                  <p:embed/>
                </p:oleObj>
              </mc:Choice>
              <mc:Fallback>
                <p:oleObj name="Equation" r:id="rId8" imgW="863225" imgH="25389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667000"/>
                        <a:ext cx="2124075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1600200" y="3733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accent2"/>
                </a:solidFill>
              </a:rPr>
              <a:t>Ex.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1600200" y="2133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accent2"/>
                </a:solidFill>
              </a:rPr>
              <a:t>Ex.</a:t>
            </a: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4648200" y="2743200"/>
            <a:ext cx="2133600" cy="4762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Trial and Error</a:t>
            </a:r>
          </a:p>
        </p:txBody>
      </p:sp>
      <p:graphicFrame>
        <p:nvGraphicFramePr>
          <p:cNvPr id="48142" name="Object 14"/>
          <p:cNvGraphicFramePr>
            <a:graphicFrameLocks noChangeAspect="1"/>
          </p:cNvGraphicFramePr>
          <p:nvPr/>
        </p:nvGraphicFramePr>
        <p:xfrm>
          <a:off x="2133600" y="4191000"/>
          <a:ext cx="2592388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33" name="Equation" r:id="rId10" imgW="1054100" imgH="304800" progId="Equation.DSMT4">
                  <p:embed/>
                </p:oleObj>
              </mc:Choice>
              <mc:Fallback>
                <p:oleObj name="Equation" r:id="rId10" imgW="1054100" imgH="3048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191000"/>
                        <a:ext cx="2592388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5029200" y="4953000"/>
            <a:ext cx="2133600" cy="4762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Trial and Error</a:t>
            </a:r>
          </a:p>
        </p:txBody>
      </p:sp>
      <p:graphicFrame>
        <p:nvGraphicFramePr>
          <p:cNvPr id="48145" name="Object 17"/>
          <p:cNvGraphicFramePr>
            <a:graphicFrameLocks noChangeAspect="1"/>
          </p:cNvGraphicFramePr>
          <p:nvPr/>
        </p:nvGraphicFramePr>
        <p:xfrm>
          <a:off x="2133600" y="4876800"/>
          <a:ext cx="268605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34" name="Equation" r:id="rId12" imgW="1091726" imgH="253890" progId="Equation.DSMT4">
                  <p:embed/>
                </p:oleObj>
              </mc:Choice>
              <mc:Fallback>
                <p:oleObj name="Equation" r:id="rId12" imgW="1091726" imgH="25389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876800"/>
                        <a:ext cx="2686050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5029200" y="4267200"/>
            <a:ext cx="3581400" cy="4762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Greatest Common Factor</a:t>
            </a:r>
          </a:p>
        </p:txBody>
      </p:sp>
      <p:sp>
        <p:nvSpPr>
          <p:cNvPr id="76814" name="Rectangle 19"/>
          <p:cNvSpPr>
            <a:spLocks noChangeArrowheads="1"/>
          </p:cNvSpPr>
          <p:nvPr/>
        </p:nvSpPr>
        <p:spPr bwMode="auto">
          <a:xfrm>
            <a:off x="5354638" y="6613525"/>
            <a:ext cx="37893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</a:rPr>
              <a:t>Copyright (c) 2003 Brooks/Cole, a division of Thomson Learning, Inc</a:t>
            </a:r>
            <a:r>
              <a:rPr lang="en-US" sz="900" b="0">
                <a:solidFill>
                  <a:srgbClr val="000000"/>
                </a:solidFill>
              </a:rPr>
              <a:t>.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utoUpdateAnimBg="0"/>
      <p:bldP spid="48139" grpId="0"/>
      <p:bldP spid="48140" grpId="0"/>
      <p:bldP spid="48141" grpId="0" animBg="1"/>
      <p:bldP spid="48144" grpId="0" animBg="1"/>
      <p:bldP spid="48146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>
                <a:hlinkClick r:id="rId2"/>
              </a:rPr>
              <a:t>http://www.youtube.com/watch?v=OFSrINhfNsQ</a:t>
            </a:r>
            <a:endParaRPr lang="en-US" smtClean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-152400" y="381000"/>
            <a:ext cx="9448800" cy="742950"/>
          </a:xfrm>
          <a:prstGeom prst="rect">
            <a:avLst/>
          </a:prstGeom>
          <a:solidFill>
            <a:srgbClr val="FFFF99"/>
          </a:solidFill>
          <a:ln w="412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4000">
                <a:solidFill>
                  <a:srgbClr val="003399"/>
                </a:solidFill>
              </a:rPr>
              <a:t>POLYNOMIAL FUNCTIONS</a:t>
            </a:r>
            <a:endParaRPr lang="en-US">
              <a:solidFill>
                <a:srgbClr val="FFFF99"/>
              </a:solidFill>
            </a:endParaRP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228600" y="14478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solidFill>
                  <a:schemeClr val="tx1"/>
                </a:solidFill>
              </a:rPr>
              <a:t>The </a:t>
            </a:r>
            <a:r>
              <a:rPr lang="en-US" u="sng">
                <a:solidFill>
                  <a:schemeClr val="tx1"/>
                </a:solidFill>
              </a:rPr>
              <a:t>DEGREE</a:t>
            </a:r>
            <a:r>
              <a:rPr lang="en-US">
                <a:solidFill>
                  <a:schemeClr val="tx1"/>
                </a:solidFill>
              </a:rPr>
              <a:t> of a polynomial in one variable is the greatest exponent of its variable.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57200" y="2895600"/>
            <a:ext cx="838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solidFill>
                  <a:schemeClr val="tx1"/>
                </a:solidFill>
              </a:rPr>
              <a:t>A </a:t>
            </a:r>
            <a:r>
              <a:rPr lang="en-US" u="sng">
                <a:solidFill>
                  <a:schemeClr val="tx1"/>
                </a:solidFill>
              </a:rPr>
              <a:t>LEADING COEFFICIENT</a:t>
            </a:r>
            <a:r>
              <a:rPr lang="en-US">
                <a:solidFill>
                  <a:schemeClr val="tx1"/>
                </a:solidFill>
              </a:rPr>
              <a:t> is the coefficient of the term with the highest degree.</a:t>
            </a: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457200" y="4403725"/>
            <a:ext cx="8382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4000">
                <a:solidFill>
                  <a:schemeClr val="tx1"/>
                </a:solidFill>
              </a:rPr>
              <a:t>What is the degree and leading coefficient of  3x</a:t>
            </a:r>
            <a:r>
              <a:rPr lang="en-US" sz="4000" baseline="30000">
                <a:solidFill>
                  <a:schemeClr val="tx1"/>
                </a:solidFill>
              </a:rPr>
              <a:t>5</a:t>
            </a:r>
            <a:r>
              <a:rPr lang="en-US" sz="4000">
                <a:solidFill>
                  <a:schemeClr val="tx1"/>
                </a:solidFill>
              </a:rPr>
              <a:t> – 3x + 2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autoUpdateAnimBg="0"/>
      <p:bldP spid="102404" grpId="0" autoUpdateAnimBg="0"/>
      <p:bldP spid="102405" grpId="0" autoUpdateAnimBg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-152400" y="381000"/>
            <a:ext cx="9448800" cy="742950"/>
          </a:xfrm>
          <a:prstGeom prst="rect">
            <a:avLst/>
          </a:prstGeom>
          <a:solidFill>
            <a:srgbClr val="FFFF99"/>
          </a:solidFill>
          <a:ln w="412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4000">
                <a:solidFill>
                  <a:srgbClr val="003399"/>
                </a:solidFill>
              </a:rPr>
              <a:t>POLYNOMIAL FUNCTIONS</a:t>
            </a:r>
            <a:endParaRPr lang="en-US">
              <a:solidFill>
                <a:srgbClr val="FFFF99"/>
              </a:solidFill>
            </a:endParaRP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228600" y="14478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solidFill>
                  <a:schemeClr val="tx1"/>
                </a:solidFill>
              </a:rPr>
              <a:t>A polynomial equation used to represent a function is called a </a:t>
            </a:r>
            <a:r>
              <a:rPr lang="en-US" u="sng">
                <a:solidFill>
                  <a:schemeClr val="tx1"/>
                </a:solidFill>
              </a:rPr>
              <a:t>POLYNOMIAL FUNCTION</a:t>
            </a:r>
            <a:r>
              <a:rPr lang="en-US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-152400" y="2667000"/>
            <a:ext cx="9448800" cy="1076325"/>
          </a:xfrm>
          <a:prstGeom prst="rect">
            <a:avLst/>
          </a:prstGeom>
          <a:solidFill>
            <a:srgbClr val="80808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solidFill>
                  <a:schemeClr val="tx1"/>
                </a:solidFill>
              </a:rPr>
              <a:t>Polynomial functions with a degree of 1 are called LINEAR POLYNOMIAL FUNCTIONS</a:t>
            </a: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-152400" y="4038600"/>
            <a:ext cx="9448800" cy="1076325"/>
          </a:xfrm>
          <a:prstGeom prst="rect">
            <a:avLst/>
          </a:prstGeom>
          <a:solidFill>
            <a:srgbClr val="80808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solidFill>
                  <a:schemeClr val="tx1"/>
                </a:solidFill>
              </a:rPr>
              <a:t>Polynomial functions with a degree of 2 are called QUADRATIC POLYNOMIAL FUNCTIONS</a:t>
            </a:r>
          </a:p>
        </p:txBody>
      </p:sp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-152400" y="5334000"/>
            <a:ext cx="9448800" cy="1076325"/>
          </a:xfrm>
          <a:prstGeom prst="rect">
            <a:avLst/>
          </a:prstGeom>
          <a:solidFill>
            <a:srgbClr val="80808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solidFill>
                  <a:schemeClr val="tx1"/>
                </a:solidFill>
              </a:rPr>
              <a:t>Polynomial functions with a degree of 3 are called CUBIC POLYNOMIAL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3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autoUpdateAnimBg="0"/>
      <p:bldP spid="103428" grpId="0" animBg="1" autoUpdateAnimBg="0"/>
      <p:bldP spid="103429" grpId="0" animBg="1" autoUpdateAnimBg="0"/>
      <p:bldP spid="103430" grpId="0" animBg="1" autoUpdateAnimBg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2000" smtClean="0"/>
              <a:t>1.3 Answers (48-100 x 4) Day 2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90600"/>
            <a:ext cx="40386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48.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52.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56.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60.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64.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68.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72.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76.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80.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84.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88.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92.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96.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100.</a:t>
            </a:r>
          </a:p>
        </p:txBody>
      </p:sp>
      <p:graphicFrame>
        <p:nvGraphicFramePr>
          <p:cNvPr id="8090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990600" y="990600"/>
          <a:ext cx="14478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3" name="Equation" r:id="rId4" imgW="736600" imgH="203200" progId="Equation.3">
                  <p:embed/>
                </p:oleObj>
              </mc:Choice>
              <mc:Fallback>
                <p:oleObj name="Equation" r:id="rId4" imgW="7366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990600"/>
                        <a:ext cx="144780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1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914400" y="1398588"/>
          <a:ext cx="2667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4" name="Equation" r:id="rId6" imgW="1409700" imgH="228600" progId="Equation.3">
                  <p:embed/>
                </p:oleObj>
              </mc:Choice>
              <mc:Fallback>
                <p:oleObj name="Equation" r:id="rId6" imgW="14097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398588"/>
                        <a:ext cx="26670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914400" y="18288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0">
                <a:solidFill>
                  <a:schemeClr val="tx1"/>
                </a:solidFill>
                <a:latin typeface="Arial" charset="0"/>
              </a:rPr>
              <a:t>Irreducible </a:t>
            </a:r>
          </a:p>
        </p:txBody>
      </p:sp>
      <p:graphicFrame>
        <p:nvGraphicFramePr>
          <p:cNvPr id="80903" name="Object 7"/>
          <p:cNvGraphicFramePr>
            <a:graphicFrameLocks noChangeAspect="1"/>
          </p:cNvGraphicFramePr>
          <p:nvPr/>
        </p:nvGraphicFramePr>
        <p:xfrm>
          <a:off x="914400" y="2209800"/>
          <a:ext cx="205740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5" name="Equation" r:id="rId8" imgW="977476" imgH="203112" progId="Equation.3">
                  <p:embed/>
                </p:oleObj>
              </mc:Choice>
              <mc:Fallback>
                <p:oleObj name="Equation" r:id="rId8" imgW="977476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209800"/>
                        <a:ext cx="2057400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4" name="Object 8"/>
          <p:cNvGraphicFramePr>
            <a:graphicFrameLocks noChangeAspect="1"/>
          </p:cNvGraphicFramePr>
          <p:nvPr/>
        </p:nvGraphicFramePr>
        <p:xfrm>
          <a:off x="990600" y="2590800"/>
          <a:ext cx="10668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6" name="Equation" r:id="rId10" imgW="571252" imgH="228501" progId="Equation.3">
                  <p:embed/>
                </p:oleObj>
              </mc:Choice>
              <mc:Fallback>
                <p:oleObj name="Equation" r:id="rId10" imgW="571252" imgH="228501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590800"/>
                        <a:ext cx="106680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5" name="Object 9"/>
          <p:cNvGraphicFramePr>
            <a:graphicFrameLocks noChangeAspect="1"/>
          </p:cNvGraphicFramePr>
          <p:nvPr/>
        </p:nvGraphicFramePr>
        <p:xfrm>
          <a:off x="914400" y="2971800"/>
          <a:ext cx="236220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7" name="Equation" r:id="rId12" imgW="1066337" imgH="203112" progId="Equation.3">
                  <p:embed/>
                </p:oleObj>
              </mc:Choice>
              <mc:Fallback>
                <p:oleObj name="Equation" r:id="rId12" imgW="1066337" imgH="203112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971800"/>
                        <a:ext cx="2362200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6" name="Object 10"/>
          <p:cNvGraphicFramePr>
            <a:graphicFrameLocks noChangeAspect="1"/>
          </p:cNvGraphicFramePr>
          <p:nvPr/>
        </p:nvGraphicFramePr>
        <p:xfrm>
          <a:off x="990600" y="3429000"/>
          <a:ext cx="1752600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8" name="Equation" r:id="rId14" imgW="901309" imgH="203112" progId="Equation.3">
                  <p:embed/>
                </p:oleObj>
              </mc:Choice>
              <mc:Fallback>
                <p:oleObj name="Equation" r:id="rId14" imgW="901309" imgH="20311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429000"/>
                        <a:ext cx="1752600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7" name="Object 11"/>
          <p:cNvGraphicFramePr>
            <a:graphicFrameLocks noChangeAspect="1"/>
          </p:cNvGraphicFramePr>
          <p:nvPr/>
        </p:nvGraphicFramePr>
        <p:xfrm>
          <a:off x="914400" y="3865563"/>
          <a:ext cx="2438400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9" name="Equation" r:id="rId16" imgW="1231366" imgH="203112" progId="Equation.3">
                  <p:embed/>
                </p:oleObj>
              </mc:Choice>
              <mc:Fallback>
                <p:oleObj name="Equation" r:id="rId16" imgW="1231366" imgH="203112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865563"/>
                        <a:ext cx="2438400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8" name="Object 12"/>
          <p:cNvGraphicFramePr>
            <a:graphicFrameLocks noChangeAspect="1"/>
          </p:cNvGraphicFramePr>
          <p:nvPr/>
        </p:nvGraphicFramePr>
        <p:xfrm>
          <a:off x="838200" y="4249738"/>
          <a:ext cx="3124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60" name="Equation" r:id="rId18" imgW="2006600" imgH="228600" progId="Equation.3">
                  <p:embed/>
                </p:oleObj>
              </mc:Choice>
              <mc:Fallback>
                <p:oleObj name="Equation" r:id="rId18" imgW="200660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249738"/>
                        <a:ext cx="31242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9" name="Object 13"/>
          <p:cNvGraphicFramePr>
            <a:graphicFrameLocks noChangeAspect="1"/>
          </p:cNvGraphicFramePr>
          <p:nvPr/>
        </p:nvGraphicFramePr>
        <p:xfrm>
          <a:off x="914400" y="4648200"/>
          <a:ext cx="220980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61" name="Equation" r:id="rId20" imgW="1066337" imgH="203112" progId="Equation.3">
                  <p:embed/>
                </p:oleObj>
              </mc:Choice>
              <mc:Fallback>
                <p:oleObj name="Equation" r:id="rId20" imgW="1066337" imgH="203112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648200"/>
                        <a:ext cx="2209800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10" name="Object 14"/>
          <p:cNvGraphicFramePr>
            <a:graphicFrameLocks noChangeAspect="1"/>
          </p:cNvGraphicFramePr>
          <p:nvPr/>
        </p:nvGraphicFramePr>
        <p:xfrm>
          <a:off x="914400" y="5029200"/>
          <a:ext cx="25146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62" name="Equation" r:id="rId22" imgW="1574800" imgH="228600" progId="Equation.3">
                  <p:embed/>
                </p:oleObj>
              </mc:Choice>
              <mc:Fallback>
                <p:oleObj name="Equation" r:id="rId22" imgW="1574800" imgH="228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029200"/>
                        <a:ext cx="25146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11" name="Object 15"/>
          <p:cNvGraphicFramePr>
            <a:graphicFrameLocks noChangeAspect="1"/>
          </p:cNvGraphicFramePr>
          <p:nvPr/>
        </p:nvGraphicFramePr>
        <p:xfrm>
          <a:off x="914400" y="5410200"/>
          <a:ext cx="23622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63" name="Equation" r:id="rId24" imgW="1435100" imgH="228600" progId="Equation.3">
                  <p:embed/>
                </p:oleObj>
              </mc:Choice>
              <mc:Fallback>
                <p:oleObj name="Equation" r:id="rId24" imgW="1435100" imgH="2286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410200"/>
                        <a:ext cx="2362200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12" name="Object 16"/>
          <p:cNvGraphicFramePr>
            <a:graphicFrameLocks noChangeAspect="1"/>
          </p:cNvGraphicFramePr>
          <p:nvPr/>
        </p:nvGraphicFramePr>
        <p:xfrm>
          <a:off x="838200" y="5791200"/>
          <a:ext cx="27432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64" name="Equation" r:id="rId26" imgW="1422400" imgH="203200" progId="Equation.3">
                  <p:embed/>
                </p:oleObj>
              </mc:Choice>
              <mc:Fallback>
                <p:oleObj name="Equation" r:id="rId26" imgW="1422400" imgH="2032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791200"/>
                        <a:ext cx="274320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13" name="Object 17"/>
          <p:cNvGraphicFramePr>
            <a:graphicFrameLocks noChangeAspect="1"/>
          </p:cNvGraphicFramePr>
          <p:nvPr/>
        </p:nvGraphicFramePr>
        <p:xfrm>
          <a:off x="1066800" y="6172200"/>
          <a:ext cx="13716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65" name="Equation" r:id="rId28" imgW="622030" imgH="228501" progId="Equation.3">
                  <p:embed/>
                </p:oleObj>
              </mc:Choice>
              <mc:Fallback>
                <p:oleObj name="Equation" r:id="rId28" imgW="622030" imgH="228501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6172200"/>
                        <a:ext cx="1371600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1.4 Rational Expressions</a:t>
            </a:r>
          </a:p>
        </p:txBody>
      </p:sp>
      <p:sp>
        <p:nvSpPr>
          <p:cNvPr id="49155" name="Line 3"/>
          <p:cNvSpPr>
            <a:spLocks noChangeShapeType="1"/>
          </p:cNvSpPr>
          <p:nvPr/>
        </p:nvSpPr>
        <p:spPr bwMode="auto">
          <a:xfrm>
            <a:off x="2895600" y="15240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685800" y="18288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3124200" y="1295400"/>
            <a:ext cx="541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0" i="1">
                <a:solidFill>
                  <a:schemeClr val="tx1"/>
                </a:solidFill>
              </a:rPr>
              <a:t>P</a:t>
            </a:r>
            <a:r>
              <a:rPr lang="en-US" sz="2800" b="0">
                <a:solidFill>
                  <a:schemeClr val="tx1"/>
                </a:solidFill>
              </a:rPr>
              <a:t>,</a:t>
            </a:r>
            <a:r>
              <a:rPr lang="en-US" sz="2800" b="0" i="1">
                <a:solidFill>
                  <a:schemeClr val="tx1"/>
                </a:solidFill>
              </a:rPr>
              <a:t> Q</a:t>
            </a:r>
            <a:r>
              <a:rPr lang="en-US" sz="2800" b="0">
                <a:solidFill>
                  <a:schemeClr val="tx1"/>
                </a:solidFill>
              </a:rPr>
              <a:t>,</a:t>
            </a:r>
            <a:r>
              <a:rPr lang="en-US" sz="2800" b="0" i="1">
                <a:solidFill>
                  <a:schemeClr val="tx1"/>
                </a:solidFill>
              </a:rPr>
              <a:t> R</a:t>
            </a:r>
            <a:r>
              <a:rPr lang="en-US" sz="2800" b="0">
                <a:solidFill>
                  <a:schemeClr val="tx1"/>
                </a:solidFill>
              </a:rPr>
              <a:t>, and</a:t>
            </a:r>
            <a:r>
              <a:rPr lang="en-US" sz="2800" b="0" i="1">
                <a:solidFill>
                  <a:schemeClr val="tx1"/>
                </a:solidFill>
              </a:rPr>
              <a:t> S </a:t>
            </a:r>
            <a:r>
              <a:rPr lang="en-US" sz="2800" b="0">
                <a:solidFill>
                  <a:schemeClr val="tx1"/>
                </a:solidFill>
              </a:rPr>
              <a:t>are polynomials</a:t>
            </a: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685800" y="2133600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0">
                <a:solidFill>
                  <a:schemeClr val="tx1"/>
                </a:solidFill>
              </a:rPr>
              <a:t>Addition</a:t>
            </a: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685800" y="1295400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0">
                <a:solidFill>
                  <a:schemeClr val="tx1"/>
                </a:solidFill>
              </a:rPr>
              <a:t>Operation</a:t>
            </a:r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609600" y="4495800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0">
                <a:solidFill>
                  <a:schemeClr val="tx1"/>
                </a:solidFill>
              </a:rPr>
              <a:t>Multiplication</a:t>
            </a:r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685800" y="3352800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0">
                <a:solidFill>
                  <a:schemeClr val="tx1"/>
                </a:solidFill>
              </a:rPr>
              <a:t>Subtraction</a:t>
            </a:r>
          </a:p>
        </p:txBody>
      </p:sp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762000" y="5638800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0">
                <a:solidFill>
                  <a:schemeClr val="tx1"/>
                </a:solidFill>
              </a:rPr>
              <a:t>Division</a:t>
            </a:r>
          </a:p>
        </p:txBody>
      </p:sp>
      <p:graphicFrame>
        <p:nvGraphicFramePr>
          <p:cNvPr id="81931" name="Object 11"/>
          <p:cNvGraphicFramePr>
            <a:graphicFrameLocks noChangeAspect="1"/>
          </p:cNvGraphicFramePr>
          <p:nvPr/>
        </p:nvGraphicFramePr>
        <p:xfrm>
          <a:off x="3124200" y="1905000"/>
          <a:ext cx="2438400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2" name="Equation" r:id="rId4" imgW="965200" imgH="393700" progId="Equation.DSMT4">
                  <p:embed/>
                </p:oleObj>
              </mc:Choice>
              <mc:Fallback>
                <p:oleObj name="Equation" r:id="rId4" imgW="965200" imgH="3937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905000"/>
                        <a:ext cx="2438400" cy="99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2" name="Object 12"/>
          <p:cNvGraphicFramePr>
            <a:graphicFrameLocks noChangeAspect="1"/>
          </p:cNvGraphicFramePr>
          <p:nvPr/>
        </p:nvGraphicFramePr>
        <p:xfrm>
          <a:off x="3124200" y="3048000"/>
          <a:ext cx="2438400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3" name="Equation" r:id="rId6" imgW="965200" imgH="393700" progId="Equation.DSMT4">
                  <p:embed/>
                </p:oleObj>
              </mc:Choice>
              <mc:Fallback>
                <p:oleObj name="Equation" r:id="rId6" imgW="965200" imgH="3937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048000"/>
                        <a:ext cx="2438400" cy="99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3" name="Object 13"/>
          <p:cNvGraphicFramePr>
            <a:graphicFrameLocks noChangeAspect="1"/>
          </p:cNvGraphicFramePr>
          <p:nvPr/>
        </p:nvGraphicFramePr>
        <p:xfrm>
          <a:off x="3124200" y="4267200"/>
          <a:ext cx="1955800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4" name="Equation" r:id="rId8" imgW="774364" imgH="393529" progId="Equation.DSMT4">
                  <p:embed/>
                </p:oleObj>
              </mc:Choice>
              <mc:Fallback>
                <p:oleObj name="Equation" r:id="rId8" imgW="774364" imgH="393529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267200"/>
                        <a:ext cx="1955800" cy="99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4" name="Object 14"/>
          <p:cNvGraphicFramePr>
            <a:graphicFrameLocks noChangeAspect="1"/>
          </p:cNvGraphicFramePr>
          <p:nvPr/>
        </p:nvGraphicFramePr>
        <p:xfrm>
          <a:off x="3124200" y="5410200"/>
          <a:ext cx="3335338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5" name="Equation" r:id="rId10" imgW="1320227" imgH="418918" progId="Equation.DSMT4">
                  <p:embed/>
                </p:oleObj>
              </mc:Choice>
              <mc:Fallback>
                <p:oleObj name="Equation" r:id="rId10" imgW="1320227" imgH="418918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410200"/>
                        <a:ext cx="3335338" cy="105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6172200" y="2286000"/>
            <a:ext cx="2133600" cy="1392238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0">
                <a:solidFill>
                  <a:schemeClr val="tx1"/>
                </a:solidFill>
              </a:rPr>
              <a:t>Notice the common denominator</a:t>
            </a:r>
          </a:p>
        </p:txBody>
      </p:sp>
      <p:sp>
        <p:nvSpPr>
          <p:cNvPr id="49168" name="AutoShape 16"/>
          <p:cNvSpPr>
            <a:spLocks/>
          </p:cNvSpPr>
          <p:nvPr/>
        </p:nvSpPr>
        <p:spPr bwMode="auto">
          <a:xfrm>
            <a:off x="5791200" y="1981200"/>
            <a:ext cx="304800" cy="2057400"/>
          </a:xfrm>
          <a:prstGeom prst="rightBrace">
            <a:avLst>
              <a:gd name="adj1" fmla="val 56250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6705600" y="4876800"/>
            <a:ext cx="2057400" cy="9652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0">
                <a:solidFill>
                  <a:schemeClr val="tx1"/>
                </a:solidFill>
              </a:rPr>
              <a:t>Reciprocal and Multiply</a:t>
            </a:r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>
            <a:off x="5410200" y="4953000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39" name="Rectangle 19"/>
          <p:cNvSpPr>
            <a:spLocks noChangeArrowheads="1"/>
          </p:cNvSpPr>
          <p:nvPr/>
        </p:nvSpPr>
        <p:spPr bwMode="auto">
          <a:xfrm>
            <a:off x="5354638" y="6613525"/>
            <a:ext cx="37893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</a:rPr>
              <a:t>Copyright (c) 2003 Brooks/Cole, a division of Thomson Learning, Inc</a:t>
            </a:r>
            <a:r>
              <a:rPr lang="en-US" sz="900" b="0">
                <a:solidFill>
                  <a:srgbClr val="000000"/>
                </a:solidFill>
              </a:rPr>
              <a:t>.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7" grpId="0" animBg="1" autoUpdateAnimBg="0"/>
      <p:bldP spid="49168" grpId="0" animBg="1"/>
      <p:bldP spid="49169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SUBSETS of </a:t>
            </a:r>
            <a:r>
              <a:rPr lang="en-US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oadway BT" pitchFamily="82" charset="0"/>
              </a:rPr>
              <a:t>R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000080">
              <a:alpha val="60001"/>
            </a:srgbClr>
          </a:solidFill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Definition:</a:t>
            </a:r>
          </a:p>
          <a:p>
            <a:pPr eaLnBrk="1" hangingPunct="1">
              <a:buFontTx/>
              <a:buNone/>
              <a:defRPr/>
            </a:pPr>
            <a:r>
              <a:rPr lang="en-US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WHOLE NUMBERS (</a:t>
            </a:r>
            <a:r>
              <a:rPr lang="en-US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oadway BT" pitchFamily="82" charset="0"/>
              </a:rPr>
              <a:t>W</a:t>
            </a:r>
            <a:r>
              <a:rPr lang="en-US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eaLnBrk="1" hangingPunct="1">
              <a:buFontTx/>
              <a:buNone/>
              <a:defRPr/>
            </a:pP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- </a:t>
            </a: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nonnegative integers</a:t>
            </a:r>
          </a:p>
          <a:p>
            <a:pPr eaLnBrk="1" hangingPunct="1">
              <a:buFontTx/>
              <a:buNone/>
              <a:defRPr/>
            </a:pP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- {0, 1, 2, 3, 4, …}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Rational Expressions</a:t>
            </a: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1143000" y="1447800"/>
            <a:ext cx="647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600" b="0">
                <a:solidFill>
                  <a:schemeClr val="tx1"/>
                </a:solidFill>
              </a:rPr>
              <a:t>  Simplifying</a:t>
            </a:r>
          </a:p>
        </p:txBody>
      </p:sp>
      <p:graphicFrame>
        <p:nvGraphicFramePr>
          <p:cNvPr id="82948" name="Object 9"/>
          <p:cNvGraphicFramePr>
            <a:graphicFrameLocks noChangeAspect="1"/>
          </p:cNvGraphicFramePr>
          <p:nvPr/>
        </p:nvGraphicFramePr>
        <p:xfrm>
          <a:off x="2133600" y="2209800"/>
          <a:ext cx="1600200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1" name="Equation" r:id="rId4" imgW="787058" imgH="444307" progId="Equation.DSMT4">
                  <p:embed/>
                </p:oleObj>
              </mc:Choice>
              <mc:Fallback>
                <p:oleObj name="Equation" r:id="rId4" imgW="787058" imgH="444307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209800"/>
                        <a:ext cx="1600200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0" name="Object 10"/>
          <p:cNvGraphicFramePr>
            <a:graphicFrameLocks noChangeAspect="1"/>
          </p:cNvGraphicFramePr>
          <p:nvPr/>
        </p:nvGraphicFramePr>
        <p:xfrm>
          <a:off x="3886200" y="2209800"/>
          <a:ext cx="2065338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2" name="Equation" r:id="rId6" imgW="1016000" imgH="469900" progId="Equation.DSMT4">
                  <p:embed/>
                </p:oleObj>
              </mc:Choice>
              <mc:Fallback>
                <p:oleObj name="Equation" r:id="rId6" imgW="1016000" imgH="4699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209800"/>
                        <a:ext cx="2065338" cy="954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1" name="Line 11"/>
          <p:cNvSpPr>
            <a:spLocks noChangeShapeType="1"/>
          </p:cNvSpPr>
          <p:nvPr/>
        </p:nvSpPr>
        <p:spPr bwMode="auto">
          <a:xfrm flipH="1">
            <a:off x="5029200" y="2286000"/>
            <a:ext cx="838200" cy="3048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 flipH="1">
            <a:off x="5029200" y="2743200"/>
            <a:ext cx="838200" cy="3048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6248400" y="1371600"/>
            <a:ext cx="2438400" cy="8318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Cancel common factors</a:t>
            </a: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4419600" y="1600200"/>
            <a:ext cx="1066800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Factor</a:t>
            </a:r>
          </a:p>
        </p:txBody>
      </p:sp>
      <p:sp>
        <p:nvSpPr>
          <p:cNvPr id="35856" name="Freeform 16"/>
          <p:cNvSpPr>
            <a:spLocks/>
          </p:cNvSpPr>
          <p:nvPr/>
        </p:nvSpPr>
        <p:spPr bwMode="auto">
          <a:xfrm>
            <a:off x="5791200" y="3657600"/>
            <a:ext cx="609600" cy="660400"/>
          </a:xfrm>
          <a:custGeom>
            <a:avLst/>
            <a:gdLst>
              <a:gd name="T0" fmla="*/ 384 w 384"/>
              <a:gd name="T1" fmla="*/ 128 h 320"/>
              <a:gd name="T2" fmla="*/ 192 w 384"/>
              <a:gd name="T3" fmla="*/ 32 h 320"/>
              <a:gd name="T4" fmla="*/ 0 w 384"/>
              <a:gd name="T5" fmla="*/ 320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4" h="320">
                <a:moveTo>
                  <a:pt x="384" y="128"/>
                </a:moveTo>
                <a:cubicBezTo>
                  <a:pt x="320" y="64"/>
                  <a:pt x="256" y="0"/>
                  <a:pt x="192" y="32"/>
                </a:cubicBezTo>
                <a:cubicBezTo>
                  <a:pt x="128" y="64"/>
                  <a:pt x="64" y="192"/>
                  <a:pt x="0" y="32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1066800" y="3505200"/>
            <a:ext cx="647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600" b="0">
                <a:solidFill>
                  <a:schemeClr val="tx1"/>
                </a:solidFill>
              </a:rPr>
              <a:t>  Multiplying</a:t>
            </a:r>
          </a:p>
        </p:txBody>
      </p:sp>
      <p:graphicFrame>
        <p:nvGraphicFramePr>
          <p:cNvPr id="35858" name="Object 18"/>
          <p:cNvGraphicFramePr>
            <a:graphicFrameLocks noChangeAspect="1"/>
          </p:cNvGraphicFramePr>
          <p:nvPr/>
        </p:nvGraphicFramePr>
        <p:xfrm>
          <a:off x="685800" y="4419600"/>
          <a:ext cx="2659063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3" name="Equation" r:id="rId8" imgW="1307532" imgH="444307" progId="Equation.DSMT4">
                  <p:embed/>
                </p:oleObj>
              </mc:Choice>
              <mc:Fallback>
                <p:oleObj name="Equation" r:id="rId8" imgW="1307532" imgH="444307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419600"/>
                        <a:ext cx="2659063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9" name="Object 19"/>
          <p:cNvGraphicFramePr>
            <a:graphicFrameLocks noChangeAspect="1"/>
          </p:cNvGraphicFramePr>
          <p:nvPr/>
        </p:nvGraphicFramePr>
        <p:xfrm>
          <a:off x="3429000" y="4419600"/>
          <a:ext cx="3743325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4" name="Equation" r:id="rId10" imgW="1841500" imgH="469900" progId="Equation.DSMT4">
                  <p:embed/>
                </p:oleObj>
              </mc:Choice>
              <mc:Fallback>
                <p:oleObj name="Equation" r:id="rId10" imgW="1841500" imgH="4699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419600"/>
                        <a:ext cx="3743325" cy="954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4343400" y="3733800"/>
            <a:ext cx="1066800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Factor</a:t>
            </a:r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6400800" y="3352800"/>
            <a:ext cx="2438400" cy="8318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Cancel common factors</a:t>
            </a:r>
          </a:p>
        </p:txBody>
      </p:sp>
      <p:sp>
        <p:nvSpPr>
          <p:cNvPr id="35862" name="Freeform 22"/>
          <p:cNvSpPr>
            <a:spLocks/>
          </p:cNvSpPr>
          <p:nvPr/>
        </p:nvSpPr>
        <p:spPr bwMode="auto">
          <a:xfrm>
            <a:off x="5638800" y="1600200"/>
            <a:ext cx="609600" cy="660400"/>
          </a:xfrm>
          <a:custGeom>
            <a:avLst/>
            <a:gdLst>
              <a:gd name="T0" fmla="*/ 384 w 384"/>
              <a:gd name="T1" fmla="*/ 128 h 320"/>
              <a:gd name="T2" fmla="*/ 192 w 384"/>
              <a:gd name="T3" fmla="*/ 32 h 320"/>
              <a:gd name="T4" fmla="*/ 0 w 384"/>
              <a:gd name="T5" fmla="*/ 320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4" h="320">
                <a:moveTo>
                  <a:pt x="384" y="128"/>
                </a:moveTo>
                <a:cubicBezTo>
                  <a:pt x="320" y="64"/>
                  <a:pt x="256" y="0"/>
                  <a:pt x="192" y="32"/>
                </a:cubicBezTo>
                <a:cubicBezTo>
                  <a:pt x="128" y="64"/>
                  <a:pt x="64" y="192"/>
                  <a:pt x="0" y="32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863" name="Line 23"/>
          <p:cNvSpPr>
            <a:spLocks noChangeShapeType="1"/>
          </p:cNvSpPr>
          <p:nvPr/>
        </p:nvSpPr>
        <p:spPr bwMode="auto">
          <a:xfrm flipH="1">
            <a:off x="3657600" y="4495800"/>
            <a:ext cx="838200" cy="3048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864" name="Line 24"/>
          <p:cNvSpPr>
            <a:spLocks noChangeShapeType="1"/>
          </p:cNvSpPr>
          <p:nvPr/>
        </p:nvSpPr>
        <p:spPr bwMode="auto">
          <a:xfrm flipH="1">
            <a:off x="6019800" y="4495800"/>
            <a:ext cx="838200" cy="304800"/>
          </a:xfrm>
          <a:prstGeom prst="line">
            <a:avLst/>
          </a:prstGeom>
          <a:noFill/>
          <a:ln w="158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865" name="Line 25"/>
          <p:cNvSpPr>
            <a:spLocks noChangeShapeType="1"/>
          </p:cNvSpPr>
          <p:nvPr/>
        </p:nvSpPr>
        <p:spPr bwMode="auto">
          <a:xfrm flipH="1">
            <a:off x="6248400" y="4953000"/>
            <a:ext cx="838200" cy="3048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866" name="Line 26"/>
          <p:cNvSpPr>
            <a:spLocks noChangeShapeType="1"/>
          </p:cNvSpPr>
          <p:nvPr/>
        </p:nvSpPr>
        <p:spPr bwMode="auto">
          <a:xfrm flipH="1">
            <a:off x="5410200" y="4953000"/>
            <a:ext cx="838200" cy="304800"/>
          </a:xfrm>
          <a:prstGeom prst="line">
            <a:avLst/>
          </a:prstGeom>
          <a:noFill/>
          <a:ln w="158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867" name="Line 27"/>
          <p:cNvSpPr>
            <a:spLocks noChangeShapeType="1"/>
          </p:cNvSpPr>
          <p:nvPr/>
        </p:nvSpPr>
        <p:spPr bwMode="auto">
          <a:xfrm flipH="1">
            <a:off x="5867400" y="4572000"/>
            <a:ext cx="228600" cy="228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868" name="Line 28"/>
          <p:cNvSpPr>
            <a:spLocks noChangeShapeType="1"/>
          </p:cNvSpPr>
          <p:nvPr/>
        </p:nvSpPr>
        <p:spPr bwMode="auto">
          <a:xfrm>
            <a:off x="4572000" y="4953000"/>
            <a:ext cx="76200" cy="76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869" name="Text Box 29"/>
          <p:cNvSpPr txBox="1">
            <a:spLocks noChangeArrowheads="1"/>
          </p:cNvSpPr>
          <p:nvPr/>
        </p:nvSpPr>
        <p:spPr bwMode="auto">
          <a:xfrm>
            <a:off x="4648200" y="4876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5870" name="Text Box 30"/>
          <p:cNvSpPr txBox="1">
            <a:spLocks noChangeArrowheads="1"/>
          </p:cNvSpPr>
          <p:nvPr/>
        </p:nvSpPr>
        <p:spPr bwMode="auto">
          <a:xfrm>
            <a:off x="6400800" y="5791200"/>
            <a:ext cx="2514600" cy="469900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Multiply Across</a:t>
            </a:r>
          </a:p>
        </p:txBody>
      </p:sp>
      <p:sp>
        <p:nvSpPr>
          <p:cNvPr id="35871" name="Line 31"/>
          <p:cNvSpPr>
            <a:spLocks noChangeShapeType="1"/>
          </p:cNvSpPr>
          <p:nvPr/>
        </p:nvSpPr>
        <p:spPr bwMode="auto">
          <a:xfrm flipV="1">
            <a:off x="7696200" y="5257800"/>
            <a:ext cx="0" cy="5334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5872" name="Object 32"/>
          <p:cNvGraphicFramePr>
            <a:graphicFrameLocks noChangeAspect="1"/>
          </p:cNvGraphicFramePr>
          <p:nvPr/>
        </p:nvGraphicFramePr>
        <p:xfrm>
          <a:off x="6096000" y="2286000"/>
          <a:ext cx="100330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5" name="Equation" r:id="rId12" imgW="482391" imgH="393529" progId="Equation.DSMT4">
                  <p:embed/>
                </p:oleObj>
              </mc:Choice>
              <mc:Fallback>
                <p:oleObj name="Equation" r:id="rId12" imgW="482391" imgH="393529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286000"/>
                        <a:ext cx="1003300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73" name="Object 33"/>
          <p:cNvGraphicFramePr>
            <a:graphicFrameLocks noChangeAspect="1"/>
          </p:cNvGraphicFramePr>
          <p:nvPr/>
        </p:nvGraphicFramePr>
        <p:xfrm>
          <a:off x="7239000" y="4419600"/>
          <a:ext cx="1397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6" name="Equation" r:id="rId14" imgW="660113" imgH="431613" progId="Equation.DSMT4">
                  <p:embed/>
                </p:oleObj>
              </mc:Choice>
              <mc:Fallback>
                <p:oleObj name="Equation" r:id="rId14" imgW="660113" imgH="431613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4419600"/>
                        <a:ext cx="13970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72" name="Rectangle 34"/>
          <p:cNvSpPr>
            <a:spLocks noChangeArrowheads="1"/>
          </p:cNvSpPr>
          <p:nvPr/>
        </p:nvSpPr>
        <p:spPr bwMode="auto">
          <a:xfrm>
            <a:off x="5354638" y="6613525"/>
            <a:ext cx="37893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</a:rPr>
              <a:t>Copyright (c) 2003 Brooks/Cole, a division of Thomson Learning, Inc</a:t>
            </a:r>
            <a:r>
              <a:rPr lang="en-US" sz="900" b="0">
                <a:solidFill>
                  <a:srgbClr val="000000"/>
                </a:solidFill>
              </a:rPr>
              <a:t>.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5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5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5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5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5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5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5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5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5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5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5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5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5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5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3" grpId="0" animBg="1" autoUpdateAnimBg="0"/>
      <p:bldP spid="35854" grpId="0" animBg="1" autoUpdateAnimBg="0"/>
      <p:bldP spid="35857" grpId="0" autoUpdateAnimBg="0"/>
      <p:bldP spid="35860" grpId="0" animBg="1" autoUpdateAnimBg="0"/>
      <p:bldP spid="35861" grpId="0" animBg="1" autoUpdateAnimBg="0"/>
      <p:bldP spid="35869" grpId="0" autoUpdateAnimBg="0"/>
      <p:bldP spid="35870" grpId="0" animBg="1" autoUpdateAnimBg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Rational Expressions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1143000" y="1447800"/>
            <a:ext cx="647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600" b="0">
                <a:solidFill>
                  <a:schemeClr val="tx1"/>
                </a:solidFill>
              </a:rPr>
              <a:t>  Adding/Subtracting</a:t>
            </a:r>
          </a:p>
        </p:txBody>
      </p:sp>
      <p:graphicFrame>
        <p:nvGraphicFramePr>
          <p:cNvPr id="83972" name="Object 4"/>
          <p:cNvGraphicFramePr>
            <a:graphicFrameLocks noChangeAspect="1"/>
          </p:cNvGraphicFramePr>
          <p:nvPr/>
        </p:nvGraphicFramePr>
        <p:xfrm>
          <a:off x="2266950" y="1976438"/>
          <a:ext cx="1466850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0" name="Equation" r:id="rId4" imgW="596641" imgH="393529" progId="Equation.DSMT4">
                  <p:embed/>
                </p:oleObj>
              </mc:Choice>
              <mc:Fallback>
                <p:oleObj name="Equation" r:id="rId4" imgW="596641" imgH="39352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950" y="1976438"/>
                        <a:ext cx="1466850" cy="890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5029200" y="5181600"/>
            <a:ext cx="2971800" cy="4699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Combine like terms</a:t>
            </a:r>
          </a:p>
        </p:txBody>
      </p:sp>
      <p:graphicFrame>
        <p:nvGraphicFramePr>
          <p:cNvPr id="39943" name="Object 7"/>
          <p:cNvGraphicFramePr>
            <a:graphicFrameLocks noChangeAspect="1"/>
          </p:cNvGraphicFramePr>
          <p:nvPr/>
        </p:nvGraphicFramePr>
        <p:xfrm>
          <a:off x="1676400" y="2895600"/>
          <a:ext cx="3309938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1" name="Equation" r:id="rId6" imgW="1346200" imgH="469900" progId="Equation.DSMT4">
                  <p:embed/>
                </p:oleObj>
              </mc:Choice>
              <mc:Fallback>
                <p:oleObj name="Equation" r:id="rId6" imgW="1346200" imgH="4699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895600"/>
                        <a:ext cx="3309938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5486400" y="2971800"/>
            <a:ext cx="2438400" cy="83502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Must have LCD:  </a:t>
            </a:r>
            <a:r>
              <a:rPr lang="en-US" sz="2400" b="0" i="1">
                <a:solidFill>
                  <a:schemeClr val="tx1"/>
                </a:solidFill>
              </a:rPr>
              <a:t>x</a:t>
            </a:r>
            <a:r>
              <a:rPr lang="en-US" sz="2400" b="0">
                <a:solidFill>
                  <a:schemeClr val="tx1"/>
                </a:solidFill>
              </a:rPr>
              <a:t>(</a:t>
            </a:r>
            <a:r>
              <a:rPr lang="en-US" sz="2400" b="0" i="1">
                <a:solidFill>
                  <a:schemeClr val="tx1"/>
                </a:solidFill>
              </a:rPr>
              <a:t>x</a:t>
            </a:r>
            <a:r>
              <a:rPr lang="en-US" sz="2400" b="0">
                <a:solidFill>
                  <a:schemeClr val="tx1"/>
                </a:solidFill>
              </a:rPr>
              <a:t> + 4)</a:t>
            </a:r>
          </a:p>
        </p:txBody>
      </p:sp>
      <p:graphicFrame>
        <p:nvGraphicFramePr>
          <p:cNvPr id="39945" name="Object 9"/>
          <p:cNvGraphicFramePr>
            <a:graphicFrameLocks noChangeAspect="1"/>
          </p:cNvGraphicFramePr>
          <p:nvPr/>
        </p:nvGraphicFramePr>
        <p:xfrm>
          <a:off x="1676400" y="3962400"/>
          <a:ext cx="3902075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2" name="Equation" r:id="rId8" imgW="1586811" imgH="444307" progId="Equation.DSMT4">
                  <p:embed/>
                </p:oleObj>
              </mc:Choice>
              <mc:Fallback>
                <p:oleObj name="Equation" r:id="rId8" imgW="1586811" imgH="444307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962400"/>
                        <a:ext cx="3902075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6" name="Line 10"/>
          <p:cNvSpPr>
            <a:spLocks noChangeShapeType="1"/>
          </p:cNvSpPr>
          <p:nvPr/>
        </p:nvSpPr>
        <p:spPr bwMode="auto">
          <a:xfrm flipH="1" flipV="1">
            <a:off x="5562600" y="4191000"/>
            <a:ext cx="1752600" cy="990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838200" y="5257800"/>
            <a:ext cx="2743200" cy="83502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Distribute and combine fractions</a:t>
            </a:r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 flipV="1">
            <a:off x="1524000" y="4572000"/>
            <a:ext cx="609600" cy="685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3980" name="Rectangle 14"/>
          <p:cNvSpPr>
            <a:spLocks noChangeArrowheads="1"/>
          </p:cNvSpPr>
          <p:nvPr/>
        </p:nvSpPr>
        <p:spPr bwMode="auto">
          <a:xfrm>
            <a:off x="5354638" y="6613525"/>
            <a:ext cx="37893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</a:rPr>
              <a:t>Copyright (c) 2003 Brooks/Cole, a division of Thomson Learning, Inc</a:t>
            </a:r>
            <a:r>
              <a:rPr lang="en-US" sz="900" b="0">
                <a:solidFill>
                  <a:srgbClr val="000000"/>
                </a:solidFill>
              </a:rPr>
              <a:t>.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animBg="1" autoUpdateAnimBg="0"/>
      <p:bldP spid="39944" grpId="0" animBg="1" autoUpdateAnimBg="0"/>
      <p:bldP spid="39947" grpId="0" animBg="1" autoUpdateAnimBg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Other Algebraic Fractions</a:t>
            </a: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1143000" y="1447800"/>
            <a:ext cx="647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600" b="0">
                <a:solidFill>
                  <a:schemeClr val="tx1"/>
                </a:solidFill>
              </a:rPr>
              <a:t>  Complex Fractions</a:t>
            </a:r>
          </a:p>
        </p:txBody>
      </p:sp>
      <p:graphicFrame>
        <p:nvGraphicFramePr>
          <p:cNvPr id="84996" name="Object 4"/>
          <p:cNvGraphicFramePr>
            <a:graphicFrameLocks noChangeAspect="1"/>
          </p:cNvGraphicFramePr>
          <p:nvPr/>
        </p:nvGraphicFramePr>
        <p:xfrm>
          <a:off x="2133600" y="2133600"/>
          <a:ext cx="1154113" cy="172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8" name="Equation" r:id="rId4" imgW="469696" imgH="761669" progId="Equation.DSMT4">
                  <p:embed/>
                </p:oleObj>
              </mc:Choice>
              <mc:Fallback>
                <p:oleObj name="Equation" r:id="rId4" imgW="469696" imgH="76166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133600"/>
                        <a:ext cx="1154113" cy="172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4419600" y="5562600"/>
            <a:ext cx="1981200" cy="83502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Simplify to get to here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1143000" y="5486400"/>
            <a:ext cx="2514600" cy="83502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Distribute and reduce to get here</a:t>
            </a:r>
          </a:p>
        </p:txBody>
      </p:sp>
      <p:graphicFrame>
        <p:nvGraphicFramePr>
          <p:cNvPr id="36873" name="Object 9"/>
          <p:cNvGraphicFramePr>
            <a:graphicFrameLocks noChangeAspect="1"/>
          </p:cNvGraphicFramePr>
          <p:nvPr/>
        </p:nvGraphicFramePr>
        <p:xfrm>
          <a:off x="3429000" y="2057400"/>
          <a:ext cx="2028825" cy="189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9" name="Equation" r:id="rId6" imgW="825500" imgH="838200" progId="Equation.DSMT4">
                  <p:embed/>
                </p:oleObj>
              </mc:Choice>
              <mc:Fallback>
                <p:oleObj name="Equation" r:id="rId6" imgW="825500" imgH="838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057400"/>
                        <a:ext cx="2028825" cy="189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4" name="Object 10"/>
          <p:cNvGraphicFramePr>
            <a:graphicFrameLocks noChangeAspect="1"/>
          </p:cNvGraphicFramePr>
          <p:nvPr/>
        </p:nvGraphicFramePr>
        <p:xfrm>
          <a:off x="1828800" y="4191000"/>
          <a:ext cx="1528763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20" name="Equation" r:id="rId8" imgW="622030" imgH="406224" progId="Equation.DSMT4">
                  <p:embed/>
                </p:oleObj>
              </mc:Choice>
              <mc:Fallback>
                <p:oleObj name="Equation" r:id="rId8" imgW="622030" imgH="406224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191000"/>
                        <a:ext cx="1528763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6019800" y="2514600"/>
            <a:ext cx="2209800" cy="83502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Multiply by the LCD: </a:t>
            </a:r>
            <a:r>
              <a:rPr lang="en-US" sz="2400" b="0" i="1">
                <a:solidFill>
                  <a:schemeClr val="tx1"/>
                </a:solidFill>
              </a:rPr>
              <a:t>x</a:t>
            </a:r>
            <a:endParaRPr lang="en-US" sz="2400" b="0">
              <a:solidFill>
                <a:schemeClr val="tx1"/>
              </a:solidFill>
            </a:endParaRPr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V="1">
            <a:off x="2743200" y="5181600"/>
            <a:ext cx="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V="1">
            <a:off x="5181600" y="5181600"/>
            <a:ext cx="0" cy="381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6878" name="Object 14"/>
          <p:cNvGraphicFramePr>
            <a:graphicFrameLocks noChangeAspect="1"/>
          </p:cNvGraphicFramePr>
          <p:nvPr/>
        </p:nvGraphicFramePr>
        <p:xfrm>
          <a:off x="3505200" y="4191000"/>
          <a:ext cx="3886200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21" name="Equation" r:id="rId10" imgW="1701800" imgH="444500" progId="Equation.DSMT4">
                  <p:embed/>
                </p:oleObj>
              </mc:Choice>
              <mc:Fallback>
                <p:oleObj name="Equation" r:id="rId10" imgW="1701800" imgH="4445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191000"/>
                        <a:ext cx="3886200" cy="101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05" name="Rectangle 15"/>
          <p:cNvSpPr>
            <a:spLocks noChangeArrowheads="1"/>
          </p:cNvSpPr>
          <p:nvPr/>
        </p:nvSpPr>
        <p:spPr bwMode="auto">
          <a:xfrm>
            <a:off x="5354638" y="6613525"/>
            <a:ext cx="37893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</a:rPr>
              <a:t>Copyright (c) 2003 Brooks/Cole, a division of Thomson Learning, Inc</a:t>
            </a:r>
            <a:r>
              <a:rPr lang="en-US" sz="900" b="0">
                <a:solidFill>
                  <a:srgbClr val="000000"/>
                </a:solidFill>
              </a:rPr>
              <a:t>.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animBg="1" autoUpdateAnimBg="0"/>
      <p:bldP spid="36872" grpId="0" animBg="1" autoUpdateAnimBg="0"/>
      <p:bldP spid="36875" grpId="0" animBg="1" autoUpdateAnimBg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Other Algebraic Fractions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1219200" y="2667000"/>
            <a:ext cx="647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600" b="0">
                <a:solidFill>
                  <a:schemeClr val="tx1"/>
                </a:solidFill>
              </a:rPr>
              <a:t>  Rationalizing a Denominator</a:t>
            </a:r>
          </a:p>
        </p:txBody>
      </p:sp>
      <p:graphicFrame>
        <p:nvGraphicFramePr>
          <p:cNvPr id="86020" name="Object 4"/>
          <p:cNvGraphicFramePr>
            <a:graphicFrameLocks noChangeAspect="1"/>
          </p:cNvGraphicFramePr>
          <p:nvPr/>
        </p:nvGraphicFramePr>
        <p:xfrm>
          <a:off x="1752600" y="3733800"/>
          <a:ext cx="118745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42" name="Equation" r:id="rId4" imgW="482391" imgH="444307" progId="Equation.DSMT4">
                  <p:embed/>
                </p:oleObj>
              </mc:Choice>
              <mc:Fallback>
                <p:oleObj name="Equation" r:id="rId4" imgW="482391" imgH="444307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733800"/>
                        <a:ext cx="1187450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5334000" y="5410200"/>
            <a:ext cx="1600200" cy="4699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Simplify</a:t>
            </a:r>
          </a:p>
        </p:txBody>
      </p:sp>
      <p:graphicFrame>
        <p:nvGraphicFramePr>
          <p:cNvPr id="40969" name="Object 9"/>
          <p:cNvGraphicFramePr>
            <a:graphicFrameLocks noChangeAspect="1"/>
          </p:cNvGraphicFramePr>
          <p:nvPr/>
        </p:nvGraphicFramePr>
        <p:xfrm>
          <a:off x="3048000" y="3505200"/>
          <a:ext cx="3092450" cy="137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43" name="Equation" r:id="rId6" imgW="1257300" imgH="609600" progId="Equation.DSMT4">
                  <p:embed/>
                </p:oleObj>
              </mc:Choice>
              <mc:Fallback>
                <p:oleObj name="Equation" r:id="rId6" imgW="1257300" imgH="609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505200"/>
                        <a:ext cx="3092450" cy="1379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0" name="Object 10"/>
          <p:cNvGraphicFramePr>
            <a:graphicFrameLocks noChangeAspect="1"/>
          </p:cNvGraphicFramePr>
          <p:nvPr/>
        </p:nvGraphicFramePr>
        <p:xfrm>
          <a:off x="3048000" y="5105400"/>
          <a:ext cx="1843088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44" name="Equation" r:id="rId8" imgW="749300" imgH="457200" progId="Equation.DSMT4">
                  <p:embed/>
                </p:oleObj>
              </mc:Choice>
              <mc:Fallback>
                <p:oleObj name="Equation" r:id="rId8" imgW="749300" imgH="457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105400"/>
                        <a:ext cx="1843088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6934200" y="3733800"/>
            <a:ext cx="1981200" cy="83502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Multiply by the conjugate </a:t>
            </a:r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H="1">
            <a:off x="6096000" y="3810000"/>
            <a:ext cx="838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H="1">
            <a:off x="6553200" y="4419600"/>
            <a:ext cx="381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6027" name="Text Box 14"/>
          <p:cNvSpPr txBox="1">
            <a:spLocks noChangeArrowheads="1"/>
          </p:cNvSpPr>
          <p:nvPr/>
        </p:nvSpPr>
        <p:spPr bwMode="auto">
          <a:xfrm>
            <a:off x="1295400" y="1676400"/>
            <a:ext cx="236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0">
                <a:solidFill>
                  <a:schemeClr val="accent2"/>
                </a:solidFill>
              </a:rPr>
              <a:t>Notice:</a:t>
            </a:r>
          </a:p>
        </p:txBody>
      </p:sp>
      <p:graphicFrame>
        <p:nvGraphicFramePr>
          <p:cNvPr id="86028" name="Object 15"/>
          <p:cNvGraphicFramePr>
            <a:graphicFrameLocks noChangeAspect="1"/>
          </p:cNvGraphicFramePr>
          <p:nvPr/>
        </p:nvGraphicFramePr>
        <p:xfrm>
          <a:off x="2743200" y="1600200"/>
          <a:ext cx="457200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45" name="Equation" r:id="rId10" imgW="1777229" imgH="304668" progId="Equation.DSMT4">
                  <p:embed/>
                </p:oleObj>
              </mc:Choice>
              <mc:Fallback>
                <p:oleObj name="Equation" r:id="rId10" imgW="1777229" imgH="304668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600200"/>
                        <a:ext cx="4572000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9" name="Rectangle 16"/>
          <p:cNvSpPr>
            <a:spLocks noChangeArrowheads="1"/>
          </p:cNvSpPr>
          <p:nvPr/>
        </p:nvSpPr>
        <p:spPr bwMode="auto">
          <a:xfrm>
            <a:off x="5354638" y="6613525"/>
            <a:ext cx="37893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</a:rPr>
              <a:t>Copyright (c) 2003 Brooks/Cole, a division of Thomson Learning, Inc</a:t>
            </a:r>
            <a:r>
              <a:rPr lang="en-US" sz="900" b="0">
                <a:solidFill>
                  <a:srgbClr val="000000"/>
                </a:solidFill>
              </a:rPr>
              <a:t>.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animBg="1" autoUpdateAnimBg="0"/>
      <p:bldP spid="40971" grpId="0" animBg="1" autoUpdateAnimBg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2400" smtClean="0"/>
              <a:t>1.4 Answers (3-30 x 3)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4763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6.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12.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18.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24.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30.</a:t>
            </a:r>
          </a:p>
        </p:txBody>
      </p:sp>
      <p:graphicFrame>
        <p:nvGraphicFramePr>
          <p:cNvPr id="8704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262063" y="1981200"/>
          <a:ext cx="719137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64" name="Equation" r:id="rId4" imgW="431613" imgH="393529" progId="Equation.3">
                  <p:embed/>
                </p:oleObj>
              </mc:Choice>
              <mc:Fallback>
                <p:oleObj name="Equation" r:id="rId4" imgW="431613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2063" y="1981200"/>
                        <a:ext cx="719137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5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404938" y="2743200"/>
          <a:ext cx="11525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65" name="Equation" r:id="rId6" imgW="622030" imgH="418918" progId="Equation.3">
                  <p:embed/>
                </p:oleObj>
              </mc:Choice>
              <mc:Fallback>
                <p:oleObj name="Equation" r:id="rId6" imgW="622030" imgH="418918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4938" y="2743200"/>
                        <a:ext cx="115252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6" name="Object 6"/>
          <p:cNvGraphicFramePr>
            <a:graphicFrameLocks noChangeAspect="1"/>
          </p:cNvGraphicFramePr>
          <p:nvPr/>
        </p:nvGraphicFramePr>
        <p:xfrm>
          <a:off x="1371600" y="3657600"/>
          <a:ext cx="1447800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66" name="Equation" r:id="rId8" imgW="774364" imgH="444307" progId="Equation.3">
                  <p:embed/>
                </p:oleObj>
              </mc:Choice>
              <mc:Fallback>
                <p:oleObj name="Equation" r:id="rId8" imgW="774364" imgH="444307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657600"/>
                        <a:ext cx="1447800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7" name="Object 7"/>
          <p:cNvGraphicFramePr>
            <a:graphicFrameLocks noChangeAspect="1"/>
          </p:cNvGraphicFramePr>
          <p:nvPr/>
        </p:nvGraphicFramePr>
        <p:xfrm>
          <a:off x="1371600" y="4648200"/>
          <a:ext cx="1143000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67" name="Equation" r:id="rId10" imgW="583947" imgH="393529" progId="Equation.3">
                  <p:embed/>
                </p:oleObj>
              </mc:Choice>
              <mc:Fallback>
                <p:oleObj name="Equation" r:id="rId10" imgW="583947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648200"/>
                        <a:ext cx="1143000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8" name="Object 8"/>
          <p:cNvGraphicFramePr>
            <a:graphicFrameLocks noChangeAspect="1"/>
          </p:cNvGraphicFramePr>
          <p:nvPr/>
        </p:nvGraphicFramePr>
        <p:xfrm>
          <a:off x="1371600" y="5562600"/>
          <a:ext cx="1371600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68" name="Equation" r:id="rId12" imgW="863225" imgH="444307" progId="Equation.3">
                  <p:embed/>
                </p:oleObj>
              </mc:Choice>
              <mc:Fallback>
                <p:oleObj name="Equation" r:id="rId12" imgW="863225" imgH="444307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562600"/>
                        <a:ext cx="1371600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1.4 Answers Day 2 (33-51 x 3)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4763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36. </a:t>
            </a:r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>
              <a:buFontTx/>
              <a:buNone/>
            </a:pPr>
            <a:r>
              <a:rPr lang="en-US" sz="2800" smtClean="0"/>
              <a:t>42. </a:t>
            </a:r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>
              <a:buFontTx/>
              <a:buNone/>
            </a:pPr>
            <a:r>
              <a:rPr lang="en-US" sz="2800" smtClean="0"/>
              <a:t>48.</a:t>
            </a:r>
          </a:p>
        </p:txBody>
      </p:sp>
      <p:graphicFrame>
        <p:nvGraphicFramePr>
          <p:cNvPr id="88068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935175200"/>
              </p:ext>
            </p:extLst>
          </p:nvPr>
        </p:nvGraphicFramePr>
        <p:xfrm>
          <a:off x="1295400" y="1447800"/>
          <a:ext cx="1371600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80" name="Equation" r:id="rId4" imgW="482400" imgH="393480" progId="Equation.3">
                  <p:embed/>
                </p:oleObj>
              </mc:Choice>
              <mc:Fallback>
                <p:oleObj name="Equation" r:id="rId4" imgW="48240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447800"/>
                        <a:ext cx="1371600" cy="1119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69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549400" y="3367088"/>
          <a:ext cx="788988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81" name="Equation" r:id="rId6" imgW="253890" imgH="393529" progId="Equation.3">
                  <p:embed/>
                </p:oleObj>
              </mc:Choice>
              <mc:Fallback>
                <p:oleObj name="Equation" r:id="rId6" imgW="253890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9400" y="3367088"/>
                        <a:ext cx="788988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0" name="Object 6"/>
          <p:cNvGraphicFramePr>
            <a:graphicFrameLocks noChangeAspect="1"/>
          </p:cNvGraphicFramePr>
          <p:nvPr/>
        </p:nvGraphicFramePr>
        <p:xfrm>
          <a:off x="1143000" y="4724400"/>
          <a:ext cx="3505200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82" name="Equation" r:id="rId8" imgW="1295400" imgH="419100" progId="Equation.3">
                  <p:embed/>
                </p:oleObj>
              </mc:Choice>
              <mc:Fallback>
                <p:oleObj name="Equation" r:id="rId8" imgW="1295400" imgH="419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724400"/>
                        <a:ext cx="3505200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>
          <a:xfrm>
            <a:off x="762000" y="30480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Answers to Ch. Review</a:t>
            </a:r>
            <a:endParaRPr lang="en-US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28600" y="1219200"/>
                <a:ext cx="8686800" cy="62022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AutoNum type="arabicPeriod"/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Positive				15.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𝟖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endParaRPr lang="en-US" sz="2000" dirty="0" smtClean="0">
                  <a:solidFill>
                    <a:schemeClr val="tx1"/>
                  </a:solidFill>
                </a:endParaRPr>
              </a:p>
              <a:p>
                <a:pPr marL="457200" indent="-457200">
                  <a:buAutoNum type="arabicPeriod"/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84					16.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  <m:sup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𝟐𝟓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)(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sz="2000" dirty="0" smtClean="0">
                  <a:solidFill>
                    <a:schemeClr val="tx1"/>
                  </a:solidFill>
                </a:endParaRPr>
              </a:p>
              <a:p>
                <a:pPr marL="457200" indent="-457200">
                  <a:buAutoNum type="arabicPeriod"/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6-x					17.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𝟕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𝟕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𝟐𝟓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sz="2000" dirty="0" smtClean="0">
                  <a:solidFill>
                    <a:schemeClr val="tx1"/>
                  </a:solidFill>
                </a:endParaRPr>
              </a:p>
              <a:p>
                <a:pPr marL="457200" indent="-457200">
                  <a:buAutoNum type="arabicPeriod"/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3.865 x 10</a:t>
                </a:r>
                <a:r>
                  <a:rPr lang="en-US" sz="2000" baseline="30000" dirty="0" smtClean="0">
                    <a:solidFill>
                      <a:schemeClr val="tx1"/>
                    </a:solidFill>
                  </a:rPr>
                  <a:t>2</a:t>
                </a:r>
              </a:p>
              <a:p>
                <a:pPr marL="457200" indent="-457200">
                  <a:buAutoNum type="arabicPeriod"/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0.000093 </a:t>
                </a:r>
              </a:p>
              <a:p>
                <a:pPr marL="457200" indent="-457200">
                  <a:buAutoNum type="arabicPeriod"/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1.76 x 10</a:t>
                </a:r>
                <a:r>
                  <a:rPr lang="en-US" sz="2000" baseline="30000" dirty="0" smtClean="0">
                    <a:solidFill>
                      <a:schemeClr val="tx1"/>
                    </a:solidFill>
                  </a:rPr>
                  <a:t>13</a:t>
                </a:r>
              </a:p>
              <a:p>
                <a:pPr marL="457200" indent="-457200">
                  <a:buAutoNum type="arabicPeriod"/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4x</a:t>
                </a:r>
                <a:r>
                  <a:rPr lang="en-US" sz="2000" baseline="30000" dirty="0" smtClean="0">
                    <a:solidFill>
                      <a:schemeClr val="tx1"/>
                    </a:solidFill>
                  </a:rPr>
                  <a:t>2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y</a:t>
                </a:r>
                <a:r>
                  <a:rPr lang="en-US" sz="2000" baseline="30000" dirty="0" smtClean="0">
                    <a:solidFill>
                      <a:schemeClr val="tx1"/>
                    </a:solidFill>
                  </a:rPr>
                  <a:t>4</a:t>
                </a:r>
              </a:p>
              <a:p>
                <a:pPr marL="457200" indent="-457200">
                  <a:buAutoNum type="arabicPeriod" startAt="8"/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𝟒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pPr marL="457200" indent="-457200">
                  <a:buAutoNum type="arabicPeriod" startAt="8"/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𝟐𝟐</m:t>
                            </m:r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𝒙𝒚</m:t>
                            </m:r>
                          </m:e>
                        </m:rad>
                      </m:num>
                      <m:den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𝟏𝟏</m:t>
                        </m:r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pPr marL="457200" indent="-457200">
                  <a:buAutoNum type="arabicPeriod" startAt="8"/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𝒎</m:t>
                        </m:r>
                      </m:deg>
                      <m:e>
                        <m:sSup>
                          <m:sSupPr>
                            <m:ctrlPr>
                              <a:rPr lang="en-US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𝒄</m:t>
                            </m:r>
                          </m:e>
                          <m:sup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𝒎</m:t>
                            </m:r>
                          </m:sup>
                        </m:sSup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e>
                    </m:rad>
                  </m:oMath>
                </a14:m>
                <a:endParaRPr lang="en-US" sz="2000" dirty="0" smtClean="0">
                  <a:solidFill>
                    <a:schemeClr val="tx1"/>
                  </a:solidFill>
                </a:endParaRPr>
              </a:p>
              <a:p>
                <a:pPr marL="457200" indent="-457200">
                  <a:buAutoNum type="arabicPeriod" startAt="8"/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17x</a:t>
                </a:r>
                <a:r>
                  <a:rPr lang="en-US" sz="2000" baseline="30000" dirty="0" smtClean="0">
                    <a:solidFill>
                      <a:schemeClr val="tx1"/>
                    </a:solidFill>
                  </a:rPr>
                  <a:t>3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- 6x + 3</a:t>
                </a:r>
              </a:p>
              <a:p>
                <a:pPr marL="457200" indent="-457200">
                  <a:buAutoNum type="arabicPeriod" startAt="8"/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12x</a:t>
                </a:r>
                <a:r>
                  <a:rPr lang="en-US" sz="2000" baseline="30000" dirty="0" smtClean="0">
                    <a:solidFill>
                      <a:schemeClr val="tx1"/>
                    </a:solidFill>
                  </a:rPr>
                  <a:t>3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+ 73x</a:t>
                </a:r>
                <a:r>
                  <a:rPr lang="en-US" sz="2000" baseline="30000" dirty="0" smtClean="0">
                    <a:solidFill>
                      <a:schemeClr val="tx1"/>
                    </a:solidFill>
                  </a:rPr>
                  <a:t>2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+ 79x – 52</a:t>
                </a:r>
              </a:p>
              <a:p>
                <a:pPr marL="457200" indent="-457200">
                  <a:buAutoNum type="arabicPeriod" startAt="8"/>
                </a:pPr>
                <a:r>
                  <a:rPr lang="en-US" sz="2000" dirty="0">
                    <a:solidFill>
                      <a:schemeClr val="tx1"/>
                    </a:solidFill>
                  </a:rPr>
                  <a:t>x</a:t>
                </a:r>
                <a:r>
                  <a:rPr lang="en-US" sz="2000" baseline="30000" dirty="0" smtClean="0">
                    <a:solidFill>
                      <a:schemeClr val="tx1"/>
                    </a:solidFill>
                  </a:rPr>
                  <a:t>4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+ 13x</a:t>
                </a:r>
                <a:r>
                  <a:rPr lang="en-US" sz="2000" baseline="30000" dirty="0" smtClean="0">
                    <a:solidFill>
                      <a:schemeClr val="tx1"/>
                    </a:solidFill>
                  </a:rPr>
                  <a:t>2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– 14</a:t>
                </a:r>
              </a:p>
              <a:p>
                <a:pPr marL="457200" indent="-457200">
                  <a:buAutoNum type="arabicPeriod" startAt="8"/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64x</a:t>
                </a:r>
                <a:r>
                  <a:rPr lang="en-US" sz="2000" baseline="30000" dirty="0" smtClean="0">
                    <a:solidFill>
                      <a:schemeClr val="tx1"/>
                    </a:solidFill>
                  </a:rPr>
                  <a:t>3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+ 336x</a:t>
                </a:r>
                <a:r>
                  <a:rPr lang="en-US" sz="2000" baseline="30000" dirty="0" smtClean="0">
                    <a:solidFill>
                      <a:schemeClr val="tx1"/>
                    </a:solidFill>
                  </a:rPr>
                  <a:t>2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y + 588xy</a:t>
                </a:r>
                <a:r>
                  <a:rPr lang="en-US" sz="2000" baseline="30000" dirty="0" smtClean="0">
                    <a:solidFill>
                      <a:schemeClr val="tx1"/>
                    </a:solidFill>
                  </a:rPr>
                  <a:t>2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+ 343y</a:t>
                </a:r>
                <a:r>
                  <a:rPr lang="en-US" sz="2000" baseline="30000" dirty="0" smtClean="0">
                    <a:solidFill>
                      <a:schemeClr val="tx1"/>
                    </a:solidFill>
                  </a:rPr>
                  <a:t>3</a:t>
                </a:r>
              </a:p>
              <a:p>
                <a:pPr marL="457200" indent="-457200">
                  <a:buAutoNum type="arabicPeriod" startAt="8"/>
                </a:pPr>
                <a:endParaRPr lang="en-US" sz="2000" dirty="0" smtClean="0">
                  <a:solidFill>
                    <a:schemeClr val="tx1"/>
                  </a:solidFill>
                </a:endParaRPr>
              </a:p>
              <a:p>
                <a:pPr marL="457200" indent="-457200">
                  <a:buAutoNum type="arabicPeriod" startAt="8"/>
                </a:pPr>
                <a:endParaRPr lang="en-US" sz="2000" dirty="0" smtClean="0">
                  <a:solidFill>
                    <a:schemeClr val="tx1"/>
                  </a:solidFill>
                </a:endParaRPr>
              </a:p>
              <a:p>
                <a:pPr marL="457200" indent="-457200">
                  <a:buAutoNum type="arabicPeriod"/>
                </a:pP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219200"/>
                <a:ext cx="8686800" cy="6202211"/>
              </a:xfrm>
              <a:prstGeom prst="rect">
                <a:avLst/>
              </a:prstGeom>
              <a:blipFill rotWithShape="1">
                <a:blip r:embed="rId2"/>
                <a:stretch>
                  <a:fillRect l="-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950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Simplifying Radicals Video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>
                <a:hlinkClick r:id="rId2"/>
              </a:rPr>
              <a:t>http://www.youtube.com/watch?v=pZSuMBXzEic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Complex Fractions Video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http://www.wonderhowto.com/how-to-simplify-complex-fractions-algebra-365934/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Negative Exponents Video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>
                <a:hlinkClick r:id="rId2"/>
              </a:rPr>
              <a:t>http://www.youtube.com/watch?v=c4aiYf3fzVQ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620000" cy="960438"/>
          </a:xfrm>
          <a:effectLst>
            <a:outerShdw dist="35921" dir="2700000" algn="ctr" rotWithShape="0">
              <a:schemeClr val="accent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Set of Real Numbers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57200" y="1371600"/>
            <a:ext cx="8305800" cy="4876800"/>
          </a:xfrm>
          <a:prstGeom prst="rect">
            <a:avLst/>
          </a:prstGeom>
          <a:solidFill>
            <a:srgbClr val="3399FF"/>
          </a:soli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r"/>
          </a:scene3d>
          <a:sp3d extrusionH="18018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1800">
                <a:latin typeface="Arial" charset="0"/>
              </a:rPr>
              <a:t>Q</a:t>
            </a:r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990600" y="1676400"/>
            <a:ext cx="5867400" cy="4114800"/>
          </a:xfrm>
          <a:prstGeom prst="ellipse">
            <a:avLst/>
          </a:prstGeom>
          <a:solidFill>
            <a:srgbClr val="99CCFF"/>
          </a:solidFill>
          <a:ln w="9525">
            <a:round/>
            <a:headEnd/>
            <a:tailEnd/>
          </a:ln>
          <a:effectLst/>
          <a:scene3d>
            <a:camera prst="legacyPerspectiveBottom"/>
            <a:lightRig rig="legacyFlat3" dir="r"/>
          </a:scene3d>
          <a:sp3d extrusionH="887400" prstMaterial="legacyMatte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7A99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eaLnBrk="0" hangingPunct="0"/>
            <a:endParaRPr lang="en-US" sz="1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445" name="Oval 5"/>
          <p:cNvSpPr>
            <a:spLocks noChangeArrowheads="1"/>
          </p:cNvSpPr>
          <p:nvPr/>
        </p:nvSpPr>
        <p:spPr bwMode="auto">
          <a:xfrm>
            <a:off x="1828800" y="2514600"/>
            <a:ext cx="4038600" cy="3048000"/>
          </a:xfrm>
          <a:prstGeom prst="ellipse">
            <a:avLst/>
          </a:prstGeom>
          <a:solidFill>
            <a:srgbClr val="CCFFFF"/>
          </a:solidFill>
          <a:ln>
            <a:noFill/>
          </a:ln>
          <a:effectLst/>
          <a:scene3d>
            <a:camera prst="legacyPerspectiveBottom"/>
            <a:lightRig rig="legacyFlat3" dir="r"/>
          </a:scene3d>
          <a:sp3d extrusionH="887400" prstMaterial="legacyMatte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CCFF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46" name="Oval 6"/>
          <p:cNvSpPr>
            <a:spLocks noChangeArrowheads="1"/>
          </p:cNvSpPr>
          <p:nvPr/>
        </p:nvSpPr>
        <p:spPr bwMode="auto">
          <a:xfrm>
            <a:off x="2438400" y="3048000"/>
            <a:ext cx="2743200" cy="2286000"/>
          </a:xfrm>
          <a:prstGeom prst="ellipse">
            <a:avLst/>
          </a:prstGeom>
          <a:solidFill>
            <a:srgbClr val="00FFFF"/>
          </a:solidFill>
          <a:ln>
            <a:noFill/>
          </a:ln>
          <a:effectLst/>
          <a:scene3d>
            <a:camera prst="legacyPerspectiveBottom"/>
            <a:lightRig rig="legacyFlat3" dir="r"/>
          </a:scene3d>
          <a:sp3d extrusionH="887400" prstMaterial="legacyMatte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00FF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47" name="Oval 7"/>
          <p:cNvSpPr>
            <a:spLocks noChangeArrowheads="1"/>
          </p:cNvSpPr>
          <p:nvPr/>
        </p:nvSpPr>
        <p:spPr bwMode="auto">
          <a:xfrm>
            <a:off x="2971800" y="3657600"/>
            <a:ext cx="1828800" cy="1447800"/>
          </a:xfrm>
          <a:prstGeom prst="ellipse">
            <a:avLst/>
          </a:prstGeom>
          <a:solidFill>
            <a:srgbClr val="33CCCC"/>
          </a:solidFill>
          <a:ln>
            <a:noFill/>
          </a:ln>
          <a:effectLst/>
          <a:scene3d>
            <a:camera prst="legacyPerspectiveBottom"/>
            <a:lightRig rig="legacyFlat3" dir="r"/>
          </a:scene3d>
          <a:sp3d extrusionH="887400" prstMaterial="legacyMatte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33CCCC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858000" y="1752600"/>
            <a:ext cx="1371600" cy="6413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 sz="3600">
                <a:latin typeface="Arial Black" pitchFamily="34" charset="0"/>
              </a:rPr>
              <a:t>Q</a:t>
            </a:r>
            <a:r>
              <a:rPr lang="en-US" sz="3600">
                <a:latin typeface="Arial Black" pitchFamily="34" charset="0"/>
                <a:cs typeface="Arial" charset="0"/>
              </a:rPr>
              <a:t>'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124200" y="1828800"/>
            <a:ext cx="608013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4000">
                <a:latin typeface="Arial Black" pitchFamily="34" charset="0"/>
              </a:rPr>
              <a:t>Q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4572000" y="2667000"/>
            <a:ext cx="550863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4000">
                <a:latin typeface="Arial Black" pitchFamily="34" charset="0"/>
              </a:rPr>
              <a:t>Z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429000" y="3048000"/>
            <a:ext cx="69215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4000">
                <a:latin typeface="Arial Black" pitchFamily="34" charset="0"/>
              </a:rPr>
              <a:t>W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3581400" y="4022725"/>
            <a:ext cx="608013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4000">
                <a:latin typeface="Arial Black" pitchFamily="34" charset="0"/>
              </a:rPr>
              <a:t>N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Rational Expressions Video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>
                <a:hlinkClick r:id="rId2"/>
              </a:rPr>
              <a:t>http://www.youtube.com/watch?v=L1KD-C0lWsY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1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Fals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2.4.1012"/>
  <p:tag name="LUIDIAENABLED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11381</TotalTime>
  <Words>2434</Words>
  <Application>Microsoft Office PowerPoint</Application>
  <PresentationFormat>On-screen Show (4:3)</PresentationFormat>
  <Paragraphs>575</Paragraphs>
  <Slides>90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90</vt:i4>
      </vt:variant>
    </vt:vector>
  </HeadingPairs>
  <TitlesOfParts>
    <vt:vector size="92" baseType="lpstr">
      <vt:lpstr>Default Design</vt:lpstr>
      <vt:lpstr>Equation</vt:lpstr>
      <vt:lpstr>PowerPoint Presentation</vt:lpstr>
      <vt:lpstr>The Real Numbers</vt:lpstr>
      <vt:lpstr>REAL NUMBERS (R)</vt:lpstr>
      <vt:lpstr>SUBSETS of R</vt:lpstr>
      <vt:lpstr>SUBSETS of R</vt:lpstr>
      <vt:lpstr>SUBSETS of R</vt:lpstr>
      <vt:lpstr>SUBSETS of R</vt:lpstr>
      <vt:lpstr>SUBSETS of R</vt:lpstr>
      <vt:lpstr>The Set of Real Numbers</vt:lpstr>
      <vt:lpstr>PROPERTIES of R</vt:lpstr>
      <vt:lpstr>PROPERTIES of R</vt:lpstr>
      <vt:lpstr>PROPERTIES of R</vt:lpstr>
      <vt:lpstr>PROPERTIES of R</vt:lpstr>
      <vt:lpstr>PROPERTIES of R</vt:lpstr>
      <vt:lpstr>PROPERTIES of R</vt:lpstr>
      <vt:lpstr>PROPERTIES of R</vt:lpstr>
      <vt:lpstr>PROPERTIES of R</vt:lpstr>
      <vt:lpstr>PROPERTIES of R</vt:lpstr>
      <vt:lpstr>PROPERTIES of R</vt:lpstr>
      <vt:lpstr>PROPERTIES of R</vt:lpstr>
      <vt:lpstr>PROPERTIES of R</vt:lpstr>
      <vt:lpstr>PROPERTIES of R</vt:lpstr>
      <vt:lpstr>PowerPoint Presentation</vt:lpstr>
      <vt:lpstr>PowerPoint Presentation</vt:lpstr>
      <vt:lpstr>Absolute Value</vt:lpstr>
      <vt:lpstr>Real Number Venn Diagram</vt:lpstr>
      <vt:lpstr>Scientific Notation</vt:lpstr>
      <vt:lpstr>When using Scientific Notation, there are two kinds of exponents: positive and negative</vt:lpstr>
      <vt:lpstr>An easy way to remember this is:</vt:lpstr>
      <vt:lpstr>The exponent also tells how many spaces to move the decimal:</vt:lpstr>
      <vt:lpstr>The exponent also tells how many spaces to move the decimal:</vt:lpstr>
      <vt:lpstr>Try changing these numbers from Scientific Notation to Standard Notation:</vt:lpstr>
      <vt:lpstr>When changing from Standard Notation to Scientific Notation:</vt:lpstr>
      <vt:lpstr>When changing from Standard Notation to Scientific Notation:</vt:lpstr>
      <vt:lpstr>Try changing these numbers from Standard Notation to Scientific Notation:</vt:lpstr>
      <vt:lpstr>1-1 Answers (2-40e, 50,52)</vt:lpstr>
      <vt:lpstr>1.2 Laws of Exponents</vt:lpstr>
      <vt:lpstr>Exponents</vt:lpstr>
      <vt:lpstr>PowerPoint Presentation</vt:lpstr>
      <vt:lpstr>1.2 Answers:  p. 29 (12-30 x3)</vt:lpstr>
      <vt:lpstr>Definitions</vt:lpstr>
      <vt:lpstr>Definitions</vt:lpstr>
      <vt:lpstr>Definitions</vt:lpstr>
      <vt:lpstr>Definitions</vt:lpstr>
      <vt:lpstr>Cube and Fourth Roots</vt:lpstr>
      <vt:lpstr>Even and Odd Indices</vt:lpstr>
      <vt:lpstr>Even and Odd Indices</vt:lpstr>
      <vt:lpstr>Cube and Fourth Roots</vt:lpstr>
      <vt:lpstr>Evaluate by Using Absolute Value</vt:lpstr>
      <vt:lpstr>Changing a Radical Expression</vt:lpstr>
      <vt:lpstr>Changing a Radical Expression</vt:lpstr>
      <vt:lpstr>Simplifying Radical Expressions</vt:lpstr>
      <vt:lpstr>Definitions</vt:lpstr>
      <vt:lpstr>Perfect Powers</vt:lpstr>
      <vt:lpstr>Product Rule for Radicals</vt:lpstr>
      <vt:lpstr>Product Rule for Radicals</vt:lpstr>
      <vt:lpstr>Product Rule for Radicals</vt:lpstr>
      <vt:lpstr>Quotient Rule for Radicals</vt:lpstr>
      <vt:lpstr>Quotient Rule for Radicals</vt:lpstr>
      <vt:lpstr>CAUTION!</vt:lpstr>
      <vt:lpstr>Rationalizing Denominators</vt:lpstr>
      <vt:lpstr>Conjugates</vt:lpstr>
      <vt:lpstr>Simplifying Radicals</vt:lpstr>
      <vt:lpstr>Simplifying Radicals</vt:lpstr>
      <vt:lpstr>Assignment:  </vt:lpstr>
      <vt:lpstr>Even Answers:  Day 2: Continued…        pp. 29-31 (3-9, 33-81 x3, 92, 101/102) </vt:lpstr>
      <vt:lpstr>1.3 Algebraic Expressions</vt:lpstr>
      <vt:lpstr>Polynomials</vt:lpstr>
      <vt:lpstr>Polynomials</vt:lpstr>
      <vt:lpstr>Polynomials</vt:lpstr>
      <vt:lpstr>1.3 (4-44 x 4) Answers Day 1</vt:lpstr>
      <vt:lpstr>1.3 Factoring Polynomials</vt:lpstr>
      <vt:lpstr>Factoring Polynomials</vt:lpstr>
      <vt:lpstr>Factoring Polynomials</vt:lpstr>
      <vt:lpstr>PowerPoint Presentation</vt:lpstr>
      <vt:lpstr>PowerPoint Presentation</vt:lpstr>
      <vt:lpstr>PowerPoint Presentation</vt:lpstr>
      <vt:lpstr>1.3 Answers (48-100 x 4) Day 2</vt:lpstr>
      <vt:lpstr>1.4 Rational Expressions</vt:lpstr>
      <vt:lpstr>Rational Expressions</vt:lpstr>
      <vt:lpstr>Rational Expressions</vt:lpstr>
      <vt:lpstr>Other Algebraic Fractions</vt:lpstr>
      <vt:lpstr>Other Algebraic Fractions</vt:lpstr>
      <vt:lpstr>1.4 Answers (3-30 x 3)</vt:lpstr>
      <vt:lpstr>1.4 Answers Day 2 (33-51 x 3)</vt:lpstr>
      <vt:lpstr>PowerPoint Presentation</vt:lpstr>
      <vt:lpstr>Simplifying Radicals Video</vt:lpstr>
      <vt:lpstr>Complex Fractions Video</vt:lpstr>
      <vt:lpstr>Negative Exponents Video</vt:lpstr>
      <vt:lpstr>Rational Expressions Video </vt:lpstr>
    </vt:vector>
  </TitlesOfParts>
  <Company>ILLINOIS CENTRAL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Computer Services</dc:creator>
  <cp:lastModifiedBy>Administrator</cp:lastModifiedBy>
  <cp:revision>113</cp:revision>
  <cp:lastPrinted>2014-05-27T14:53:16Z</cp:lastPrinted>
  <dcterms:created xsi:type="dcterms:W3CDTF">2002-02-14T17:42:05Z</dcterms:created>
  <dcterms:modified xsi:type="dcterms:W3CDTF">2014-09-12T20:53:13Z</dcterms:modified>
</cp:coreProperties>
</file>