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notesSlides/notesSlide11.xml" ContentType="application/vnd.openxmlformats-officedocument.presentationml.notesSlide+xml"/>
  <Override PartName="/ppt/tags/tag21.xml" ContentType="application/vnd.openxmlformats-officedocument.presentationml.tags+xml"/>
  <Override PartName="/ppt/notesSlides/notesSlide12.xml" ContentType="application/vnd.openxmlformats-officedocument.presentationml.notesSlide+xml"/>
  <Override PartName="/ppt/tags/tag22.xml" ContentType="application/vnd.openxmlformats-officedocument.presentationml.tags+xml"/>
  <Override PartName="/ppt/notesSlides/notesSlide13.xml" ContentType="application/vnd.openxmlformats-officedocument.presentationml.notesSlide+xml"/>
  <Override PartName="/ppt/tags/tag23.xml" ContentType="application/vnd.openxmlformats-officedocument.presentationml.tags+xml"/>
  <Override PartName="/ppt/notesSlides/notesSlide14.xml" ContentType="application/vnd.openxmlformats-officedocument.presentationml.notesSlide+xml"/>
  <Override PartName="/ppt/tags/tag24.xml" ContentType="application/vnd.openxmlformats-officedocument.presentationml.tags+xml"/>
  <Override PartName="/ppt/notesSlides/notesSlide15.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6.xml" ContentType="application/vnd.openxmlformats-officedocument.presentationml.notesSlide+xml"/>
  <Override PartName="/ppt/tags/tag50.xml" ContentType="application/vnd.openxmlformats-officedocument.presentationml.tags+xml"/>
  <Override PartName="/ppt/notesSlides/notesSlide17.xml" ContentType="application/vnd.openxmlformats-officedocument.presentationml.notesSlide+xml"/>
  <Override PartName="/ppt/tags/tag51.xml" ContentType="application/vnd.openxmlformats-officedocument.presentationml.tags+xml"/>
  <Override PartName="/ppt/notesSlides/notesSlide18.xml" ContentType="application/vnd.openxmlformats-officedocument.presentationml.notesSlide+xml"/>
  <Override PartName="/ppt/tags/tag52.xml" ContentType="application/vnd.openxmlformats-officedocument.presentationml.tags+xml"/>
  <Override PartName="/ppt/notesSlides/notesSlide19.xml" ContentType="application/vnd.openxmlformats-officedocument.presentationml.notesSlide+xml"/>
  <Override PartName="/ppt/tags/tag53.xml" ContentType="application/vnd.openxmlformats-officedocument.presentationml.tags+xml"/>
  <Override PartName="/ppt/notesSlides/notesSlide20.xml" ContentType="application/vnd.openxmlformats-officedocument.presentationml.notesSlide+xml"/>
  <Override PartName="/ppt/tags/tag54.xml" ContentType="application/vnd.openxmlformats-officedocument.presentationml.tags+xml"/>
  <Override PartName="/ppt/notesSlides/notesSlide21.xml" ContentType="application/vnd.openxmlformats-officedocument.presentationml.notesSlide+xml"/>
  <Override PartName="/ppt/tags/tag55.xml" ContentType="application/vnd.openxmlformats-officedocument.presentationml.tags+xml"/>
  <Override PartName="/ppt/notesSlides/notesSlide22.xml" ContentType="application/vnd.openxmlformats-officedocument.presentationml.notesSlide+xml"/>
  <Override PartName="/ppt/tags/tag56.xml" ContentType="application/vnd.openxmlformats-officedocument.presentationml.tags+xml"/>
  <Override PartName="/ppt/notesSlides/notesSlide23.xml" ContentType="application/vnd.openxmlformats-officedocument.presentationml.notesSlide+xml"/>
  <Override PartName="/ppt/tags/tag57.xml" ContentType="application/vnd.openxmlformats-officedocument.presentationml.tags+xml"/>
  <Override PartName="/ppt/notesSlides/notesSlide24.xml" ContentType="application/vnd.openxmlformats-officedocument.presentationml.notesSlide+xml"/>
  <Override PartName="/ppt/tags/tag58.xml" ContentType="application/vnd.openxmlformats-officedocument.presentationml.tags+xml"/>
  <Override PartName="/ppt/notesSlides/notesSlide25.xml" ContentType="application/vnd.openxmlformats-officedocument.presentationml.notesSlide+xml"/>
  <Override PartName="/ppt/tags/tag59.xml" ContentType="application/vnd.openxmlformats-officedocument.presentationml.tags+xml"/>
  <Override PartName="/ppt/notesSlides/notesSlide26.xml" ContentType="application/vnd.openxmlformats-officedocument.presentationml.notesSlide+xml"/>
  <Override PartName="/ppt/tags/tag60.xml" ContentType="application/vnd.openxmlformats-officedocument.presentationml.tags+xml"/>
  <Override PartName="/ppt/notesSlides/notesSlide27.xml" ContentType="application/vnd.openxmlformats-officedocument.presentationml.notesSlide+xml"/>
  <Override PartName="/ppt/tags/tag61.xml" ContentType="application/vnd.openxmlformats-officedocument.presentationml.tags+xml"/>
  <Override PartName="/ppt/notesSlides/notesSlide28.xml" ContentType="application/vnd.openxmlformats-officedocument.presentationml.notesSlide+xml"/>
  <Override PartName="/ppt/tags/tag62.xml" ContentType="application/vnd.openxmlformats-officedocument.presentationml.tags+xml"/>
  <Override PartName="/ppt/notesSlides/notesSlide29.xml" ContentType="application/vnd.openxmlformats-officedocument.presentationml.notesSlide+xml"/>
  <Override PartName="/ppt/tags/tag63.xml" ContentType="application/vnd.openxmlformats-officedocument.presentationml.tags+xml"/>
  <Override PartName="/ppt/notesSlides/notesSlide30.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31.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32.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33.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34.xml" ContentType="application/vnd.openxmlformats-officedocument.presentationml.notesSlide+xml"/>
  <Override PartName="/ppt/tags/tag101.xml" ContentType="application/vnd.openxmlformats-officedocument.presentationml.tags+xml"/>
  <Override PartName="/ppt/notesSlides/notesSlide35.xml" ContentType="application/vnd.openxmlformats-officedocument.presentationml.notesSlide+xml"/>
  <Override PartName="/ppt/tags/tag102.xml" ContentType="application/vnd.openxmlformats-officedocument.presentationml.tags+xml"/>
  <Override PartName="/ppt/notesSlides/notesSlide36.xml" ContentType="application/vnd.openxmlformats-officedocument.presentationml.notesSlide+xml"/>
  <Override PartName="/ppt/tags/tag103.xml" ContentType="application/vnd.openxmlformats-officedocument.presentationml.tags+xml"/>
  <Override PartName="/ppt/notesSlides/notesSlide37.xml" ContentType="application/vnd.openxmlformats-officedocument.presentationml.notesSlide+xml"/>
  <Override PartName="/ppt/tags/tag104.xml" ContentType="application/vnd.openxmlformats-officedocument.presentationml.tags+xml"/>
  <Override PartName="/ppt/notesSlides/notesSlide38.xml" ContentType="application/vnd.openxmlformats-officedocument.presentationml.notesSlide+xml"/>
  <Override PartName="/ppt/tags/tag105.xml" ContentType="application/vnd.openxmlformats-officedocument.presentationml.tags+xml"/>
  <Override PartName="/ppt/notesSlides/notesSlide39.xml" ContentType="application/vnd.openxmlformats-officedocument.presentationml.notesSlide+xml"/>
  <Override PartName="/ppt/tags/tag106.xml" ContentType="application/vnd.openxmlformats-officedocument.presentationml.tags+xml"/>
  <Override PartName="/ppt/notesSlides/notesSlide40.xml" ContentType="application/vnd.openxmlformats-officedocument.presentationml.notesSlide+xml"/>
  <Override PartName="/ppt/tags/tag107.xml" ContentType="application/vnd.openxmlformats-officedocument.presentationml.tags+xml"/>
  <Override PartName="/ppt/notesSlides/notesSlide41.xml" ContentType="application/vnd.openxmlformats-officedocument.presentationml.notesSlide+xml"/>
  <Override PartName="/ppt/tags/tag108.xml" ContentType="application/vnd.openxmlformats-officedocument.presentationml.tags+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3"/>
  </p:notesMasterIdLst>
  <p:handoutMasterIdLst>
    <p:handoutMasterId r:id="rId114"/>
  </p:handoutMasterIdLst>
  <p:sldIdLst>
    <p:sldId id="314" r:id="rId2"/>
    <p:sldId id="315" r:id="rId3"/>
    <p:sldId id="316" r:id="rId4"/>
    <p:sldId id="317" r:id="rId5"/>
    <p:sldId id="318" r:id="rId6"/>
    <p:sldId id="319" r:id="rId7"/>
    <p:sldId id="320" r:id="rId8"/>
    <p:sldId id="354" r:id="rId9"/>
    <p:sldId id="324" r:id="rId10"/>
    <p:sldId id="326" r:id="rId11"/>
    <p:sldId id="332" r:id="rId12"/>
    <p:sldId id="333" r:id="rId13"/>
    <p:sldId id="335" r:id="rId14"/>
    <p:sldId id="336" r:id="rId15"/>
    <p:sldId id="337" r:id="rId16"/>
    <p:sldId id="339" r:id="rId17"/>
    <p:sldId id="341" r:id="rId18"/>
    <p:sldId id="342" r:id="rId19"/>
    <p:sldId id="345" r:id="rId20"/>
    <p:sldId id="347" r:id="rId21"/>
    <p:sldId id="349" r:id="rId22"/>
    <p:sldId id="350" r:id="rId23"/>
    <p:sldId id="352" r:id="rId24"/>
    <p:sldId id="356" r:id="rId25"/>
    <p:sldId id="323" r:id="rId26"/>
    <p:sldId id="258" r:id="rId27"/>
    <p:sldId id="259" r:id="rId28"/>
    <p:sldId id="260" r:id="rId29"/>
    <p:sldId id="262" r:id="rId30"/>
    <p:sldId id="263" r:id="rId31"/>
    <p:sldId id="264" r:id="rId32"/>
    <p:sldId id="265" r:id="rId33"/>
    <p:sldId id="399" r:id="rId34"/>
    <p:sldId id="400" r:id="rId35"/>
    <p:sldId id="402" r:id="rId36"/>
    <p:sldId id="406" r:id="rId37"/>
    <p:sldId id="266" r:id="rId38"/>
    <p:sldId id="267" r:id="rId39"/>
    <p:sldId id="268" r:id="rId40"/>
    <p:sldId id="269" r:id="rId41"/>
    <p:sldId id="271" r:id="rId42"/>
    <p:sldId id="272" r:id="rId43"/>
    <p:sldId id="273" r:id="rId44"/>
    <p:sldId id="274" r:id="rId45"/>
    <p:sldId id="275" r:id="rId46"/>
    <p:sldId id="372" r:id="rId47"/>
    <p:sldId id="361" r:id="rId48"/>
    <p:sldId id="362" r:id="rId49"/>
    <p:sldId id="277" r:id="rId50"/>
    <p:sldId id="278" r:id="rId51"/>
    <p:sldId id="279" r:id="rId52"/>
    <p:sldId id="280" r:id="rId53"/>
    <p:sldId id="281" r:id="rId54"/>
    <p:sldId id="282" r:id="rId55"/>
    <p:sldId id="283" r:id="rId56"/>
    <p:sldId id="284" r:id="rId57"/>
    <p:sldId id="285" r:id="rId58"/>
    <p:sldId id="286" r:id="rId59"/>
    <p:sldId id="287" r:id="rId60"/>
    <p:sldId id="288" r:id="rId61"/>
    <p:sldId id="289" r:id="rId62"/>
    <p:sldId id="290" r:id="rId63"/>
    <p:sldId id="291" r:id="rId64"/>
    <p:sldId id="364" r:id="rId65"/>
    <p:sldId id="292" r:id="rId66"/>
    <p:sldId id="293" r:id="rId67"/>
    <p:sldId id="294" r:id="rId68"/>
    <p:sldId id="295" r:id="rId69"/>
    <p:sldId id="296" r:id="rId70"/>
    <p:sldId id="297" r:id="rId71"/>
    <p:sldId id="299" r:id="rId72"/>
    <p:sldId id="300" r:id="rId73"/>
    <p:sldId id="301" r:id="rId74"/>
    <p:sldId id="302" r:id="rId75"/>
    <p:sldId id="303" r:id="rId76"/>
    <p:sldId id="304" r:id="rId77"/>
    <p:sldId id="368" r:id="rId78"/>
    <p:sldId id="305" r:id="rId79"/>
    <p:sldId id="378" r:id="rId80"/>
    <p:sldId id="379" r:id="rId81"/>
    <p:sldId id="380" r:id="rId82"/>
    <p:sldId id="381" r:id="rId83"/>
    <p:sldId id="382" r:id="rId84"/>
    <p:sldId id="383" r:id="rId85"/>
    <p:sldId id="384" r:id="rId86"/>
    <p:sldId id="385" r:id="rId87"/>
    <p:sldId id="386" r:id="rId88"/>
    <p:sldId id="387" r:id="rId89"/>
    <p:sldId id="388" r:id="rId90"/>
    <p:sldId id="389" r:id="rId91"/>
    <p:sldId id="298" r:id="rId92"/>
    <p:sldId id="306" r:id="rId93"/>
    <p:sldId id="307" r:id="rId94"/>
    <p:sldId id="308" r:id="rId95"/>
    <p:sldId id="309" r:id="rId96"/>
    <p:sldId id="310" r:id="rId97"/>
    <p:sldId id="311" r:id="rId98"/>
    <p:sldId id="312" r:id="rId99"/>
    <p:sldId id="313" r:id="rId100"/>
    <p:sldId id="408" r:id="rId101"/>
    <p:sldId id="390" r:id="rId102"/>
    <p:sldId id="391" r:id="rId103"/>
    <p:sldId id="392" r:id="rId104"/>
    <p:sldId id="393" r:id="rId105"/>
    <p:sldId id="394" r:id="rId106"/>
    <p:sldId id="395" r:id="rId107"/>
    <p:sldId id="396" r:id="rId108"/>
    <p:sldId id="397" r:id="rId109"/>
    <p:sldId id="398" r:id="rId110"/>
    <p:sldId id="409" r:id="rId111"/>
    <p:sldId id="407" r:id="rId112"/>
  </p:sldIdLst>
  <p:sldSz cx="9144000" cy="6858000" type="screen4x3"/>
  <p:notesSz cx="6858000" cy="9144000"/>
  <p:custDataLst>
    <p:tags r:id="rId115"/>
  </p:custDataLst>
  <p:defaultTextStyle>
    <a:defPPr>
      <a:defRPr lang="zh-TW"/>
    </a:defPPr>
    <a:lvl1pPr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66FF66"/>
    <a:srgbClr val="9933FF"/>
    <a:srgbClr val="FF9900"/>
    <a:srgbClr val="FF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585" autoAdjust="0"/>
  </p:normalViewPr>
  <p:slideViewPr>
    <p:cSldViewPr>
      <p:cViewPr varScale="1">
        <p:scale>
          <a:sx n="87" d="100"/>
          <a:sy n="87" d="100"/>
        </p:scale>
        <p:origin x="-10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81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ags" Target="tags/tag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handoutMaster" Target="handoutMasters/handoutMaster1.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 Id="rId9"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5" Type="http://schemas.openxmlformats.org/officeDocument/2006/relationships/image" Target="../media/image48.wmf"/><Relationship Id="rId4" Type="http://schemas.openxmlformats.org/officeDocument/2006/relationships/image" Target="../media/image4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5" Type="http://schemas.openxmlformats.org/officeDocument/2006/relationships/image" Target="../media/image57.wmf"/><Relationship Id="rId4" Type="http://schemas.openxmlformats.org/officeDocument/2006/relationships/image" Target="../media/image5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4" Type="http://schemas.openxmlformats.org/officeDocument/2006/relationships/image" Target="../media/image67.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0.wmf"/><Relationship Id="rId7" Type="http://schemas.openxmlformats.org/officeDocument/2006/relationships/image" Target="../media/image74.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7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5.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 Id="rId6" Type="http://schemas.openxmlformats.org/officeDocument/2006/relationships/image" Target="../media/image81.wmf"/><Relationship Id="rId5" Type="http://schemas.openxmlformats.org/officeDocument/2006/relationships/image" Target="../media/image80.wmf"/><Relationship Id="rId4" Type="http://schemas.openxmlformats.org/officeDocument/2006/relationships/image" Target="../media/image79.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83.wmf"/><Relationship Id="rId1" Type="http://schemas.openxmlformats.org/officeDocument/2006/relationships/image" Target="../media/image82.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98.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06.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07.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0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09.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110.wmf"/><Relationship Id="rId1" Type="http://schemas.openxmlformats.org/officeDocument/2006/relationships/image" Target="../media/image106.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111.wmf"/><Relationship Id="rId1" Type="http://schemas.openxmlformats.org/officeDocument/2006/relationships/image" Target="../media/image110.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12.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13.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15.wmf"/><Relationship Id="rId2" Type="http://schemas.openxmlformats.org/officeDocument/2006/relationships/image" Target="../media/image114.wmf"/><Relationship Id="rId1" Type="http://schemas.openxmlformats.org/officeDocument/2006/relationships/image" Target="../media/image109.wmf"/><Relationship Id="rId4" Type="http://schemas.openxmlformats.org/officeDocument/2006/relationships/image" Target="../media/image116.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19.wmf"/><Relationship Id="rId2" Type="http://schemas.openxmlformats.org/officeDocument/2006/relationships/image" Target="../media/image118.wmf"/><Relationship Id="rId1" Type="http://schemas.openxmlformats.org/officeDocument/2006/relationships/image" Target="../media/image117.wmf"/><Relationship Id="rId4" Type="http://schemas.openxmlformats.org/officeDocument/2006/relationships/image" Target="../media/image120.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25.wmf"/><Relationship Id="rId2" Type="http://schemas.openxmlformats.org/officeDocument/2006/relationships/image" Target="../media/image124.wmf"/><Relationship Id="rId1" Type="http://schemas.openxmlformats.org/officeDocument/2006/relationships/image" Target="../media/image123.wmf"/><Relationship Id="rId4" Type="http://schemas.openxmlformats.org/officeDocument/2006/relationships/image" Target="../media/image126.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29.wmf"/><Relationship Id="rId2" Type="http://schemas.openxmlformats.org/officeDocument/2006/relationships/image" Target="../media/image128.wmf"/><Relationship Id="rId1" Type="http://schemas.openxmlformats.org/officeDocument/2006/relationships/image" Target="../media/image127.wmf"/><Relationship Id="rId5" Type="http://schemas.openxmlformats.org/officeDocument/2006/relationships/image" Target="../media/image131.wmf"/><Relationship Id="rId4" Type="http://schemas.openxmlformats.org/officeDocument/2006/relationships/image" Target="../media/image130.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33.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33.png"/></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33.png"/></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33.png"/></Relationships>
</file>

<file path=ppt/drawings/_rels/vmlDrawing5.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6.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86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986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986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986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048D1904-3557-4AFC-927B-E0B51C1F0A49}" type="slidenum">
              <a:rPr lang="en-US"/>
              <a:pPr>
                <a:defRPr/>
              </a:pPr>
              <a:t>‹#›</a:t>
            </a:fld>
            <a:endParaRPr lang="en-US"/>
          </a:p>
        </p:txBody>
      </p:sp>
    </p:spTree>
    <p:extLst>
      <p:ext uri="{BB962C8B-B14F-4D97-AF65-F5344CB8AC3E}">
        <p14:creationId xmlns:p14="http://schemas.microsoft.com/office/powerpoint/2010/main" val="1754370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8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26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8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8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8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4721C00-295A-4B1D-B6D9-DFA67B4A28CF}" type="slidenum">
              <a:rPr lang="en-US"/>
              <a:pPr>
                <a:defRPr/>
              </a:pPr>
              <a:t>‹#›</a:t>
            </a:fld>
            <a:endParaRPr lang="en-US"/>
          </a:p>
        </p:txBody>
      </p:sp>
    </p:spTree>
    <p:extLst>
      <p:ext uri="{BB962C8B-B14F-4D97-AF65-F5344CB8AC3E}">
        <p14:creationId xmlns:p14="http://schemas.microsoft.com/office/powerpoint/2010/main" val="12974305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8155FDB8-C7D4-4A5E-ADE4-F587654E82A8}" type="slidenum">
              <a:rPr lang="en-US" sz="1200" smtClean="0"/>
              <a:pPr eaLnBrk="1" hangingPunct="1"/>
              <a:t>9</a:t>
            </a:fld>
            <a:endParaRPr lang="en-US" sz="1200"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914400" y="4343400"/>
            <a:ext cx="5029200" cy="4114800"/>
          </a:xfrm>
          <a:noFill/>
        </p:spPr>
        <p:txBody>
          <a:bodyPr/>
          <a:lstStyle/>
          <a:p>
            <a:pPr eaLnBrk="1" hangingPunct="1"/>
            <a:r>
              <a:rPr lang="en-US" smtClean="0"/>
              <a:t>Focus here is on problems using one variable. Many of the same types of problems can be solved using two variables. However, the approaches are the same.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CC096626-B656-48E9-BB1F-9E55DB1D48B3}" type="slidenum">
              <a:rPr lang="en-US" sz="1200" smtClean="0"/>
              <a:pPr eaLnBrk="1" hangingPunct="1"/>
              <a:t>18</a:t>
            </a:fld>
            <a:endParaRPr lang="en-US" sz="1200"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4595A4B8-749E-4C28-92CC-4994F28D04C8}" type="slidenum">
              <a:rPr lang="en-US" sz="1200" smtClean="0"/>
              <a:pPr eaLnBrk="1" hangingPunct="1"/>
              <a:t>19</a:t>
            </a:fld>
            <a:endParaRPr lang="en-US" sz="1200"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xfrm>
            <a:off x="914400" y="4343400"/>
            <a:ext cx="5029200" cy="4114800"/>
          </a:xfrm>
          <a:noFill/>
        </p:spPr>
        <p:txBody>
          <a:bodyPr/>
          <a:lstStyle/>
          <a:p>
            <a:pPr eaLnBrk="1" hangingPunct="1"/>
            <a:r>
              <a:rPr lang="en-US" smtClean="0"/>
              <a:t>Best to multiply by 100 first to eliminate decimals.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05EE9B15-425D-47DB-AF5F-DF50D503ED23}" type="slidenum">
              <a:rPr lang="en-US" sz="1200" smtClean="0"/>
              <a:pPr eaLnBrk="1" hangingPunct="1"/>
              <a:t>20</a:t>
            </a:fld>
            <a:endParaRPr lang="en-US" sz="1200"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xfrm>
            <a:off x="914400" y="4343400"/>
            <a:ext cx="5029200" cy="4114800"/>
          </a:xfrm>
          <a:noFill/>
        </p:spPr>
        <p:txBody>
          <a:bodyPr/>
          <a:lstStyle/>
          <a:p>
            <a:pPr eaLnBrk="1" hangingPunct="1"/>
            <a:r>
              <a:rPr lang="en-US" smtClean="0"/>
              <a:t>Best to multiply by 100 first to clear decimals.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CC57B7F9-5302-4FF5-9FB0-0CAC2C181FC4}" type="slidenum">
              <a:rPr lang="en-US" sz="1200" smtClean="0"/>
              <a:pPr eaLnBrk="1" hangingPunct="1"/>
              <a:t>21</a:t>
            </a:fld>
            <a:endParaRPr lang="en-US" sz="1200"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xfrm>
            <a:off x="914400" y="4343400"/>
            <a:ext cx="5029200" cy="4114800"/>
          </a:xfrm>
          <a:noFill/>
        </p:spPr>
        <p:txBody>
          <a:bodyPr/>
          <a:lstStyle/>
          <a:p>
            <a:pPr eaLnBrk="1" hangingPunct="1"/>
            <a:r>
              <a:rPr lang="en-US" smtClean="0"/>
              <a:t>Concentrations must be changed from percents to decimals.</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9B8495C8-CA75-4A31-8F06-11BE97E40BEE}" type="slidenum">
              <a:rPr lang="en-US" sz="1200" smtClean="0"/>
              <a:pPr eaLnBrk="1" hangingPunct="1"/>
              <a:t>22</a:t>
            </a:fld>
            <a:endParaRPr lang="en-US" sz="1200"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E56010E1-D0BE-4AE8-A1EA-71AC5C54C8AA}" type="slidenum">
              <a:rPr lang="en-US" sz="1200" smtClean="0"/>
              <a:pPr eaLnBrk="1" hangingPunct="1"/>
              <a:t>23</a:t>
            </a:fld>
            <a:endParaRPr lang="en-US" sz="1200"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C0E70364-3F1B-44FF-B84B-590BC14F1E38}" type="slidenum">
              <a:rPr lang="en-US" sz="1200" smtClean="0"/>
              <a:pPr eaLnBrk="1" hangingPunct="1"/>
              <a:t>49</a:t>
            </a:fld>
            <a:endParaRPr lang="en-US" sz="1200"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6B749DE0-CA74-41F0-8EB1-979AD9183E30}" type="slidenum">
              <a:rPr lang="en-US" sz="1200" smtClean="0"/>
              <a:pPr eaLnBrk="1" hangingPunct="1"/>
              <a:t>50</a:t>
            </a:fld>
            <a:endParaRPr lang="en-US" sz="1200"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2B7D21D2-0609-4B54-BD6D-C0639587E00B}" type="slidenum">
              <a:rPr lang="en-US" sz="1200" smtClean="0"/>
              <a:pPr eaLnBrk="1" hangingPunct="1"/>
              <a:t>51</a:t>
            </a:fld>
            <a:endParaRPr lang="en-US" sz="1200"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1664ED86-5015-40BC-A03C-21579BE27F21}" type="slidenum">
              <a:rPr lang="en-US" sz="1200" smtClean="0"/>
              <a:pPr eaLnBrk="1" hangingPunct="1"/>
              <a:t>52</a:t>
            </a:fld>
            <a:endParaRPr lang="en-US" sz="1200"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F5F4F9AF-1F80-4B2C-864E-80780EA71D78}" type="slidenum">
              <a:rPr lang="en-US" sz="1200" smtClean="0"/>
              <a:pPr eaLnBrk="1" hangingPunct="1"/>
              <a:t>10</a:t>
            </a:fld>
            <a:endParaRPr lang="en-US" sz="1200"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1F38EADC-8422-4997-978B-FFCF0DD20D76}" type="slidenum">
              <a:rPr lang="en-US" sz="1200" smtClean="0"/>
              <a:pPr eaLnBrk="1" hangingPunct="1"/>
              <a:t>53</a:t>
            </a:fld>
            <a:endParaRPr lang="en-US" sz="1200"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B806AB81-EB34-47C9-8EC5-52459044A894}" type="slidenum">
              <a:rPr lang="en-US" sz="1200" smtClean="0"/>
              <a:pPr eaLnBrk="1" hangingPunct="1"/>
              <a:t>54</a:t>
            </a:fld>
            <a:endParaRPr lang="en-US" sz="1200"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AA5A5F69-A764-4307-8FE2-409908241D17}" type="slidenum">
              <a:rPr lang="en-US" sz="1200" smtClean="0"/>
              <a:pPr eaLnBrk="1" hangingPunct="1"/>
              <a:t>55</a:t>
            </a:fld>
            <a:endParaRPr lang="en-US" sz="1200"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65CBB93A-FA04-43F7-BC0E-81E11DCA0285}" type="slidenum">
              <a:rPr lang="en-US" sz="1200" smtClean="0"/>
              <a:pPr eaLnBrk="1" hangingPunct="1"/>
              <a:t>56</a:t>
            </a:fld>
            <a:endParaRPr lang="en-US" sz="1200"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B4339492-A9F8-4EFB-BD5E-71D6C1FD6539}" type="slidenum">
              <a:rPr lang="en-US" sz="1200" smtClean="0"/>
              <a:pPr eaLnBrk="1" hangingPunct="1"/>
              <a:t>57</a:t>
            </a:fld>
            <a:endParaRPr lang="en-US" sz="1200"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EF6D224F-0E54-4202-B080-3AA933ECD1B2}" type="slidenum">
              <a:rPr lang="en-US" sz="1200" smtClean="0"/>
              <a:pPr eaLnBrk="1" hangingPunct="1"/>
              <a:t>58</a:t>
            </a:fld>
            <a:endParaRPr lang="en-US" sz="1200"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D7790B1F-5075-4D1C-BB8B-A47D12C78C74}" type="slidenum">
              <a:rPr lang="en-US" sz="1200" smtClean="0"/>
              <a:pPr eaLnBrk="1" hangingPunct="1"/>
              <a:t>59</a:t>
            </a:fld>
            <a:endParaRPr lang="en-US" sz="1200"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67F8DA00-2143-4128-83B2-E74B99A1F205}" type="slidenum">
              <a:rPr lang="en-US" sz="1200" smtClean="0"/>
              <a:pPr eaLnBrk="1" hangingPunct="1"/>
              <a:t>60</a:t>
            </a:fld>
            <a:endParaRPr lang="en-US" sz="1200"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1E1AACE4-0C13-4DD6-9985-4D8A7A769B21}" type="slidenum">
              <a:rPr lang="en-US" sz="1200" smtClean="0"/>
              <a:pPr eaLnBrk="1" hangingPunct="1"/>
              <a:t>61</a:t>
            </a:fld>
            <a:endParaRPr lang="en-US" sz="1200"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8B2A1419-09CA-4CC7-9D2C-860036F46436}" type="slidenum">
              <a:rPr lang="en-US" sz="1200" smtClean="0"/>
              <a:pPr eaLnBrk="1" hangingPunct="1"/>
              <a:t>62</a:t>
            </a:fld>
            <a:endParaRPr lang="en-US" sz="1200"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65FE4213-769B-4405-8F47-EEEFAFDE80B1}" type="slidenum">
              <a:rPr lang="en-US" sz="1200" smtClean="0"/>
              <a:pPr eaLnBrk="1" hangingPunct="1"/>
              <a:t>11</a:t>
            </a:fld>
            <a:endParaRPr lang="en-US" sz="1200"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xfrm>
            <a:off x="914400" y="4343400"/>
            <a:ext cx="5029200" cy="4114800"/>
          </a:xfrm>
          <a:noFill/>
        </p:spPr>
        <p:txBody>
          <a:bodyPr/>
          <a:lstStyle/>
          <a:p>
            <a:pPr eaLnBrk="1" hangingPunct="1"/>
            <a:r>
              <a:rPr lang="en-US" smtClean="0"/>
              <a:t>Basic formula for all distance problems is  . . .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6B10DD0B-902A-4CDD-91C3-A46AA90154D2}" type="slidenum">
              <a:rPr lang="en-US" sz="1200" smtClean="0"/>
              <a:pPr eaLnBrk="1" hangingPunct="1"/>
              <a:t>63</a:t>
            </a:fld>
            <a:endParaRPr lang="en-US" sz="1200"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40A3DEE7-F0AF-4A3E-8482-2B919F3E3CF1}" type="slidenum">
              <a:rPr lang="en-US" sz="1200" smtClean="0"/>
              <a:pPr eaLnBrk="1" hangingPunct="1"/>
              <a:t>67</a:t>
            </a:fld>
            <a:endParaRPr lang="en-US" sz="1200" smtClean="0"/>
          </a:p>
        </p:txBody>
      </p:sp>
      <p:sp>
        <p:nvSpPr>
          <p:cNvPr id="144387" name="Rectangle 2"/>
          <p:cNvSpPr>
            <a:spLocks noGrp="1" noRot="1" noChangeAspect="1" noChangeArrowheads="1" noTextEdit="1"/>
          </p:cNvSpPr>
          <p:nvPr>
            <p:ph type="sldImg"/>
          </p:nvPr>
        </p:nvSpPr>
        <p:spPr>
          <a:xfrm>
            <a:off x="1144588" y="687388"/>
            <a:ext cx="4568825" cy="3425825"/>
          </a:xfrm>
          <a:ln w="12700" cap="flat"/>
        </p:spPr>
      </p:sp>
      <p:sp>
        <p:nvSpPr>
          <p:cNvPr id="144388" name="Rectangle 3"/>
          <p:cNvSpPr>
            <a:spLocks noGrp="1" noChangeArrowheads="1"/>
          </p:cNvSpPr>
          <p:nvPr>
            <p:ph type="body" idx="1"/>
          </p:nvPr>
        </p:nvSpPr>
        <p:spPr>
          <a:xfrm>
            <a:off x="914400" y="4343400"/>
            <a:ext cx="5029200" cy="4114800"/>
          </a:xfrm>
          <a:noFill/>
        </p:spPr>
        <p:txBody>
          <a:bodyPr lIns="92075" tIns="46037" rIns="92075" bIns="46037"/>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3DFEB6D9-9895-4233-AAB2-5440C8437E39}" type="slidenum">
              <a:rPr lang="en-US" sz="1200" smtClean="0"/>
              <a:pPr eaLnBrk="1" hangingPunct="1"/>
              <a:t>73</a:t>
            </a:fld>
            <a:endParaRPr lang="en-US" sz="1200" smtClean="0"/>
          </a:p>
        </p:txBody>
      </p:sp>
      <p:sp>
        <p:nvSpPr>
          <p:cNvPr id="145411" name="Rectangle 2"/>
          <p:cNvSpPr>
            <a:spLocks noGrp="1" noRot="1" noChangeAspect="1" noChangeArrowheads="1" noTextEdit="1"/>
          </p:cNvSpPr>
          <p:nvPr>
            <p:ph type="sldImg"/>
          </p:nvPr>
        </p:nvSpPr>
        <p:spPr>
          <a:xfrm>
            <a:off x="1144588" y="687388"/>
            <a:ext cx="4568825" cy="3425825"/>
          </a:xfrm>
          <a:ln w="12700" cap="flat"/>
        </p:spPr>
      </p:sp>
      <p:sp>
        <p:nvSpPr>
          <p:cNvPr id="145412" name="Rectangle 3"/>
          <p:cNvSpPr>
            <a:spLocks noGrp="1" noChangeArrowheads="1"/>
          </p:cNvSpPr>
          <p:nvPr>
            <p:ph type="body" idx="1"/>
          </p:nvPr>
        </p:nvSpPr>
        <p:spPr>
          <a:xfrm>
            <a:off x="914400" y="4343400"/>
            <a:ext cx="5029200" cy="4114800"/>
          </a:xfrm>
          <a:noFill/>
        </p:spPr>
        <p:txBody>
          <a:bodyPr lIns="92075" tIns="46037" rIns="92075" bIns="46037"/>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ECF22CC5-A8B0-4B34-BBF8-921E29D4EA1A}" type="slidenum">
              <a:rPr lang="en-US" sz="1200" smtClean="0"/>
              <a:pPr eaLnBrk="1" hangingPunct="1"/>
              <a:t>91</a:t>
            </a:fld>
            <a:endParaRPr lang="en-US" sz="1200" smtClean="0"/>
          </a:p>
        </p:txBody>
      </p:sp>
      <p:sp>
        <p:nvSpPr>
          <p:cNvPr id="146435" name="Rectangle 2"/>
          <p:cNvSpPr>
            <a:spLocks noGrp="1" noRot="1" noChangeAspect="1" noChangeArrowheads="1" noTextEdit="1"/>
          </p:cNvSpPr>
          <p:nvPr>
            <p:ph type="sldImg"/>
          </p:nvPr>
        </p:nvSpPr>
        <p:spPr>
          <a:xfrm>
            <a:off x="1144588" y="687388"/>
            <a:ext cx="4568825" cy="3425825"/>
          </a:xfrm>
          <a:ln w="12700" cap="flat"/>
        </p:spPr>
      </p:sp>
      <p:sp>
        <p:nvSpPr>
          <p:cNvPr id="146436" name="Rectangle 3"/>
          <p:cNvSpPr>
            <a:spLocks noGrp="1" noChangeArrowheads="1"/>
          </p:cNvSpPr>
          <p:nvPr>
            <p:ph type="body" idx="1"/>
          </p:nvPr>
        </p:nvSpPr>
        <p:spPr>
          <a:xfrm>
            <a:off x="914400" y="4343400"/>
            <a:ext cx="5029200" cy="4114800"/>
          </a:xfrm>
          <a:noFill/>
        </p:spPr>
        <p:txBody>
          <a:bodyPr lIns="92075" tIns="46037" rIns="92075" bIns="46037"/>
          <a:lstStyle/>
          <a:p>
            <a:pPr eaLnBrk="1" hangingPunct="1"/>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839BEC3D-68CA-4CAA-9357-7E9BCAE75327}" type="slidenum">
              <a:rPr lang="en-US" sz="1200" smtClean="0"/>
              <a:pPr eaLnBrk="1" hangingPunct="1"/>
              <a:t>101</a:t>
            </a:fld>
            <a:endParaRPr lang="en-US" sz="1200"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E4BDF8D6-3269-45DD-8B9D-B86F18C275EC}" type="slidenum">
              <a:rPr lang="en-US" sz="1200" smtClean="0"/>
              <a:pPr eaLnBrk="1" hangingPunct="1"/>
              <a:t>102</a:t>
            </a:fld>
            <a:endParaRPr lang="en-US" sz="1200"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F3C6F663-ABFE-452E-885C-84DAD94312E6}" type="slidenum">
              <a:rPr lang="en-US" sz="1200" smtClean="0"/>
              <a:pPr eaLnBrk="1" hangingPunct="1"/>
              <a:t>103</a:t>
            </a:fld>
            <a:endParaRPr lang="en-US" sz="1200"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1AE22A94-EAF3-4E5B-8306-73EE29DE65ED}" type="slidenum">
              <a:rPr lang="en-US" sz="1200" smtClean="0"/>
              <a:pPr eaLnBrk="1" hangingPunct="1"/>
              <a:t>104</a:t>
            </a:fld>
            <a:endParaRPr lang="en-US" sz="1200"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5AB9D152-2F07-42BB-AAE7-488525BC5B7C}" type="slidenum">
              <a:rPr lang="en-US" sz="1200" smtClean="0"/>
              <a:pPr eaLnBrk="1" hangingPunct="1"/>
              <a:t>105</a:t>
            </a:fld>
            <a:endParaRPr lang="en-US" sz="1200"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F5A5D50E-13B9-4C0B-936A-C942D402C486}" type="slidenum">
              <a:rPr lang="en-US" sz="1200" smtClean="0"/>
              <a:pPr eaLnBrk="1" hangingPunct="1"/>
              <a:t>106</a:t>
            </a:fld>
            <a:endParaRPr lang="en-US" sz="1200"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6FAAF561-CC1F-48C0-9D48-C98E6EBEF5F8}" type="slidenum">
              <a:rPr lang="en-US" sz="1200" smtClean="0"/>
              <a:pPr eaLnBrk="1" hangingPunct="1"/>
              <a:t>12</a:t>
            </a:fld>
            <a:endParaRPr lang="en-US" sz="1200"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A21C47B0-FDD7-441A-AEDE-FD2EDD42109E}" type="slidenum">
              <a:rPr lang="en-US" sz="1200" smtClean="0"/>
              <a:pPr eaLnBrk="1" hangingPunct="1"/>
              <a:t>107</a:t>
            </a:fld>
            <a:endParaRPr lang="en-US" sz="1200"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19211C61-92D8-40B8-B1CB-D59A9A6E1CF6}" type="slidenum">
              <a:rPr lang="en-US" sz="1200" smtClean="0"/>
              <a:pPr eaLnBrk="1" hangingPunct="1"/>
              <a:t>108</a:t>
            </a:fld>
            <a:endParaRPr lang="en-US" sz="1200"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66155A5E-5DBC-46F0-8DE8-8B7F34A40C54}" type="slidenum">
              <a:rPr lang="en-US" sz="1200" smtClean="0"/>
              <a:pPr eaLnBrk="1" hangingPunct="1"/>
              <a:t>109</a:t>
            </a:fld>
            <a:endParaRPr lang="en-US" sz="1200"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602140FB-A3CB-4252-8C4A-D44A9F06B903}" type="slidenum">
              <a:rPr lang="en-US" sz="1200" smtClean="0"/>
              <a:pPr eaLnBrk="1" hangingPunct="1"/>
              <a:t>13</a:t>
            </a:fld>
            <a:endParaRPr lang="en-US" sz="1200"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914400" y="4343400"/>
            <a:ext cx="5029200" cy="4114800"/>
          </a:xfrm>
          <a:noFill/>
        </p:spPr>
        <p:txBody>
          <a:bodyPr/>
          <a:lstStyle/>
          <a:p>
            <a:pPr eaLnBrk="1" hangingPunct="1"/>
            <a:r>
              <a:rPr lang="en-US" smtClean="0"/>
              <a:t>One starts at 4:00 a.m., one starts at 5:00 a.m.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768F9941-69EA-4016-A354-F5FCAE25E596}" type="slidenum">
              <a:rPr lang="en-US" sz="1200" smtClean="0"/>
              <a:pPr eaLnBrk="1" hangingPunct="1"/>
              <a:t>14</a:t>
            </a:fld>
            <a:endParaRPr lang="en-US" sz="1200"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9F18CC1C-2A8D-4341-8250-0CBA02B8BEBF}" type="slidenum">
              <a:rPr lang="en-US" sz="1200" smtClean="0"/>
              <a:pPr eaLnBrk="1" hangingPunct="1"/>
              <a:t>15</a:t>
            </a:fld>
            <a:endParaRPr lang="en-US" sz="1200"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BD9BBE0B-2461-4B8A-B834-0ED04758AD04}" type="slidenum">
              <a:rPr lang="en-US" sz="1200" smtClean="0"/>
              <a:pPr eaLnBrk="1" hangingPunct="1"/>
              <a:t>16</a:t>
            </a:fld>
            <a:endParaRPr lang="en-US" sz="1200"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914400" y="4343400"/>
            <a:ext cx="5029200" cy="4114800"/>
          </a:xfrm>
          <a:noFill/>
        </p:spPr>
        <p:txBody>
          <a:bodyPr/>
          <a:lstStyle/>
          <a:p>
            <a:pPr eaLnBrk="1" hangingPunct="1"/>
            <a:r>
              <a:rPr lang="en-US" smtClean="0"/>
              <a:t>In this case, the travel time is the same for both trains. It need not be for the approach to work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fld id="{13DB574C-4B92-4738-9BDD-454E44C6B47F}" type="slidenum">
              <a:rPr lang="en-US" sz="1200" smtClean="0"/>
              <a:pPr eaLnBrk="1" hangingPunct="1"/>
              <a:t>17</a:t>
            </a:fld>
            <a:endParaRPr lang="en-US" sz="1200"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xfrm>
            <a:off x="914400" y="4343400"/>
            <a:ext cx="5029200" cy="4114800"/>
          </a:xfrm>
          <a:noFill/>
        </p:spPr>
        <p:txBody>
          <a:bodyPr/>
          <a:lstStyle/>
          <a:p>
            <a:pPr eaLnBrk="1" hangingPunct="1"/>
            <a:r>
              <a:rPr lang="en-US" smtClean="0"/>
              <a:t>What is the hidden assumption in the problem? </a:t>
            </a:r>
            <a:r>
              <a:rPr lang="en-US" b="1" smtClean="0"/>
              <a:t>Bicycles already at grandma’s house!</a:t>
            </a:r>
          </a:p>
          <a:p>
            <a:pPr eaLnBrk="1" hangingPunct="1"/>
            <a:r>
              <a:rPr lang="en-US" smtClean="0"/>
              <a:t>I like to use a variable that hints at the quantity for which I am solving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78B1649-EB8F-4A09-9F51-83C188586551}" type="slidenum">
              <a:rPr lang="en-US" altLang="zh-TW"/>
              <a:pPr>
                <a:defRPr/>
              </a:pPr>
              <a:t>‹#›</a:t>
            </a:fld>
            <a:endParaRPr lang="en-US" altLang="zh-TW"/>
          </a:p>
        </p:txBody>
      </p:sp>
    </p:spTree>
    <p:extLst>
      <p:ext uri="{BB962C8B-B14F-4D97-AF65-F5344CB8AC3E}">
        <p14:creationId xmlns:p14="http://schemas.microsoft.com/office/powerpoint/2010/main" val="3752411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D3A22700-C05E-483C-BD59-8005E353478F}" type="slidenum">
              <a:rPr lang="en-US" altLang="zh-TW"/>
              <a:pPr>
                <a:defRPr/>
              </a:pPr>
              <a:t>‹#›</a:t>
            </a:fld>
            <a:endParaRPr lang="en-US" altLang="zh-TW"/>
          </a:p>
        </p:txBody>
      </p:sp>
    </p:spTree>
    <p:extLst>
      <p:ext uri="{BB962C8B-B14F-4D97-AF65-F5344CB8AC3E}">
        <p14:creationId xmlns:p14="http://schemas.microsoft.com/office/powerpoint/2010/main" val="269265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6540D09-941C-425F-9DAC-39DC12A087ED}" type="slidenum">
              <a:rPr lang="en-US" altLang="zh-TW"/>
              <a:pPr>
                <a:defRPr/>
              </a:pPr>
              <a:t>‹#›</a:t>
            </a:fld>
            <a:endParaRPr lang="en-US" altLang="zh-TW"/>
          </a:p>
        </p:txBody>
      </p:sp>
    </p:spTree>
    <p:extLst>
      <p:ext uri="{BB962C8B-B14F-4D97-AF65-F5344CB8AC3E}">
        <p14:creationId xmlns:p14="http://schemas.microsoft.com/office/powerpoint/2010/main" val="203183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6"/>
          <p:cNvSpPr>
            <a:spLocks noGrp="1" noChangeArrowheads="1"/>
          </p:cNvSpPr>
          <p:nvPr>
            <p:ph type="sldNum" sz="quarter" idx="12"/>
          </p:nvPr>
        </p:nvSpPr>
        <p:spPr>
          <a:ln/>
        </p:spPr>
        <p:txBody>
          <a:bodyPr/>
          <a:lstStyle>
            <a:lvl1pPr>
              <a:defRPr/>
            </a:lvl1pPr>
          </a:lstStyle>
          <a:p>
            <a:pPr>
              <a:defRPr/>
            </a:pPr>
            <a:fld id="{FBC75451-A3DD-4A7B-922B-A05EF46EAADD}" type="slidenum">
              <a:rPr lang="en-US" altLang="zh-TW"/>
              <a:pPr>
                <a:defRPr/>
              </a:pPr>
              <a:t>‹#›</a:t>
            </a:fld>
            <a:endParaRPr lang="en-US" altLang="zh-TW"/>
          </a:p>
        </p:txBody>
      </p:sp>
    </p:spTree>
    <p:extLst>
      <p:ext uri="{BB962C8B-B14F-4D97-AF65-F5344CB8AC3E}">
        <p14:creationId xmlns:p14="http://schemas.microsoft.com/office/powerpoint/2010/main" val="3522480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2CAEE57F-71F6-40F7-9648-263D30DB7B76}" type="slidenum">
              <a:rPr lang="en-US" altLang="zh-TW"/>
              <a:pPr>
                <a:defRPr/>
              </a:pPr>
              <a:t>‹#›</a:t>
            </a:fld>
            <a:endParaRPr lang="en-US" altLang="zh-TW"/>
          </a:p>
        </p:txBody>
      </p:sp>
    </p:spTree>
    <p:extLst>
      <p:ext uri="{BB962C8B-B14F-4D97-AF65-F5344CB8AC3E}">
        <p14:creationId xmlns:p14="http://schemas.microsoft.com/office/powerpoint/2010/main" val="242720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1B593AC5-7CC4-45DA-AF23-CE86552619F8}" type="slidenum">
              <a:rPr lang="en-US" altLang="zh-TW"/>
              <a:pPr>
                <a:defRPr/>
              </a:pPr>
              <a:t>‹#›</a:t>
            </a:fld>
            <a:endParaRPr lang="en-US" altLang="zh-TW"/>
          </a:p>
        </p:txBody>
      </p:sp>
    </p:spTree>
    <p:extLst>
      <p:ext uri="{BB962C8B-B14F-4D97-AF65-F5344CB8AC3E}">
        <p14:creationId xmlns:p14="http://schemas.microsoft.com/office/powerpoint/2010/main" val="17173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3B36BA4D-E527-4A3B-91DF-B5546D34EAB2}" type="slidenum">
              <a:rPr lang="en-US" altLang="zh-TW"/>
              <a:pPr>
                <a:defRPr/>
              </a:pPr>
              <a:t>‹#›</a:t>
            </a:fld>
            <a:endParaRPr lang="en-US" altLang="zh-TW"/>
          </a:p>
        </p:txBody>
      </p:sp>
    </p:spTree>
    <p:extLst>
      <p:ext uri="{BB962C8B-B14F-4D97-AF65-F5344CB8AC3E}">
        <p14:creationId xmlns:p14="http://schemas.microsoft.com/office/powerpoint/2010/main" val="73404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11949990-E617-4B33-A576-E5ECAD8BA948}" type="slidenum">
              <a:rPr lang="en-US" altLang="zh-TW"/>
              <a:pPr>
                <a:defRPr/>
              </a:pPr>
              <a:t>‹#›</a:t>
            </a:fld>
            <a:endParaRPr lang="en-US" altLang="zh-TW"/>
          </a:p>
        </p:txBody>
      </p:sp>
    </p:spTree>
    <p:extLst>
      <p:ext uri="{BB962C8B-B14F-4D97-AF65-F5344CB8AC3E}">
        <p14:creationId xmlns:p14="http://schemas.microsoft.com/office/powerpoint/2010/main" val="203440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1CDB4CB9-1229-4503-890A-9F9EE97EF05C}" type="slidenum">
              <a:rPr lang="en-US" altLang="zh-TW"/>
              <a:pPr>
                <a:defRPr/>
              </a:pPr>
              <a:t>‹#›</a:t>
            </a:fld>
            <a:endParaRPr lang="en-US" altLang="zh-TW"/>
          </a:p>
        </p:txBody>
      </p:sp>
    </p:spTree>
    <p:extLst>
      <p:ext uri="{BB962C8B-B14F-4D97-AF65-F5344CB8AC3E}">
        <p14:creationId xmlns:p14="http://schemas.microsoft.com/office/powerpoint/2010/main" val="77509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610CE0EB-D2D6-4C6B-B12E-172D7D9819EA}" type="slidenum">
              <a:rPr lang="en-US" altLang="zh-TW"/>
              <a:pPr>
                <a:defRPr/>
              </a:pPr>
              <a:t>‹#›</a:t>
            </a:fld>
            <a:endParaRPr lang="en-US" altLang="zh-TW"/>
          </a:p>
        </p:txBody>
      </p:sp>
    </p:spTree>
    <p:extLst>
      <p:ext uri="{BB962C8B-B14F-4D97-AF65-F5344CB8AC3E}">
        <p14:creationId xmlns:p14="http://schemas.microsoft.com/office/powerpoint/2010/main" val="28770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47506B6A-BA3E-429B-9167-A9F15C92D1B8}" type="slidenum">
              <a:rPr lang="en-US" altLang="zh-TW"/>
              <a:pPr>
                <a:defRPr/>
              </a:pPr>
              <a:t>‹#›</a:t>
            </a:fld>
            <a:endParaRPr lang="en-US" altLang="zh-TW"/>
          </a:p>
        </p:txBody>
      </p:sp>
    </p:spTree>
    <p:extLst>
      <p:ext uri="{BB962C8B-B14F-4D97-AF65-F5344CB8AC3E}">
        <p14:creationId xmlns:p14="http://schemas.microsoft.com/office/powerpoint/2010/main" val="1536941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AA5CD417-C710-412A-947D-E413194DF816}" type="slidenum">
              <a:rPr lang="en-US" altLang="zh-TW"/>
              <a:pPr>
                <a:defRPr/>
              </a:pPr>
              <a:t>‹#›</a:t>
            </a:fld>
            <a:endParaRPr lang="en-US" altLang="zh-TW"/>
          </a:p>
        </p:txBody>
      </p:sp>
    </p:spTree>
    <p:extLst>
      <p:ext uri="{BB962C8B-B14F-4D97-AF65-F5344CB8AC3E}">
        <p14:creationId xmlns:p14="http://schemas.microsoft.com/office/powerpoint/2010/main" val="95957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67827F3B-4A62-4357-8156-761C82E225AE}" type="slidenum">
              <a:rPr lang="en-US" altLang="zh-TW"/>
              <a:pPr>
                <a:defRPr/>
              </a:pPr>
              <a:t>‹#›</a:t>
            </a:fld>
            <a:endParaRPr lang="en-US" altLang="zh-TW"/>
          </a:p>
        </p:txBody>
      </p:sp>
    </p:spTree>
    <p:extLst>
      <p:ext uri="{BB962C8B-B14F-4D97-AF65-F5344CB8AC3E}">
        <p14:creationId xmlns:p14="http://schemas.microsoft.com/office/powerpoint/2010/main" val="3892522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FFCC"/>
            </a:gs>
            <a:gs pos="100000">
              <a:srgbClr val="99FFCC"/>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zh-TW"/>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zh-TW"/>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06453D2-0FA9-40D7-9F9B-6A61A11917FC}"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2pPr>
      <a:lvl3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3pPr>
      <a:lvl4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4pPr>
      <a:lvl5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00.xml.rels><?xml version="1.0" encoding="UTF-8" standalone="yes"?>
<Relationships xmlns="http://schemas.openxmlformats.org/package/2006/relationships"><Relationship Id="rId2" Type="http://schemas.openxmlformats.org/officeDocument/2006/relationships/image" Target="../media/image132.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xml"/><Relationship Id="rId1" Type="http://schemas.openxmlformats.org/officeDocument/2006/relationships/tags" Target="../tags/tag100.xml"/></Relationships>
</file>

<file path=ppt/slides/_rels/slide10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1.xml"/><Relationship Id="rId1" Type="http://schemas.openxmlformats.org/officeDocument/2006/relationships/vmlDrawing" Target="../drawings/vmlDrawing39.vml"/><Relationship Id="rId6" Type="http://schemas.openxmlformats.org/officeDocument/2006/relationships/image" Target="../media/image133.png"/><Relationship Id="rId5" Type="http://schemas.openxmlformats.org/officeDocument/2006/relationships/oleObject" Target="../embeddings/oleObject113.bin"/><Relationship Id="rId4" Type="http://schemas.openxmlformats.org/officeDocument/2006/relationships/notesSlide" Target="../notesSlides/notesSlide35.xml"/></Relationships>
</file>

<file path=ppt/slides/_rels/slide10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vmlDrawing" Target="../drawings/vmlDrawing40.vml"/><Relationship Id="rId6" Type="http://schemas.openxmlformats.org/officeDocument/2006/relationships/image" Target="../media/image133.png"/><Relationship Id="rId5" Type="http://schemas.openxmlformats.org/officeDocument/2006/relationships/oleObject" Target="../embeddings/oleObject114.bin"/><Relationship Id="rId4" Type="http://schemas.openxmlformats.org/officeDocument/2006/relationships/notesSlide" Target="../notesSlides/notesSlide36.xml"/></Relationships>
</file>

<file path=ppt/slides/_rels/slide10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3.xml"/><Relationship Id="rId1" Type="http://schemas.openxmlformats.org/officeDocument/2006/relationships/vmlDrawing" Target="../drawings/vmlDrawing41.vml"/><Relationship Id="rId6" Type="http://schemas.openxmlformats.org/officeDocument/2006/relationships/image" Target="../media/image133.png"/><Relationship Id="rId5" Type="http://schemas.openxmlformats.org/officeDocument/2006/relationships/oleObject" Target="../embeddings/oleObject115.bin"/><Relationship Id="rId4" Type="http://schemas.openxmlformats.org/officeDocument/2006/relationships/notesSlide" Target="../notesSlides/notesSlide37.xml"/></Relationships>
</file>

<file path=ppt/slides/_rels/slide10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4.xml"/><Relationship Id="rId1" Type="http://schemas.openxmlformats.org/officeDocument/2006/relationships/vmlDrawing" Target="../drawings/vmlDrawing42.vml"/><Relationship Id="rId6" Type="http://schemas.openxmlformats.org/officeDocument/2006/relationships/image" Target="../media/image133.png"/><Relationship Id="rId5" Type="http://schemas.openxmlformats.org/officeDocument/2006/relationships/oleObject" Target="../embeddings/oleObject116.bin"/><Relationship Id="rId4" Type="http://schemas.openxmlformats.org/officeDocument/2006/relationships/notesSlide" Target="../notesSlides/notesSlide38.xml"/></Relationships>
</file>

<file path=ppt/slides/_rels/slide106.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105.xml"/></Relationships>
</file>

<file path=ppt/slides/_rels/slide107.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106.xml"/><Relationship Id="rId4" Type="http://schemas.openxmlformats.org/officeDocument/2006/relationships/image" Target="../media/image134.png"/></Relationships>
</file>

<file path=ppt/slides/_rels/slide108.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107.xml"/></Relationships>
</file>

<file path=ppt/slides/_rels/slide109.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10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10.xml.rels><?xml version="1.0" encoding="UTF-8" standalone="yes"?>
<Relationships xmlns="http://schemas.openxmlformats.org/package/2006/relationships"><Relationship Id="rId2" Type="http://schemas.openxmlformats.org/officeDocument/2006/relationships/image" Target="../media/image135.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134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slideLayout" Target="../slideLayouts/slideLayout1.xml"/><Relationship Id="rId7" Type="http://schemas.openxmlformats.org/officeDocument/2006/relationships/image" Target="../media/image7.wmf"/><Relationship Id="rId2" Type="http://schemas.openxmlformats.org/officeDocument/2006/relationships/tags" Target="../tags/tag28.xml"/><Relationship Id="rId1" Type="http://schemas.openxmlformats.org/officeDocument/2006/relationships/vmlDrawing" Target="../drawings/vmlDrawing5.vml"/><Relationship Id="rId6" Type="http://schemas.openxmlformats.org/officeDocument/2006/relationships/oleObject" Target="../embeddings/oleObject7.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8.wmf"/></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9.xml"/><Relationship Id="rId1" Type="http://schemas.openxmlformats.org/officeDocument/2006/relationships/vmlDrawing" Target="../drawings/vmlDrawing6.vml"/><Relationship Id="rId6" Type="http://schemas.openxmlformats.org/officeDocument/2006/relationships/image" Target="../media/image6.wmf"/><Relationship Id="rId5" Type="http://schemas.openxmlformats.org/officeDocument/2006/relationships/oleObject" Target="../embeddings/oleObject10.bin"/><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5.wmf"/><Relationship Id="rId3" Type="http://schemas.openxmlformats.org/officeDocument/2006/relationships/slideLayout" Target="../slideLayouts/slideLayout1.xml"/><Relationship Id="rId7" Type="http://schemas.openxmlformats.org/officeDocument/2006/relationships/image" Target="../media/image12.wmf"/><Relationship Id="rId12" Type="http://schemas.openxmlformats.org/officeDocument/2006/relationships/oleObject" Target="../embeddings/oleObject15.bin"/><Relationship Id="rId2" Type="http://schemas.openxmlformats.org/officeDocument/2006/relationships/tags" Target="../tags/tag30.xml"/><Relationship Id="rId1" Type="http://schemas.openxmlformats.org/officeDocument/2006/relationships/vmlDrawing" Target="../drawings/vmlDrawing7.vml"/><Relationship Id="rId6" Type="http://schemas.openxmlformats.org/officeDocument/2006/relationships/oleObject" Target="../embeddings/oleObject12.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3.wmf"/></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17.wmf"/><Relationship Id="rId2" Type="http://schemas.openxmlformats.org/officeDocument/2006/relationships/tags" Target="../tags/tag32.xml"/><Relationship Id="rId1" Type="http://schemas.openxmlformats.org/officeDocument/2006/relationships/vmlDrawing" Target="../drawings/vmlDrawing8.vml"/><Relationship Id="rId6" Type="http://schemas.openxmlformats.org/officeDocument/2006/relationships/oleObject" Target="../embeddings/oleObject17.bin"/><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slideLayout" Target="../slideLayouts/slideLayout7.xml"/><Relationship Id="rId7" Type="http://schemas.openxmlformats.org/officeDocument/2006/relationships/image" Target="../media/image6.wmf"/><Relationship Id="rId2" Type="http://schemas.openxmlformats.org/officeDocument/2006/relationships/tags" Target="../tags/tag33.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image" Target="../media/image18.wmf"/><Relationship Id="rId4" Type="http://schemas.openxmlformats.org/officeDocument/2006/relationships/oleObject" Target="../embeddings/oleObject18.bin"/><Relationship Id="rId9" Type="http://schemas.openxmlformats.org/officeDocument/2006/relationships/image" Target="../media/image19.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4.wmf"/><Relationship Id="rId3" Type="http://schemas.openxmlformats.org/officeDocument/2006/relationships/slideLayout" Target="../slideLayouts/slideLayout7.xml"/><Relationship Id="rId7" Type="http://schemas.openxmlformats.org/officeDocument/2006/relationships/image" Target="../media/image21.wmf"/><Relationship Id="rId12" Type="http://schemas.openxmlformats.org/officeDocument/2006/relationships/oleObject" Target="../embeddings/oleObject25.bin"/><Relationship Id="rId2" Type="http://schemas.openxmlformats.org/officeDocument/2006/relationships/tags" Target="../tags/tag34.xml"/><Relationship Id="rId1" Type="http://schemas.openxmlformats.org/officeDocument/2006/relationships/vmlDrawing" Target="../drawings/vmlDrawing10.vml"/><Relationship Id="rId6" Type="http://schemas.openxmlformats.org/officeDocument/2006/relationships/oleObject" Target="../embeddings/oleObject22.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2.wmf"/></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image" Target="../media/image28.wmf"/><Relationship Id="rId18" Type="http://schemas.openxmlformats.org/officeDocument/2006/relationships/oleObject" Target="../embeddings/oleObject33.bin"/><Relationship Id="rId3" Type="http://schemas.openxmlformats.org/officeDocument/2006/relationships/slideLayout" Target="../slideLayouts/slideLayout7.xml"/><Relationship Id="rId7" Type="http://schemas.openxmlformats.org/officeDocument/2006/relationships/image" Target="../media/image25.wmf"/><Relationship Id="rId12" Type="http://schemas.openxmlformats.org/officeDocument/2006/relationships/oleObject" Target="../embeddings/oleObject30.bin"/><Relationship Id="rId17" Type="http://schemas.openxmlformats.org/officeDocument/2006/relationships/image" Target="../media/image30.wmf"/><Relationship Id="rId2" Type="http://schemas.openxmlformats.org/officeDocument/2006/relationships/tags" Target="../tags/tag35.xml"/><Relationship Id="rId16" Type="http://schemas.openxmlformats.org/officeDocument/2006/relationships/oleObject" Target="../embeddings/oleObject32.bin"/><Relationship Id="rId1" Type="http://schemas.openxmlformats.org/officeDocument/2006/relationships/vmlDrawing" Target="../drawings/vmlDrawing11.vml"/><Relationship Id="rId6" Type="http://schemas.openxmlformats.org/officeDocument/2006/relationships/oleObject" Target="../embeddings/oleObject27.bin"/><Relationship Id="rId11" Type="http://schemas.openxmlformats.org/officeDocument/2006/relationships/image" Target="../media/image27.wmf"/><Relationship Id="rId5" Type="http://schemas.openxmlformats.org/officeDocument/2006/relationships/image" Target="../media/image24.wmf"/><Relationship Id="rId15" Type="http://schemas.openxmlformats.org/officeDocument/2006/relationships/image" Target="../media/image29.wmf"/><Relationship Id="rId10" Type="http://schemas.openxmlformats.org/officeDocument/2006/relationships/oleObject" Target="../embeddings/oleObject29.bin"/><Relationship Id="rId19" Type="http://schemas.openxmlformats.org/officeDocument/2006/relationships/image" Target="../media/image31.wmf"/><Relationship Id="rId4" Type="http://schemas.openxmlformats.org/officeDocument/2006/relationships/oleObject" Target="../embeddings/oleObject26.bin"/><Relationship Id="rId9" Type="http://schemas.openxmlformats.org/officeDocument/2006/relationships/image" Target="../media/image26.wmf"/><Relationship Id="rId14" Type="http://schemas.openxmlformats.org/officeDocument/2006/relationships/oleObject" Target="../embeddings/oleObject31.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image" Target="../media/image36.wmf"/><Relationship Id="rId18" Type="http://schemas.openxmlformats.org/officeDocument/2006/relationships/oleObject" Target="../embeddings/oleObject41.bin"/><Relationship Id="rId3" Type="http://schemas.openxmlformats.org/officeDocument/2006/relationships/slideLayout" Target="../slideLayouts/slideLayout7.xml"/><Relationship Id="rId21" Type="http://schemas.openxmlformats.org/officeDocument/2006/relationships/image" Target="../media/image40.wmf"/><Relationship Id="rId7" Type="http://schemas.openxmlformats.org/officeDocument/2006/relationships/image" Target="../media/image33.wmf"/><Relationship Id="rId12" Type="http://schemas.openxmlformats.org/officeDocument/2006/relationships/oleObject" Target="../embeddings/oleObject38.bin"/><Relationship Id="rId17" Type="http://schemas.openxmlformats.org/officeDocument/2006/relationships/image" Target="../media/image38.wmf"/><Relationship Id="rId2" Type="http://schemas.openxmlformats.org/officeDocument/2006/relationships/tags" Target="../tags/tag36.xml"/><Relationship Id="rId16" Type="http://schemas.openxmlformats.org/officeDocument/2006/relationships/oleObject" Target="../embeddings/oleObject40.bin"/><Relationship Id="rId20" Type="http://schemas.openxmlformats.org/officeDocument/2006/relationships/oleObject" Target="../embeddings/oleObject42.bin"/><Relationship Id="rId1" Type="http://schemas.openxmlformats.org/officeDocument/2006/relationships/vmlDrawing" Target="../drawings/vmlDrawing12.vml"/><Relationship Id="rId6" Type="http://schemas.openxmlformats.org/officeDocument/2006/relationships/oleObject" Target="../embeddings/oleObject35.bin"/><Relationship Id="rId11" Type="http://schemas.openxmlformats.org/officeDocument/2006/relationships/image" Target="../media/image35.wmf"/><Relationship Id="rId5" Type="http://schemas.openxmlformats.org/officeDocument/2006/relationships/image" Target="../media/image32.wmf"/><Relationship Id="rId15" Type="http://schemas.openxmlformats.org/officeDocument/2006/relationships/image" Target="../media/image37.wmf"/><Relationship Id="rId10" Type="http://schemas.openxmlformats.org/officeDocument/2006/relationships/oleObject" Target="../embeddings/oleObject37.bin"/><Relationship Id="rId19" Type="http://schemas.openxmlformats.org/officeDocument/2006/relationships/image" Target="../media/image39.wmf"/><Relationship Id="rId4" Type="http://schemas.openxmlformats.org/officeDocument/2006/relationships/oleObject" Target="../embeddings/oleObject34.bin"/><Relationship Id="rId9" Type="http://schemas.openxmlformats.org/officeDocument/2006/relationships/image" Target="../media/image34.wmf"/><Relationship Id="rId14" Type="http://schemas.openxmlformats.org/officeDocument/2006/relationships/oleObject" Target="../embeddings/oleObject39.bin"/></Relationships>
</file>

<file path=ppt/slides/_rels/slide36.xml.rels><?xml version="1.0" encoding="UTF-8" standalone="yes"?>
<Relationships xmlns="http://schemas.openxmlformats.org/package/2006/relationships"><Relationship Id="rId2" Type="http://schemas.openxmlformats.org/officeDocument/2006/relationships/hyperlink" Target="http://www.youtube.com/watch?v=jGJrH49Z2ZA&amp;feature=related"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xml"/><Relationship Id="rId1" Type="http://schemas.openxmlformats.org/officeDocument/2006/relationships/vmlDrawing" Target="../drawings/vmlDrawing2.vml"/><Relationship Id="rId5" Type="http://schemas.openxmlformats.org/officeDocument/2006/relationships/image" Target="../media/image1.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1.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vmlDrawing" Target="../drawings/vmlDrawing13.vml"/><Relationship Id="rId5" Type="http://schemas.openxmlformats.org/officeDocument/2006/relationships/image" Target="../media/image43.wmf"/><Relationship Id="rId4" Type="http://schemas.openxmlformats.org/officeDocument/2006/relationships/oleObject" Target="../embeddings/oleObject43.bin"/></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4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4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slideLayout" Target="../slideLayouts/slideLayout7.xml"/><Relationship Id="rId1" Type="http://schemas.openxmlformats.org/officeDocument/2006/relationships/tags" Target="../tags/tag45.xml"/></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image" Target="../media/image48.wmf"/><Relationship Id="rId3" Type="http://schemas.openxmlformats.org/officeDocument/2006/relationships/slideLayout" Target="../slideLayouts/slideLayout12.xml"/><Relationship Id="rId7" Type="http://schemas.openxmlformats.org/officeDocument/2006/relationships/image" Target="../media/image45.wmf"/><Relationship Id="rId12" Type="http://schemas.openxmlformats.org/officeDocument/2006/relationships/oleObject" Target="../embeddings/oleObject48.bin"/><Relationship Id="rId2" Type="http://schemas.openxmlformats.org/officeDocument/2006/relationships/tags" Target="../tags/tag46.xml"/><Relationship Id="rId1" Type="http://schemas.openxmlformats.org/officeDocument/2006/relationships/vmlDrawing" Target="../drawings/vmlDrawing14.vml"/><Relationship Id="rId6" Type="http://schemas.openxmlformats.org/officeDocument/2006/relationships/oleObject" Target="../embeddings/oleObject45.bin"/><Relationship Id="rId11" Type="http://schemas.openxmlformats.org/officeDocument/2006/relationships/image" Target="../media/image47.wmf"/><Relationship Id="rId5" Type="http://schemas.openxmlformats.org/officeDocument/2006/relationships/image" Target="../media/image44.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46.wmf"/></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8.xml.rels><?xml version="1.0" encoding="UTF-8" standalone="yes"?>
<Relationships xmlns="http://schemas.openxmlformats.org/package/2006/relationships"><Relationship Id="rId3" Type="http://schemas.openxmlformats.org/officeDocument/2006/relationships/hyperlink" Target="http://www.google.com/search?q=history+of+imaginary+numbers&amp;hl=en&amp;safe=active&amp;tbs=tl:1&amp;tbo=u&amp;ei=lXW6SrvsKpGeMITehOAP&amp;sa=X&amp;oi=timeline_result&amp;ct=title&amp;resnum=11" TargetMode="Externa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3.bin"/></Relationships>
</file>

<file path=ppt/slides/_rels/slide50.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slideLayout" Target="../slideLayouts/slideLayout2.xml"/><Relationship Id="rId7" Type="http://schemas.openxmlformats.org/officeDocument/2006/relationships/oleObject" Target="../embeddings/oleObject50.bin"/><Relationship Id="rId2" Type="http://schemas.openxmlformats.org/officeDocument/2006/relationships/tags" Target="../tags/tag50.xml"/><Relationship Id="rId1" Type="http://schemas.openxmlformats.org/officeDocument/2006/relationships/vmlDrawing" Target="../drawings/vmlDrawing15.vml"/><Relationship Id="rId6" Type="http://schemas.openxmlformats.org/officeDocument/2006/relationships/image" Target="../media/image49.wmf"/><Relationship Id="rId5" Type="http://schemas.openxmlformats.org/officeDocument/2006/relationships/oleObject" Target="../embeddings/oleObject49.bin"/><Relationship Id="rId10" Type="http://schemas.openxmlformats.org/officeDocument/2006/relationships/image" Target="../media/image51.wmf"/><Relationship Id="rId4" Type="http://schemas.openxmlformats.org/officeDocument/2006/relationships/notesSlide" Target="../notesSlides/notesSlide17.xml"/><Relationship Id="rId9" Type="http://schemas.openxmlformats.org/officeDocument/2006/relationships/oleObject" Target="../embeddings/oleObject51.bin"/></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1.xml"/><Relationship Id="rId1" Type="http://schemas.openxmlformats.org/officeDocument/2006/relationships/vmlDrawing" Target="../drawings/vmlDrawing16.vml"/><Relationship Id="rId6" Type="http://schemas.openxmlformats.org/officeDocument/2006/relationships/image" Target="../media/image52.wmf"/><Relationship Id="rId5" Type="http://schemas.openxmlformats.org/officeDocument/2006/relationships/oleObject" Target="../embeddings/oleObject52.bin"/><Relationship Id="rId4" Type="http://schemas.openxmlformats.org/officeDocument/2006/relationships/notesSlide" Target="../notesSlides/notesSlide18.xml"/></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image" Target="../media/image56.wmf"/><Relationship Id="rId3" Type="http://schemas.openxmlformats.org/officeDocument/2006/relationships/slideLayout" Target="../slideLayouts/slideLayout2.xml"/><Relationship Id="rId7" Type="http://schemas.openxmlformats.org/officeDocument/2006/relationships/oleObject" Target="../embeddings/oleObject54.bin"/><Relationship Id="rId12" Type="http://schemas.openxmlformats.org/officeDocument/2006/relationships/oleObject" Target="../embeddings/oleObject57.bin"/><Relationship Id="rId2" Type="http://schemas.openxmlformats.org/officeDocument/2006/relationships/tags" Target="../tags/tag52.xml"/><Relationship Id="rId1" Type="http://schemas.openxmlformats.org/officeDocument/2006/relationships/vmlDrawing" Target="../drawings/vmlDrawing17.vml"/><Relationship Id="rId6" Type="http://schemas.openxmlformats.org/officeDocument/2006/relationships/image" Target="../media/image53.wmf"/><Relationship Id="rId11" Type="http://schemas.openxmlformats.org/officeDocument/2006/relationships/image" Target="../media/image55.wmf"/><Relationship Id="rId5" Type="http://schemas.openxmlformats.org/officeDocument/2006/relationships/oleObject" Target="../embeddings/oleObject53.bin"/><Relationship Id="rId15" Type="http://schemas.openxmlformats.org/officeDocument/2006/relationships/image" Target="../media/image57.wmf"/><Relationship Id="rId10" Type="http://schemas.openxmlformats.org/officeDocument/2006/relationships/oleObject" Target="../embeddings/oleObject56.bin"/><Relationship Id="rId4" Type="http://schemas.openxmlformats.org/officeDocument/2006/relationships/notesSlide" Target="../notesSlides/notesSlide19.xml"/><Relationship Id="rId9" Type="http://schemas.openxmlformats.org/officeDocument/2006/relationships/image" Target="../media/image54.wmf"/><Relationship Id="rId14" Type="http://schemas.openxmlformats.org/officeDocument/2006/relationships/oleObject" Target="../embeddings/oleObject58.bin"/></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3.xml"/><Relationship Id="rId1" Type="http://schemas.openxmlformats.org/officeDocument/2006/relationships/vmlDrawing" Target="../drawings/vmlDrawing18.vml"/><Relationship Id="rId6" Type="http://schemas.openxmlformats.org/officeDocument/2006/relationships/image" Target="../media/image58.wmf"/><Relationship Id="rId5" Type="http://schemas.openxmlformats.org/officeDocument/2006/relationships/oleObject" Target="../embeddings/oleObject59.bin"/><Relationship Id="rId4" Type="http://schemas.openxmlformats.org/officeDocument/2006/relationships/notesSlide" Target="../notesSlides/notesSlide20.xml"/></Relationships>
</file>

<file path=ppt/slides/_rels/slide54.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slideLayout" Target="../slideLayouts/slideLayout2.xml"/><Relationship Id="rId7" Type="http://schemas.openxmlformats.org/officeDocument/2006/relationships/oleObject" Target="../embeddings/oleObject61.bin"/><Relationship Id="rId2" Type="http://schemas.openxmlformats.org/officeDocument/2006/relationships/tags" Target="../tags/tag54.xml"/><Relationship Id="rId1" Type="http://schemas.openxmlformats.org/officeDocument/2006/relationships/vmlDrawing" Target="../drawings/vmlDrawing19.vml"/><Relationship Id="rId6" Type="http://schemas.openxmlformats.org/officeDocument/2006/relationships/image" Target="../media/image59.wmf"/><Relationship Id="rId5" Type="http://schemas.openxmlformats.org/officeDocument/2006/relationships/oleObject" Target="../embeddings/oleObject60.bin"/><Relationship Id="rId4" Type="http://schemas.openxmlformats.org/officeDocument/2006/relationships/notesSlide" Target="../notesSlides/notesSlide21.xml"/></Relationships>
</file>

<file path=ppt/slides/_rels/slide55.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slideLayout" Target="../slideLayouts/slideLayout2.xml"/><Relationship Id="rId7" Type="http://schemas.openxmlformats.org/officeDocument/2006/relationships/oleObject" Target="../embeddings/oleObject63.bin"/><Relationship Id="rId2" Type="http://schemas.openxmlformats.org/officeDocument/2006/relationships/tags" Target="../tags/tag55.xml"/><Relationship Id="rId1" Type="http://schemas.openxmlformats.org/officeDocument/2006/relationships/vmlDrawing" Target="../drawings/vmlDrawing20.vml"/><Relationship Id="rId6" Type="http://schemas.openxmlformats.org/officeDocument/2006/relationships/image" Target="../media/image61.wmf"/><Relationship Id="rId5" Type="http://schemas.openxmlformats.org/officeDocument/2006/relationships/oleObject" Target="../embeddings/oleObject62.bin"/><Relationship Id="rId10" Type="http://schemas.openxmlformats.org/officeDocument/2006/relationships/image" Target="../media/image63.wmf"/><Relationship Id="rId4" Type="http://schemas.openxmlformats.org/officeDocument/2006/relationships/notesSlide" Target="../notesSlides/notesSlide22.xml"/><Relationship Id="rId9" Type="http://schemas.openxmlformats.org/officeDocument/2006/relationships/oleObject" Target="../embeddings/oleObject64.bin"/></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59.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slideLayout" Target="../slideLayouts/slideLayout2.xml"/><Relationship Id="rId7" Type="http://schemas.openxmlformats.org/officeDocument/2006/relationships/oleObject" Target="../embeddings/oleObject66.bin"/><Relationship Id="rId12" Type="http://schemas.openxmlformats.org/officeDocument/2006/relationships/image" Target="../media/image67.wmf"/><Relationship Id="rId2" Type="http://schemas.openxmlformats.org/officeDocument/2006/relationships/tags" Target="../tags/tag59.xml"/><Relationship Id="rId1" Type="http://schemas.openxmlformats.org/officeDocument/2006/relationships/vmlDrawing" Target="../drawings/vmlDrawing21.vml"/><Relationship Id="rId6" Type="http://schemas.openxmlformats.org/officeDocument/2006/relationships/image" Target="../media/image64.wmf"/><Relationship Id="rId11" Type="http://schemas.openxmlformats.org/officeDocument/2006/relationships/oleObject" Target="../embeddings/oleObject68.bin"/><Relationship Id="rId5" Type="http://schemas.openxmlformats.org/officeDocument/2006/relationships/oleObject" Target="../embeddings/oleObject65.bin"/><Relationship Id="rId10" Type="http://schemas.openxmlformats.org/officeDocument/2006/relationships/image" Target="../media/image66.wmf"/><Relationship Id="rId4" Type="http://schemas.openxmlformats.org/officeDocument/2006/relationships/notesSlide" Target="../notesSlides/notesSlide26.xml"/><Relationship Id="rId9" Type="http://schemas.openxmlformats.org/officeDocument/2006/relationships/oleObject" Target="../embeddings/oleObject67.bin"/></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3.wmf"/></Relationships>
</file>

<file path=ppt/slides/_rels/slide60.xml.rels><?xml version="1.0" encoding="UTF-8" standalone="yes"?>
<Relationships xmlns="http://schemas.openxmlformats.org/package/2006/relationships"><Relationship Id="rId8" Type="http://schemas.openxmlformats.org/officeDocument/2006/relationships/image" Target="../media/image69.wmf"/><Relationship Id="rId13" Type="http://schemas.openxmlformats.org/officeDocument/2006/relationships/oleObject" Target="../embeddings/oleObject73.bin"/><Relationship Id="rId18" Type="http://schemas.openxmlformats.org/officeDocument/2006/relationships/image" Target="../media/image74.wmf"/><Relationship Id="rId3" Type="http://schemas.openxmlformats.org/officeDocument/2006/relationships/slideLayout" Target="../slideLayouts/slideLayout2.xml"/><Relationship Id="rId7" Type="http://schemas.openxmlformats.org/officeDocument/2006/relationships/oleObject" Target="../embeddings/oleObject70.bin"/><Relationship Id="rId12" Type="http://schemas.openxmlformats.org/officeDocument/2006/relationships/image" Target="../media/image71.wmf"/><Relationship Id="rId17" Type="http://schemas.openxmlformats.org/officeDocument/2006/relationships/oleObject" Target="../embeddings/oleObject75.bin"/><Relationship Id="rId2" Type="http://schemas.openxmlformats.org/officeDocument/2006/relationships/tags" Target="../tags/tag60.xml"/><Relationship Id="rId16" Type="http://schemas.openxmlformats.org/officeDocument/2006/relationships/image" Target="../media/image73.wmf"/><Relationship Id="rId1" Type="http://schemas.openxmlformats.org/officeDocument/2006/relationships/vmlDrawing" Target="../drawings/vmlDrawing22.vml"/><Relationship Id="rId6" Type="http://schemas.openxmlformats.org/officeDocument/2006/relationships/image" Target="../media/image68.wmf"/><Relationship Id="rId11" Type="http://schemas.openxmlformats.org/officeDocument/2006/relationships/oleObject" Target="../embeddings/oleObject72.bin"/><Relationship Id="rId5" Type="http://schemas.openxmlformats.org/officeDocument/2006/relationships/oleObject" Target="../embeddings/oleObject69.bin"/><Relationship Id="rId15" Type="http://schemas.openxmlformats.org/officeDocument/2006/relationships/oleObject" Target="../embeddings/oleObject74.bin"/><Relationship Id="rId10" Type="http://schemas.openxmlformats.org/officeDocument/2006/relationships/image" Target="../media/image70.wmf"/><Relationship Id="rId4" Type="http://schemas.openxmlformats.org/officeDocument/2006/relationships/notesSlide" Target="../notesSlides/notesSlide27.xml"/><Relationship Id="rId9" Type="http://schemas.openxmlformats.org/officeDocument/2006/relationships/oleObject" Target="../embeddings/oleObject71.bin"/><Relationship Id="rId14" Type="http://schemas.openxmlformats.org/officeDocument/2006/relationships/image" Target="../media/image72.wmf"/></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vmlDrawing" Target="../drawings/vmlDrawing23.vml"/><Relationship Id="rId6" Type="http://schemas.openxmlformats.org/officeDocument/2006/relationships/image" Target="../media/image75.wmf"/><Relationship Id="rId5" Type="http://schemas.openxmlformats.org/officeDocument/2006/relationships/oleObject" Target="../embeddings/oleObject76.bin"/><Relationship Id="rId4" Type="http://schemas.openxmlformats.org/officeDocument/2006/relationships/notesSlide" Target="../notesSlides/notesSlide28.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3.x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oleObject" Target="../embeddings/oleObject81.bin"/><Relationship Id="rId3" Type="http://schemas.openxmlformats.org/officeDocument/2006/relationships/slideLayout" Target="../slideLayouts/slideLayout2.xml"/><Relationship Id="rId7" Type="http://schemas.openxmlformats.org/officeDocument/2006/relationships/oleObject" Target="../embeddings/oleObject78.bin"/><Relationship Id="rId12" Type="http://schemas.openxmlformats.org/officeDocument/2006/relationships/image" Target="../media/image79.wmf"/><Relationship Id="rId2" Type="http://schemas.openxmlformats.org/officeDocument/2006/relationships/tags" Target="../tags/tag63.xml"/><Relationship Id="rId16" Type="http://schemas.openxmlformats.org/officeDocument/2006/relationships/image" Target="../media/image81.wmf"/><Relationship Id="rId1" Type="http://schemas.openxmlformats.org/officeDocument/2006/relationships/vmlDrawing" Target="../drawings/vmlDrawing24.vml"/><Relationship Id="rId6" Type="http://schemas.openxmlformats.org/officeDocument/2006/relationships/image" Target="../media/image76.wmf"/><Relationship Id="rId11" Type="http://schemas.openxmlformats.org/officeDocument/2006/relationships/oleObject" Target="../embeddings/oleObject80.bin"/><Relationship Id="rId5" Type="http://schemas.openxmlformats.org/officeDocument/2006/relationships/oleObject" Target="../embeddings/oleObject77.bin"/><Relationship Id="rId15" Type="http://schemas.openxmlformats.org/officeDocument/2006/relationships/oleObject" Target="../embeddings/oleObject82.bin"/><Relationship Id="rId10" Type="http://schemas.openxmlformats.org/officeDocument/2006/relationships/image" Target="../media/image78.wmf"/><Relationship Id="rId4" Type="http://schemas.openxmlformats.org/officeDocument/2006/relationships/notesSlide" Target="../notesSlides/notesSlide30.xml"/><Relationship Id="rId9" Type="http://schemas.openxmlformats.org/officeDocument/2006/relationships/oleObject" Target="../embeddings/oleObject79.bin"/><Relationship Id="rId14" Type="http://schemas.openxmlformats.org/officeDocument/2006/relationships/image" Target="../media/image80.wmf"/></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83.wmf"/><Relationship Id="rId2" Type="http://schemas.openxmlformats.org/officeDocument/2006/relationships/tags" Target="../tags/tag64.xml"/><Relationship Id="rId1" Type="http://schemas.openxmlformats.org/officeDocument/2006/relationships/vmlDrawing" Target="../drawings/vmlDrawing25.vml"/><Relationship Id="rId6" Type="http://schemas.openxmlformats.org/officeDocument/2006/relationships/oleObject" Target="../embeddings/oleObject84.bin"/><Relationship Id="rId5" Type="http://schemas.openxmlformats.org/officeDocument/2006/relationships/image" Target="../media/image82.wmf"/><Relationship Id="rId4" Type="http://schemas.openxmlformats.org/officeDocument/2006/relationships/oleObject" Target="../embeddings/oleObject83.bin"/></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5.xml"/></Relationships>
</file>

<file path=ppt/slides/_rels/slide66.xml.rels><?xml version="1.0" encoding="UTF-8" standalone="yes"?>
<Relationships xmlns="http://schemas.openxmlformats.org/package/2006/relationships"><Relationship Id="rId3" Type="http://schemas.openxmlformats.org/officeDocument/2006/relationships/image" Target="../media/image84.png"/><Relationship Id="rId7" Type="http://schemas.openxmlformats.org/officeDocument/2006/relationships/image" Target="../media/image88.png"/><Relationship Id="rId2" Type="http://schemas.openxmlformats.org/officeDocument/2006/relationships/slideLayout" Target="../slideLayouts/slideLayout7.xml"/><Relationship Id="rId1" Type="http://schemas.openxmlformats.org/officeDocument/2006/relationships/tags" Target="../tags/tag66.xml"/><Relationship Id="rId6" Type="http://schemas.openxmlformats.org/officeDocument/2006/relationships/image" Target="../media/image87.png"/><Relationship Id="rId5" Type="http://schemas.openxmlformats.org/officeDocument/2006/relationships/image" Target="../media/image86.png"/><Relationship Id="rId4" Type="http://schemas.openxmlformats.org/officeDocument/2006/relationships/image" Target="../media/image85.png"/></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67.xml"/><Relationship Id="rId6" Type="http://schemas.openxmlformats.org/officeDocument/2006/relationships/image" Target="../media/image91.png"/><Relationship Id="rId5" Type="http://schemas.openxmlformats.org/officeDocument/2006/relationships/image" Target="../media/image90.png"/><Relationship Id="rId4" Type="http://schemas.openxmlformats.org/officeDocument/2006/relationships/image" Target="../media/image89.png"/></Relationships>
</file>

<file path=ppt/slides/_rels/slide68.xml.rels><?xml version="1.0" encoding="UTF-8" standalone="yes"?>
<Relationships xmlns="http://schemas.openxmlformats.org/package/2006/relationships"><Relationship Id="rId3" Type="http://schemas.openxmlformats.org/officeDocument/2006/relationships/image" Target="../media/image92.png"/><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69.xml.rels><?xml version="1.0" encoding="UTF-8" standalone="yes"?>
<Relationships xmlns="http://schemas.openxmlformats.org/package/2006/relationships"><Relationship Id="rId3" Type="http://schemas.openxmlformats.org/officeDocument/2006/relationships/image" Target="../media/image93.png"/><Relationship Id="rId2" Type="http://schemas.openxmlformats.org/officeDocument/2006/relationships/slideLayout" Target="../slideLayouts/slideLayout7.xml"/><Relationship Id="rId1" Type="http://schemas.openxmlformats.org/officeDocument/2006/relationships/tags" Target="../tags/tag69.xml"/><Relationship Id="rId4" Type="http://schemas.openxmlformats.org/officeDocument/2006/relationships/image" Target="../media/image9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70.xml.rels><?xml version="1.0" encoding="UTF-8" standalone="yes"?>
<Relationships xmlns="http://schemas.openxmlformats.org/package/2006/relationships"><Relationship Id="rId3" Type="http://schemas.openxmlformats.org/officeDocument/2006/relationships/image" Target="../media/image95.png"/><Relationship Id="rId2" Type="http://schemas.openxmlformats.org/officeDocument/2006/relationships/slideLayout" Target="../slideLayouts/slideLayout7.xml"/><Relationship Id="rId1" Type="http://schemas.openxmlformats.org/officeDocument/2006/relationships/tags" Target="../tags/tag70.xml"/><Relationship Id="rId5" Type="http://schemas.openxmlformats.org/officeDocument/2006/relationships/image" Target="../media/image97.png"/><Relationship Id="rId4" Type="http://schemas.openxmlformats.org/officeDocument/2006/relationships/image" Target="../media/image96.png"/></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2.xml"/></Relationships>
</file>

<file path=ppt/slides/_rels/slide7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99.png"/><Relationship Id="rId2" Type="http://schemas.openxmlformats.org/officeDocument/2006/relationships/tags" Target="../tags/tag73.xml"/><Relationship Id="rId1" Type="http://schemas.openxmlformats.org/officeDocument/2006/relationships/vmlDrawing" Target="../drawings/vmlDrawing26.vml"/><Relationship Id="rId6" Type="http://schemas.openxmlformats.org/officeDocument/2006/relationships/image" Target="../media/image98.wmf"/><Relationship Id="rId5" Type="http://schemas.openxmlformats.org/officeDocument/2006/relationships/oleObject" Target="../embeddings/oleObject85.bin"/><Relationship Id="rId4" Type="http://schemas.openxmlformats.org/officeDocument/2006/relationships/notesSlide" Target="../notesSlides/notesSlide32.xml"/></Relationships>
</file>

<file path=ppt/slides/_rels/slide74.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slideLayout" Target="../slideLayouts/slideLayout7.xml"/><Relationship Id="rId1" Type="http://schemas.openxmlformats.org/officeDocument/2006/relationships/tags" Target="../tags/tag74.xml"/><Relationship Id="rId4" Type="http://schemas.openxmlformats.org/officeDocument/2006/relationships/image" Target="../media/image101.png"/></Relationships>
</file>

<file path=ppt/slides/_rels/slide75.xml.rels><?xml version="1.0" encoding="UTF-8" standalone="yes"?>
<Relationships xmlns="http://schemas.openxmlformats.org/package/2006/relationships"><Relationship Id="rId3" Type="http://schemas.openxmlformats.org/officeDocument/2006/relationships/image" Target="../media/image102.png"/><Relationship Id="rId2" Type="http://schemas.openxmlformats.org/officeDocument/2006/relationships/slideLayout" Target="../slideLayouts/slideLayout7.xml"/><Relationship Id="rId1" Type="http://schemas.openxmlformats.org/officeDocument/2006/relationships/tags" Target="../tags/tag75.xml"/><Relationship Id="rId4" Type="http://schemas.openxmlformats.org/officeDocument/2006/relationships/image" Target="../media/image103.png"/></Relationships>
</file>

<file path=ppt/slides/_rels/slide76.xml.rels><?xml version="1.0" encoding="UTF-8" standalone="yes"?>
<Relationships xmlns="http://schemas.openxmlformats.org/package/2006/relationships"><Relationship Id="rId3" Type="http://schemas.openxmlformats.org/officeDocument/2006/relationships/image" Target="../media/image104.png"/><Relationship Id="rId2" Type="http://schemas.openxmlformats.org/officeDocument/2006/relationships/slideLayout" Target="../slideLayouts/slideLayout7.xml"/><Relationship Id="rId1" Type="http://schemas.openxmlformats.org/officeDocument/2006/relationships/tags" Target="../tags/tag76.xml"/><Relationship Id="rId4" Type="http://schemas.openxmlformats.org/officeDocument/2006/relationships/image" Target="../media/image105.png"/></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8.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5.wmf"/><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s>
</file>

<file path=ppt/slides/_rels/slide8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0.xml"/><Relationship Id="rId1" Type="http://schemas.openxmlformats.org/officeDocument/2006/relationships/vmlDrawing" Target="../drawings/vmlDrawing27.vml"/><Relationship Id="rId5" Type="http://schemas.openxmlformats.org/officeDocument/2006/relationships/image" Target="../media/image106.wmf"/><Relationship Id="rId4" Type="http://schemas.openxmlformats.org/officeDocument/2006/relationships/oleObject" Target="../embeddings/oleObject86.bin"/></Relationships>
</file>

<file path=ppt/slides/_rels/slide8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1.xml"/><Relationship Id="rId1" Type="http://schemas.openxmlformats.org/officeDocument/2006/relationships/vmlDrawing" Target="../drawings/vmlDrawing28.vml"/><Relationship Id="rId5" Type="http://schemas.openxmlformats.org/officeDocument/2006/relationships/image" Target="../media/image107.wmf"/><Relationship Id="rId4" Type="http://schemas.openxmlformats.org/officeDocument/2006/relationships/oleObject" Target="../embeddings/oleObject87.bin"/></Relationships>
</file>

<file path=ppt/slides/_rels/slide8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2.xml"/><Relationship Id="rId1" Type="http://schemas.openxmlformats.org/officeDocument/2006/relationships/vmlDrawing" Target="../drawings/vmlDrawing29.vml"/><Relationship Id="rId5" Type="http://schemas.openxmlformats.org/officeDocument/2006/relationships/image" Target="../media/image108.wmf"/><Relationship Id="rId4" Type="http://schemas.openxmlformats.org/officeDocument/2006/relationships/oleObject" Target="../embeddings/oleObject88.bin"/></Relationships>
</file>

<file path=ppt/slides/_rels/slide8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3.xml"/><Relationship Id="rId1" Type="http://schemas.openxmlformats.org/officeDocument/2006/relationships/vmlDrawing" Target="../drawings/vmlDrawing30.vml"/><Relationship Id="rId5" Type="http://schemas.openxmlformats.org/officeDocument/2006/relationships/image" Target="../media/image109.wmf"/><Relationship Id="rId4" Type="http://schemas.openxmlformats.org/officeDocument/2006/relationships/oleObject" Target="../embeddings/oleObject89.bin"/></Relationships>
</file>

<file path=ppt/slides/_rels/slide8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10.wmf"/><Relationship Id="rId2" Type="http://schemas.openxmlformats.org/officeDocument/2006/relationships/tags" Target="../tags/tag84.xml"/><Relationship Id="rId1" Type="http://schemas.openxmlformats.org/officeDocument/2006/relationships/vmlDrawing" Target="../drawings/vmlDrawing31.vml"/><Relationship Id="rId6" Type="http://schemas.openxmlformats.org/officeDocument/2006/relationships/oleObject" Target="../embeddings/oleObject91.bin"/><Relationship Id="rId5" Type="http://schemas.openxmlformats.org/officeDocument/2006/relationships/image" Target="../media/image106.wmf"/><Relationship Id="rId4" Type="http://schemas.openxmlformats.org/officeDocument/2006/relationships/oleObject" Target="../embeddings/oleObject90.bin"/></Relationships>
</file>

<file path=ppt/slides/_rels/slide8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11.wmf"/><Relationship Id="rId2" Type="http://schemas.openxmlformats.org/officeDocument/2006/relationships/tags" Target="../tags/tag85.xml"/><Relationship Id="rId1" Type="http://schemas.openxmlformats.org/officeDocument/2006/relationships/vmlDrawing" Target="../drawings/vmlDrawing32.vml"/><Relationship Id="rId6" Type="http://schemas.openxmlformats.org/officeDocument/2006/relationships/oleObject" Target="../embeddings/oleObject93.bin"/><Relationship Id="rId5" Type="http://schemas.openxmlformats.org/officeDocument/2006/relationships/image" Target="../media/image110.wmf"/><Relationship Id="rId4" Type="http://schemas.openxmlformats.org/officeDocument/2006/relationships/oleObject" Target="../embeddings/oleObject92.bin"/></Relationships>
</file>

<file path=ppt/slides/_rels/slide8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6.xml"/><Relationship Id="rId1" Type="http://schemas.openxmlformats.org/officeDocument/2006/relationships/vmlDrawing" Target="../drawings/vmlDrawing33.vml"/><Relationship Id="rId5" Type="http://schemas.openxmlformats.org/officeDocument/2006/relationships/image" Target="../media/image112.wmf"/><Relationship Id="rId4" Type="http://schemas.openxmlformats.org/officeDocument/2006/relationships/oleObject" Target="../embeddings/oleObject94.bin"/></Relationships>
</file>

<file path=ppt/slides/_rels/slide8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7.xml"/><Relationship Id="rId1" Type="http://schemas.openxmlformats.org/officeDocument/2006/relationships/vmlDrawing" Target="../drawings/vmlDrawing34.vml"/><Relationship Id="rId5" Type="http://schemas.openxmlformats.org/officeDocument/2006/relationships/image" Target="../media/image113.wmf"/><Relationship Id="rId4" Type="http://schemas.openxmlformats.org/officeDocument/2006/relationships/oleObject" Target="../embeddings/oleObject95.bin"/></Relationships>
</file>

<file path=ppt/slides/_rels/slide88.xml.rels><?xml version="1.0" encoding="UTF-8" standalone="yes"?>
<Relationships xmlns="http://schemas.openxmlformats.org/package/2006/relationships"><Relationship Id="rId8" Type="http://schemas.openxmlformats.org/officeDocument/2006/relationships/oleObject" Target="../embeddings/oleObject98.bin"/><Relationship Id="rId3" Type="http://schemas.openxmlformats.org/officeDocument/2006/relationships/slideLayout" Target="../slideLayouts/slideLayout7.xml"/><Relationship Id="rId7" Type="http://schemas.openxmlformats.org/officeDocument/2006/relationships/image" Target="../media/image114.wmf"/><Relationship Id="rId2" Type="http://schemas.openxmlformats.org/officeDocument/2006/relationships/tags" Target="../tags/tag88.xml"/><Relationship Id="rId1" Type="http://schemas.openxmlformats.org/officeDocument/2006/relationships/vmlDrawing" Target="../drawings/vmlDrawing35.vml"/><Relationship Id="rId6" Type="http://schemas.openxmlformats.org/officeDocument/2006/relationships/oleObject" Target="../embeddings/oleObject97.bin"/><Relationship Id="rId11" Type="http://schemas.openxmlformats.org/officeDocument/2006/relationships/image" Target="../media/image116.wmf"/><Relationship Id="rId5" Type="http://schemas.openxmlformats.org/officeDocument/2006/relationships/image" Target="../media/image109.wmf"/><Relationship Id="rId10" Type="http://schemas.openxmlformats.org/officeDocument/2006/relationships/oleObject" Target="../embeddings/oleObject99.bin"/><Relationship Id="rId4" Type="http://schemas.openxmlformats.org/officeDocument/2006/relationships/oleObject" Target="../embeddings/oleObject96.bin"/><Relationship Id="rId9" Type="http://schemas.openxmlformats.org/officeDocument/2006/relationships/image" Target="../media/image115.wmf"/></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90.xml.rels><?xml version="1.0" encoding="UTF-8" standalone="yes"?>
<Relationships xmlns="http://schemas.openxmlformats.org/package/2006/relationships"><Relationship Id="rId8" Type="http://schemas.openxmlformats.org/officeDocument/2006/relationships/oleObject" Target="../embeddings/oleObject102.bin"/><Relationship Id="rId3" Type="http://schemas.openxmlformats.org/officeDocument/2006/relationships/slideLayout" Target="../slideLayouts/slideLayout7.xml"/><Relationship Id="rId7" Type="http://schemas.openxmlformats.org/officeDocument/2006/relationships/image" Target="../media/image118.wmf"/><Relationship Id="rId12" Type="http://schemas.openxmlformats.org/officeDocument/2006/relationships/image" Target="../media/image120.wmf"/><Relationship Id="rId2" Type="http://schemas.openxmlformats.org/officeDocument/2006/relationships/tags" Target="../tags/tag90.xml"/><Relationship Id="rId1" Type="http://schemas.openxmlformats.org/officeDocument/2006/relationships/vmlDrawing" Target="../drawings/vmlDrawing36.vml"/><Relationship Id="rId6" Type="http://schemas.openxmlformats.org/officeDocument/2006/relationships/oleObject" Target="../embeddings/oleObject101.bin"/><Relationship Id="rId11" Type="http://schemas.openxmlformats.org/officeDocument/2006/relationships/oleObject" Target="../embeddings/oleObject103.bin"/><Relationship Id="rId5" Type="http://schemas.openxmlformats.org/officeDocument/2006/relationships/image" Target="../media/image117.wmf"/><Relationship Id="rId10" Type="http://schemas.openxmlformats.org/officeDocument/2006/relationships/image" Target="../media/image121.png"/><Relationship Id="rId4" Type="http://schemas.openxmlformats.org/officeDocument/2006/relationships/oleObject" Target="../embeddings/oleObject100.bin"/><Relationship Id="rId9" Type="http://schemas.openxmlformats.org/officeDocument/2006/relationships/image" Target="../media/image119.wmf"/></Relationships>
</file>

<file path=ppt/slides/_rels/slide91.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tags" Target="../tags/tag91.xml"/><Relationship Id="rId4" Type="http://schemas.openxmlformats.org/officeDocument/2006/relationships/image" Target="../media/image122.png"/></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98.xml.rels><?xml version="1.0" encoding="UTF-8" standalone="yes"?>
<Relationships xmlns="http://schemas.openxmlformats.org/package/2006/relationships"><Relationship Id="rId8" Type="http://schemas.openxmlformats.org/officeDocument/2006/relationships/oleObject" Target="../embeddings/oleObject106.bin"/><Relationship Id="rId3" Type="http://schemas.openxmlformats.org/officeDocument/2006/relationships/slideLayout" Target="../slideLayouts/slideLayout2.xml"/><Relationship Id="rId7" Type="http://schemas.openxmlformats.org/officeDocument/2006/relationships/image" Target="../media/image124.wmf"/><Relationship Id="rId2" Type="http://schemas.openxmlformats.org/officeDocument/2006/relationships/tags" Target="../tags/tag98.xml"/><Relationship Id="rId1" Type="http://schemas.openxmlformats.org/officeDocument/2006/relationships/vmlDrawing" Target="../drawings/vmlDrawing37.vml"/><Relationship Id="rId6" Type="http://schemas.openxmlformats.org/officeDocument/2006/relationships/oleObject" Target="../embeddings/oleObject105.bin"/><Relationship Id="rId11" Type="http://schemas.openxmlformats.org/officeDocument/2006/relationships/image" Target="../media/image126.wmf"/><Relationship Id="rId5" Type="http://schemas.openxmlformats.org/officeDocument/2006/relationships/image" Target="../media/image123.wmf"/><Relationship Id="rId10" Type="http://schemas.openxmlformats.org/officeDocument/2006/relationships/oleObject" Target="../embeddings/oleObject107.bin"/><Relationship Id="rId4" Type="http://schemas.openxmlformats.org/officeDocument/2006/relationships/oleObject" Target="../embeddings/oleObject104.bin"/><Relationship Id="rId9" Type="http://schemas.openxmlformats.org/officeDocument/2006/relationships/image" Target="../media/image125.wmf"/></Relationships>
</file>

<file path=ppt/slides/_rels/slide99.xml.rels><?xml version="1.0" encoding="UTF-8" standalone="yes"?>
<Relationships xmlns="http://schemas.openxmlformats.org/package/2006/relationships"><Relationship Id="rId8" Type="http://schemas.openxmlformats.org/officeDocument/2006/relationships/oleObject" Target="../embeddings/oleObject110.bin"/><Relationship Id="rId13" Type="http://schemas.openxmlformats.org/officeDocument/2006/relationships/image" Target="../media/image131.wmf"/><Relationship Id="rId3" Type="http://schemas.openxmlformats.org/officeDocument/2006/relationships/slideLayout" Target="../slideLayouts/slideLayout2.xml"/><Relationship Id="rId7" Type="http://schemas.openxmlformats.org/officeDocument/2006/relationships/image" Target="../media/image128.wmf"/><Relationship Id="rId12" Type="http://schemas.openxmlformats.org/officeDocument/2006/relationships/oleObject" Target="../embeddings/oleObject112.bin"/><Relationship Id="rId2" Type="http://schemas.openxmlformats.org/officeDocument/2006/relationships/tags" Target="../tags/tag99.xml"/><Relationship Id="rId1" Type="http://schemas.openxmlformats.org/officeDocument/2006/relationships/vmlDrawing" Target="../drawings/vmlDrawing38.vml"/><Relationship Id="rId6" Type="http://schemas.openxmlformats.org/officeDocument/2006/relationships/oleObject" Target="../embeddings/oleObject109.bin"/><Relationship Id="rId11" Type="http://schemas.openxmlformats.org/officeDocument/2006/relationships/image" Target="../media/image130.wmf"/><Relationship Id="rId5" Type="http://schemas.openxmlformats.org/officeDocument/2006/relationships/image" Target="../media/image127.wmf"/><Relationship Id="rId10" Type="http://schemas.openxmlformats.org/officeDocument/2006/relationships/oleObject" Target="../embeddings/oleObject111.bin"/><Relationship Id="rId4" Type="http://schemas.openxmlformats.org/officeDocument/2006/relationships/oleObject" Target="../embeddings/oleObject108.bin"/><Relationship Id="rId9" Type="http://schemas.openxmlformats.org/officeDocument/2006/relationships/image" Target="../media/image12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smtClean="0"/>
              <a:t>2.1 Equations</a:t>
            </a:r>
            <a:br>
              <a:rPr lang="en-US" smtClean="0"/>
            </a:br>
            <a:r>
              <a:rPr lang="en-US" smtClean="0"/>
              <a:t>Solving Equations with the Variable on Both Sides</a:t>
            </a:r>
          </a:p>
        </p:txBody>
      </p:sp>
      <p:sp>
        <p:nvSpPr>
          <p:cNvPr id="2051" name="Rectangle 3"/>
          <p:cNvSpPr>
            <a:spLocks noGrp="1" noChangeArrowheads="1"/>
          </p:cNvSpPr>
          <p:nvPr>
            <p:ph type="body" idx="1"/>
          </p:nvPr>
        </p:nvSpPr>
        <p:spPr>
          <a:xfrm>
            <a:off x="76200" y="1981200"/>
            <a:ext cx="9067800" cy="4138613"/>
          </a:xfrm>
        </p:spPr>
        <p:txBody>
          <a:bodyPr>
            <a:spAutoFit/>
          </a:bodyPr>
          <a:lstStyle/>
          <a:p>
            <a:pPr eaLnBrk="1" hangingPunct="1">
              <a:lnSpc>
                <a:spcPct val="120000"/>
              </a:lnSpc>
              <a:buFontTx/>
              <a:buNone/>
            </a:pPr>
            <a:r>
              <a:rPr lang="en-US" sz="3600" smtClean="0"/>
              <a:t>Objectives:</a:t>
            </a:r>
            <a:endParaRPr lang="en-US" smtClean="0"/>
          </a:p>
          <a:p>
            <a:pPr eaLnBrk="1" hangingPunct="1">
              <a:lnSpc>
                <a:spcPct val="120000"/>
              </a:lnSpc>
            </a:pPr>
            <a:r>
              <a:rPr lang="en-US" sz="3100" smtClean="0"/>
              <a:t>to solve equations with the variable on both sides.</a:t>
            </a:r>
          </a:p>
          <a:p>
            <a:pPr eaLnBrk="1" hangingPunct="1">
              <a:lnSpc>
                <a:spcPct val="120000"/>
              </a:lnSpc>
            </a:pPr>
            <a:r>
              <a:rPr lang="en-US" smtClean="0"/>
              <a:t>to solve equations containing grouping symbols.</a:t>
            </a:r>
          </a:p>
          <a:p>
            <a:pPr eaLnBrk="1" hangingPunct="1">
              <a:lnSpc>
                <a:spcPct val="120000"/>
              </a:lnSpc>
            </a:pPr>
            <a:r>
              <a:rPr lang="en-US" smtClean="0"/>
              <a:t>Solve linear equations in one variable.</a:t>
            </a:r>
          </a:p>
          <a:p>
            <a:pPr eaLnBrk="1" hangingPunct="1">
              <a:lnSpc>
                <a:spcPct val="120000"/>
              </a:lnSpc>
            </a:pPr>
            <a:r>
              <a:rPr lang="en-US" smtClean="0"/>
              <a:t>Apply these skills to solve practical problems.</a:t>
            </a:r>
          </a:p>
          <a:p>
            <a:pPr eaLnBrk="1" hangingPunct="1">
              <a:lnSpc>
                <a:spcPct val="120000"/>
              </a:lnSpc>
            </a:pPr>
            <a:r>
              <a:rPr lang="en-US" smtClean="0"/>
              <a:t>Justify steps used in solving equations.</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Word Problem Types</a:t>
            </a:r>
          </a:p>
        </p:txBody>
      </p:sp>
      <p:sp>
        <p:nvSpPr>
          <p:cNvPr id="380931" name="Rectangle 3"/>
          <p:cNvSpPr>
            <a:spLocks noGrp="1" noChangeArrowheads="1"/>
          </p:cNvSpPr>
          <p:nvPr>
            <p:ph type="body" idx="1"/>
          </p:nvPr>
        </p:nvSpPr>
        <p:spPr/>
        <p:txBody>
          <a:bodyPr/>
          <a:lstStyle/>
          <a:p>
            <a:pPr eaLnBrk="1" hangingPunct="1"/>
            <a:endParaRPr lang="en-US" smtClean="0"/>
          </a:p>
          <a:p>
            <a:pPr eaLnBrk="1" hangingPunct="1"/>
            <a:r>
              <a:rPr lang="en-US" smtClean="0"/>
              <a:t>Distance Problems</a:t>
            </a:r>
          </a:p>
          <a:p>
            <a:pPr eaLnBrk="1" hangingPunct="1"/>
            <a:r>
              <a:rPr lang="en-US" smtClean="0"/>
              <a:t>Mixture Problems</a:t>
            </a:r>
          </a:p>
          <a:p>
            <a:pPr eaLnBrk="1" hangingPunct="1"/>
            <a:r>
              <a:rPr lang="en-US" smtClean="0"/>
              <a:t>Work Problems</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80931">
                                            <p:txEl>
                                              <p:pRg st="1" end="1"/>
                                            </p:txEl>
                                          </p:spTgt>
                                        </p:tgtEl>
                                        <p:attrNameLst>
                                          <p:attrName>style.visibility</p:attrName>
                                        </p:attrNameLst>
                                      </p:cBhvr>
                                      <p:to>
                                        <p:strVal val="visible"/>
                                      </p:to>
                                    </p:set>
                                    <p:animEffect transition="in" filter="wedge">
                                      <p:cBhvr>
                                        <p:cTn id="7" dur="1000"/>
                                        <p:tgtEl>
                                          <p:spTgt spid="38093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80931">
                                            <p:txEl>
                                              <p:pRg st="2" end="2"/>
                                            </p:txEl>
                                          </p:spTgt>
                                        </p:tgtEl>
                                        <p:attrNameLst>
                                          <p:attrName>style.visibility</p:attrName>
                                        </p:attrNameLst>
                                      </p:cBhvr>
                                      <p:to>
                                        <p:strVal val="visible"/>
                                      </p:to>
                                    </p:set>
                                    <p:animEffect transition="in" filter="wedge">
                                      <p:cBhvr>
                                        <p:cTn id="12" dur="1000"/>
                                        <p:tgtEl>
                                          <p:spTgt spid="38093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80931">
                                            <p:txEl>
                                              <p:pRg st="3" end="3"/>
                                            </p:txEl>
                                          </p:spTgt>
                                        </p:tgtEl>
                                        <p:attrNameLst>
                                          <p:attrName>style.visibility</p:attrName>
                                        </p:attrNameLst>
                                      </p:cBhvr>
                                      <p:to>
                                        <p:strVal val="visible"/>
                                      </p:to>
                                    </p:set>
                                    <p:animEffect transition="in" filter="wedge">
                                      <p:cBhvr>
                                        <p:cTn id="17" dur="1000"/>
                                        <p:tgtEl>
                                          <p:spTgt spid="3809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2.6</a:t>
            </a:r>
            <a:br>
              <a:rPr lang="en-US" dirty="0" smtClean="0"/>
            </a:br>
            <a:r>
              <a:rPr lang="en-US" dirty="0" smtClean="0"/>
              <a:t>pp. 117-118 (3-33 x3, 41)</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buAutoNum type="arabicPeriod" startAt="6"/>
                </a:pPr>
                <a:r>
                  <a:rPr lang="en-US" dirty="0" smtClean="0"/>
                  <a:t>   (-3, </a:t>
                </a:r>
                <a14:m>
                  <m:oMath xmlns:m="http://schemas.openxmlformats.org/officeDocument/2006/math">
                    <m:r>
                      <a:rPr lang="en-US" i="1" smtClean="0">
                        <a:latin typeface="Cambria Math"/>
                        <a:ea typeface="Cambria Math"/>
                      </a:rPr>
                      <m:t>∞</m:t>
                    </m:r>
                    <m:r>
                      <a:rPr lang="en-US" b="0" i="1" smtClean="0">
                        <a:latin typeface="Cambria Math"/>
                        <a:ea typeface="Cambria Math"/>
                      </a:rPr>
                      <m:t>)</m:t>
                    </m:r>
                  </m:oMath>
                </a14:m>
                <a:endParaRPr lang="en-US" b="0" dirty="0" smtClean="0">
                  <a:ea typeface="Cambria Math"/>
                </a:endParaRPr>
              </a:p>
              <a:p>
                <a:pPr>
                  <a:buAutoNum type="arabicPeriod" startAt="12"/>
                </a:pPr>
                <a:r>
                  <a:rPr lang="en-US" dirty="0" smtClean="0"/>
                  <a:t>   (-5, -3]</a:t>
                </a:r>
              </a:p>
              <a:p>
                <a:pPr>
                  <a:buAutoNum type="arabicPeriod" startAt="18"/>
                </a:pPr>
                <a:r>
                  <a:rPr lang="en-US" dirty="0" smtClean="0"/>
                  <a:t>   x &gt; -3</a:t>
                </a:r>
              </a:p>
              <a:p>
                <a:pPr>
                  <a:buAutoNum type="arabicPeriod" startAt="24"/>
                </a:pPr>
                <a:r>
                  <a:rPr lang="en-US" dirty="0" smtClean="0"/>
                  <a:t>   (</a:t>
                </a:r>
                <a14:m>
                  <m:oMath xmlns:m="http://schemas.openxmlformats.org/officeDocument/2006/math">
                    <m:f>
                      <m:fPr>
                        <m:ctrlPr>
                          <a:rPr lang="en-US" i="1" smtClean="0">
                            <a:latin typeface="Cambria Math"/>
                          </a:rPr>
                        </m:ctrlPr>
                      </m:fPr>
                      <m:num>
                        <m:r>
                          <a:rPr lang="en-US" b="0" i="1" smtClean="0">
                            <a:latin typeface="Cambria Math"/>
                          </a:rPr>
                          <m:t>−8</m:t>
                        </m:r>
                      </m:num>
                      <m:den>
                        <m:r>
                          <a:rPr lang="en-US" b="0" i="1" smtClean="0">
                            <a:latin typeface="Cambria Math"/>
                          </a:rPr>
                          <m:t>5</m:t>
                        </m:r>
                      </m:den>
                    </m:f>
                    <m:r>
                      <a:rPr lang="en-US" b="0" i="0" smtClean="0">
                        <a:latin typeface="Cambria Math"/>
                      </a:rPr>
                      <m:t>, </m:t>
                    </m:r>
                    <m:r>
                      <a:rPr lang="en-US" b="0" i="1" smtClean="0">
                        <a:latin typeface="Cambria Math"/>
                        <a:ea typeface="Cambria Math"/>
                      </a:rPr>
                      <m:t>∞)</m:t>
                    </m:r>
                  </m:oMath>
                </a14:m>
                <a:endParaRPr lang="en-US" b="0" dirty="0" smtClean="0">
                  <a:ea typeface="Cambria Math"/>
                </a:endParaRPr>
              </a:p>
              <a:p>
                <a:pPr marL="0" indent="0">
                  <a:buNone/>
                </a:pPr>
                <a:r>
                  <a:rPr lang="en-US" dirty="0" smtClean="0"/>
                  <a:t>30.   (-2, </a:t>
                </a:r>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3</m:t>
                        </m:r>
                      </m:den>
                    </m:f>
                  </m:oMath>
                </a14:m>
                <a:r>
                  <a:rPr lang="en-US" dirty="0" smtClean="0"/>
                  <a:t>]</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039" t="-2074"/>
                </a:stretch>
              </a:blipFill>
            </p:spPr>
            <p:txBody>
              <a:bodyPr/>
              <a:lstStyle/>
              <a:p>
                <a:r>
                  <a:rPr lang="en-US">
                    <a:noFill/>
                  </a:rPr>
                  <a:t> </a:t>
                </a:r>
              </a:p>
            </p:txBody>
          </p:sp>
        </mc:Fallback>
      </mc:AlternateContent>
    </p:spTree>
    <p:extLst>
      <p:ext uri="{BB962C8B-B14F-4D97-AF65-F5344CB8AC3E}">
        <p14:creationId xmlns:p14="http://schemas.microsoft.com/office/powerpoint/2010/main" val="261794480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684213" y="1125538"/>
            <a:ext cx="7772400" cy="893762"/>
          </a:xfrm>
        </p:spPr>
        <p:txBody>
          <a:bodyPr/>
          <a:lstStyle/>
          <a:p>
            <a:pPr eaLnBrk="1" hangingPunct="1"/>
            <a:r>
              <a:rPr lang="en-GB" sz="4000" smtClean="0"/>
              <a:t/>
            </a:r>
            <a:br>
              <a:rPr lang="en-GB" sz="4000" smtClean="0"/>
            </a:br>
            <a:r>
              <a:rPr lang="en-GB" sz="4000" smtClean="0"/>
              <a:t>Inequalities with Quadratic Functions</a:t>
            </a:r>
            <a:endParaRPr lang="en-US" sz="7200" smtClean="0"/>
          </a:p>
        </p:txBody>
      </p:sp>
      <p:sp>
        <p:nvSpPr>
          <p:cNvPr id="103427" name="Rectangle 3"/>
          <p:cNvSpPr>
            <a:spLocks noGrp="1" noChangeArrowheads="1"/>
          </p:cNvSpPr>
          <p:nvPr>
            <p:ph type="subTitle" idx="1"/>
          </p:nvPr>
        </p:nvSpPr>
        <p:spPr>
          <a:xfrm>
            <a:off x="1403350" y="188913"/>
            <a:ext cx="6400800" cy="1368425"/>
          </a:xfrm>
        </p:spPr>
        <p:txBody>
          <a:bodyPr/>
          <a:lstStyle/>
          <a:p>
            <a:pPr eaLnBrk="1" hangingPunct="1"/>
            <a:r>
              <a:rPr lang="en-GB" smtClean="0"/>
              <a:t>2.7 More on Inequalities</a:t>
            </a:r>
          </a:p>
          <a:p>
            <a:pPr eaLnBrk="1" hangingPunct="1"/>
            <a:endParaRPr lang="en-GB" smtClean="0"/>
          </a:p>
        </p:txBody>
      </p:sp>
    </p:spTree>
    <p:custDataLst>
      <p:tags r:id="rId1"/>
    </p:custDataLst>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8600" y="0"/>
            <a:ext cx="8540750" cy="1143000"/>
          </a:xfrm>
        </p:spPr>
        <p:txBody>
          <a:bodyPr/>
          <a:lstStyle/>
          <a:p>
            <a:pPr eaLnBrk="1" hangingPunct="1"/>
            <a:r>
              <a:rPr lang="en-GB" smtClean="0"/>
              <a:t>Quadratic inequalities</a:t>
            </a:r>
          </a:p>
        </p:txBody>
      </p:sp>
      <p:sp>
        <p:nvSpPr>
          <p:cNvPr id="478211" name="Text Box 3"/>
          <p:cNvSpPr txBox="1">
            <a:spLocks noChangeArrowheads="1"/>
          </p:cNvSpPr>
          <p:nvPr/>
        </p:nvSpPr>
        <p:spPr bwMode="auto">
          <a:xfrm>
            <a:off x="3200400" y="990600"/>
            <a:ext cx="63357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spcBef>
                <a:spcPct val="50000"/>
              </a:spcBef>
            </a:pPr>
            <a:r>
              <a:rPr kumimoji="0" lang="en-GB" sz="3200">
                <a:latin typeface="Tahoma" pitchFamily="34" charset="0"/>
              </a:rPr>
              <a:t>…means “for what values of x is this quadratic above the x axis”</a:t>
            </a:r>
          </a:p>
        </p:txBody>
      </p:sp>
      <p:sp>
        <p:nvSpPr>
          <p:cNvPr id="104452" name="Rectangle 4"/>
          <p:cNvSpPr>
            <a:spLocks noChangeArrowheads="1"/>
          </p:cNvSpPr>
          <p:nvPr/>
        </p:nvSpPr>
        <p:spPr bwMode="auto">
          <a:xfrm>
            <a:off x="457200" y="1173163"/>
            <a:ext cx="2466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latin typeface="Tahoma" pitchFamily="34" charset="0"/>
              </a:rPr>
              <a:t>ax</a:t>
            </a:r>
            <a:r>
              <a:rPr kumimoji="0" lang="en-GB" sz="3200" baseline="30000">
                <a:latin typeface="Tahoma" pitchFamily="34" charset="0"/>
              </a:rPr>
              <a:t>2</a:t>
            </a:r>
            <a:r>
              <a:rPr kumimoji="0" lang="en-GB" sz="3200">
                <a:latin typeface="Tahoma" pitchFamily="34" charset="0"/>
              </a:rPr>
              <a:t>+bx+c&gt;0</a:t>
            </a:r>
            <a:endParaRPr kumimoji="0" lang="en-US" sz="3200">
              <a:latin typeface="Tahoma" pitchFamily="34" charset="0"/>
            </a:endParaRPr>
          </a:p>
        </p:txBody>
      </p:sp>
      <p:graphicFrame>
        <p:nvGraphicFramePr>
          <p:cNvPr id="478213" name="Object 5"/>
          <p:cNvGraphicFramePr>
            <a:graphicFrameLocks noChangeAspect="1"/>
          </p:cNvGraphicFramePr>
          <p:nvPr/>
        </p:nvGraphicFramePr>
        <p:xfrm>
          <a:off x="4800600" y="2514600"/>
          <a:ext cx="2867025" cy="2343150"/>
        </p:xfrm>
        <a:graphic>
          <a:graphicData uri="http://schemas.openxmlformats.org/presentationml/2006/ole">
            <mc:AlternateContent xmlns:mc="http://schemas.openxmlformats.org/markup-compatibility/2006">
              <mc:Choice xmlns:v="urn:schemas-microsoft-com:vml" Requires="v">
                <p:oleObj spid="_x0000_s104464" name="Bitmap Image" r:id="rId5" imgW="2866667" imgH="2343477" progId="Paint.Picture">
                  <p:embed/>
                </p:oleObj>
              </mc:Choice>
              <mc:Fallback>
                <p:oleObj name="Bitmap Image" r:id="rId5" imgW="2866667" imgH="2343477" progId="Paint.Picture">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514600"/>
                        <a:ext cx="2867025"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454" name="Rectangle 6"/>
          <p:cNvSpPr>
            <a:spLocks noChangeArrowheads="1"/>
          </p:cNvSpPr>
          <p:nvPr/>
        </p:nvSpPr>
        <p:spPr bwMode="auto">
          <a:xfrm>
            <a:off x="304800" y="2209800"/>
            <a:ext cx="3460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latin typeface="Tahoma" pitchFamily="34" charset="0"/>
              </a:rPr>
              <a:t>e.g. x</a:t>
            </a:r>
            <a:r>
              <a:rPr kumimoji="0" lang="en-GB" sz="3200" baseline="30000">
                <a:latin typeface="Tahoma" pitchFamily="34" charset="0"/>
              </a:rPr>
              <a:t>2</a:t>
            </a:r>
            <a:r>
              <a:rPr kumimoji="0" lang="en-GB" sz="3200">
                <a:latin typeface="Tahoma" pitchFamily="34" charset="0"/>
              </a:rPr>
              <a:t>+ x - 20 &gt;0</a:t>
            </a:r>
            <a:endParaRPr kumimoji="0" lang="en-US" sz="3200">
              <a:latin typeface="Tahoma" pitchFamily="34" charset="0"/>
            </a:endParaRPr>
          </a:p>
        </p:txBody>
      </p:sp>
      <p:sp>
        <p:nvSpPr>
          <p:cNvPr id="478215" name="Text Box 7"/>
          <p:cNvSpPr txBox="1">
            <a:spLocks noChangeArrowheads="1"/>
          </p:cNvSpPr>
          <p:nvPr/>
        </p:nvSpPr>
        <p:spPr bwMode="auto">
          <a:xfrm>
            <a:off x="3059113" y="5084763"/>
            <a:ext cx="63357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spcBef>
                <a:spcPct val="50000"/>
              </a:spcBef>
            </a:pPr>
            <a:r>
              <a:rPr kumimoji="0" lang="en-GB" sz="3200">
                <a:solidFill>
                  <a:srgbClr val="9933FF"/>
                </a:solidFill>
                <a:latin typeface="Tahoma" pitchFamily="34" charset="0"/>
              </a:rPr>
              <a:t>…means “for what values of x is this quadratic below the x axis”</a:t>
            </a:r>
          </a:p>
        </p:txBody>
      </p:sp>
      <p:sp>
        <p:nvSpPr>
          <p:cNvPr id="104456" name="Rectangle 8"/>
          <p:cNvSpPr>
            <a:spLocks noChangeArrowheads="1"/>
          </p:cNvSpPr>
          <p:nvPr/>
        </p:nvSpPr>
        <p:spPr bwMode="auto">
          <a:xfrm>
            <a:off x="468313" y="5157788"/>
            <a:ext cx="2466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solidFill>
                  <a:srgbClr val="9933FF"/>
                </a:solidFill>
                <a:latin typeface="Tahoma" pitchFamily="34" charset="0"/>
              </a:rPr>
              <a:t>ax</a:t>
            </a:r>
            <a:r>
              <a:rPr kumimoji="0" lang="en-GB" sz="3200" baseline="30000">
                <a:solidFill>
                  <a:srgbClr val="9933FF"/>
                </a:solidFill>
                <a:latin typeface="Tahoma" pitchFamily="34" charset="0"/>
              </a:rPr>
              <a:t>2</a:t>
            </a:r>
            <a:r>
              <a:rPr kumimoji="0" lang="en-GB" sz="3200">
                <a:solidFill>
                  <a:srgbClr val="9933FF"/>
                </a:solidFill>
                <a:latin typeface="Tahoma" pitchFamily="34" charset="0"/>
              </a:rPr>
              <a:t>+bx+c&lt;0</a:t>
            </a:r>
            <a:endParaRPr kumimoji="0" lang="en-US" sz="3200">
              <a:solidFill>
                <a:srgbClr val="9933FF"/>
              </a:solidFill>
              <a:latin typeface="Tahoma" pitchFamily="34" charset="0"/>
            </a:endParaRPr>
          </a:p>
        </p:txBody>
      </p:sp>
      <p:sp>
        <p:nvSpPr>
          <p:cNvPr id="104457" name="Rectangle 9"/>
          <p:cNvSpPr>
            <a:spLocks noChangeArrowheads="1"/>
          </p:cNvSpPr>
          <p:nvPr/>
        </p:nvSpPr>
        <p:spPr bwMode="auto">
          <a:xfrm>
            <a:off x="323850" y="6092825"/>
            <a:ext cx="3587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solidFill>
                  <a:srgbClr val="9933FF"/>
                </a:solidFill>
                <a:latin typeface="Tahoma" pitchFamily="34" charset="0"/>
              </a:rPr>
              <a:t>e.g. x</a:t>
            </a:r>
            <a:r>
              <a:rPr kumimoji="0" lang="en-GB" sz="3200" baseline="30000">
                <a:solidFill>
                  <a:srgbClr val="9933FF"/>
                </a:solidFill>
                <a:latin typeface="Tahoma" pitchFamily="34" charset="0"/>
              </a:rPr>
              <a:t>2</a:t>
            </a:r>
            <a:r>
              <a:rPr kumimoji="0" lang="en-GB" sz="3200">
                <a:solidFill>
                  <a:srgbClr val="9933FF"/>
                </a:solidFill>
                <a:latin typeface="Tahoma" pitchFamily="34" charset="0"/>
              </a:rPr>
              <a:t>+ x - 20 &lt; 0</a:t>
            </a:r>
            <a:endParaRPr kumimoji="0" lang="en-US" sz="3200">
              <a:solidFill>
                <a:srgbClr val="9933FF"/>
              </a:solidFill>
              <a:latin typeface="Tahoma" pitchFamily="34" charset="0"/>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82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782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82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autoUpdateAnimBg="0"/>
      <p:bldP spid="478215" grpId="0"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228600" y="-228600"/>
            <a:ext cx="8540750" cy="1143000"/>
          </a:xfrm>
        </p:spPr>
        <p:txBody>
          <a:bodyPr/>
          <a:lstStyle/>
          <a:p>
            <a:pPr eaLnBrk="1" hangingPunct="1"/>
            <a:r>
              <a:rPr lang="en-GB" smtClean="0"/>
              <a:t>Quadratic inequalities (2)</a:t>
            </a:r>
          </a:p>
        </p:txBody>
      </p:sp>
      <p:graphicFrame>
        <p:nvGraphicFramePr>
          <p:cNvPr id="480259" name="Object 3"/>
          <p:cNvGraphicFramePr>
            <a:graphicFrameLocks noChangeAspect="1"/>
          </p:cNvGraphicFramePr>
          <p:nvPr/>
        </p:nvGraphicFramePr>
        <p:xfrm>
          <a:off x="7191375" y="685800"/>
          <a:ext cx="1952625" cy="1595438"/>
        </p:xfrm>
        <a:graphic>
          <a:graphicData uri="http://schemas.openxmlformats.org/presentationml/2006/ole">
            <mc:AlternateContent xmlns:mc="http://schemas.openxmlformats.org/markup-compatibility/2006">
              <mc:Choice xmlns:v="urn:schemas-microsoft-com:vml" Requires="v">
                <p:oleObj spid="_x0000_s105493" name="Bitmap Image" r:id="rId5" imgW="2866667" imgH="2343477" progId="Paint.Picture">
                  <p:embed/>
                </p:oleObj>
              </mc:Choice>
              <mc:Fallback>
                <p:oleObj name="Bitmap Image" r:id="rId5" imgW="2866667" imgH="2343477" progId="Paint.Picture">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1375" y="685800"/>
                        <a:ext cx="1952625" cy="159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0260" name="Rectangle 4"/>
          <p:cNvSpPr>
            <a:spLocks noChangeArrowheads="1"/>
          </p:cNvSpPr>
          <p:nvPr/>
        </p:nvSpPr>
        <p:spPr bwMode="auto">
          <a:xfrm>
            <a:off x="1111250" y="685800"/>
            <a:ext cx="3460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latin typeface="Tahoma" pitchFamily="34" charset="0"/>
              </a:rPr>
              <a:t>e.g. x</a:t>
            </a:r>
            <a:r>
              <a:rPr kumimoji="0" lang="en-GB" sz="3200" baseline="30000">
                <a:latin typeface="Tahoma" pitchFamily="34" charset="0"/>
              </a:rPr>
              <a:t>2</a:t>
            </a:r>
            <a:r>
              <a:rPr kumimoji="0" lang="en-GB" sz="3200">
                <a:latin typeface="Tahoma" pitchFamily="34" charset="0"/>
              </a:rPr>
              <a:t>+ x - 20 &gt;0</a:t>
            </a:r>
            <a:endParaRPr kumimoji="0" lang="en-US" sz="3200">
              <a:latin typeface="Tahoma" pitchFamily="34" charset="0"/>
            </a:endParaRPr>
          </a:p>
        </p:txBody>
      </p:sp>
      <p:sp>
        <p:nvSpPr>
          <p:cNvPr id="480261" name="Rectangle 5"/>
          <p:cNvSpPr>
            <a:spLocks noChangeArrowheads="1"/>
          </p:cNvSpPr>
          <p:nvPr/>
        </p:nvSpPr>
        <p:spPr bwMode="auto">
          <a:xfrm>
            <a:off x="914400" y="1447800"/>
            <a:ext cx="52657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latin typeface="Tahoma" pitchFamily="34" charset="0"/>
              </a:rPr>
              <a:t>Factorises to (x-4)(x+5)  &gt;0</a:t>
            </a:r>
            <a:endParaRPr kumimoji="0" lang="en-US" sz="3200">
              <a:latin typeface="Tahoma" pitchFamily="34" charset="0"/>
            </a:endParaRPr>
          </a:p>
        </p:txBody>
      </p:sp>
      <p:sp>
        <p:nvSpPr>
          <p:cNvPr id="480262" name="Text Box 6"/>
          <p:cNvSpPr txBox="1">
            <a:spLocks noChangeArrowheads="1"/>
          </p:cNvSpPr>
          <p:nvPr/>
        </p:nvSpPr>
        <p:spPr bwMode="auto">
          <a:xfrm>
            <a:off x="381000" y="2271713"/>
            <a:ext cx="84963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2800">
                <a:latin typeface="Tahoma" pitchFamily="34" charset="0"/>
              </a:rPr>
              <a:t>Numbers that multiply together to give more than 0?</a:t>
            </a:r>
          </a:p>
        </p:txBody>
      </p:sp>
      <p:sp>
        <p:nvSpPr>
          <p:cNvPr id="480263" name="Text Box 7"/>
          <p:cNvSpPr txBox="1">
            <a:spLocks noChangeArrowheads="1"/>
          </p:cNvSpPr>
          <p:nvPr/>
        </p:nvSpPr>
        <p:spPr bwMode="auto">
          <a:xfrm>
            <a:off x="0" y="2728913"/>
            <a:ext cx="41925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2800">
                <a:solidFill>
                  <a:srgbClr val="FF99FF"/>
                </a:solidFill>
                <a:latin typeface="Tahoma" pitchFamily="34" charset="0"/>
              </a:rPr>
              <a:t>A) both greater than zero</a:t>
            </a:r>
          </a:p>
        </p:txBody>
      </p:sp>
      <p:sp>
        <p:nvSpPr>
          <p:cNvPr id="480264" name="Text Box 8"/>
          <p:cNvSpPr txBox="1">
            <a:spLocks noChangeArrowheads="1"/>
          </p:cNvSpPr>
          <p:nvPr/>
        </p:nvSpPr>
        <p:spPr bwMode="auto">
          <a:xfrm>
            <a:off x="5334000" y="2790825"/>
            <a:ext cx="36401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2800">
                <a:solidFill>
                  <a:srgbClr val="0099FF"/>
                </a:solidFill>
                <a:latin typeface="Tahoma" pitchFamily="34" charset="0"/>
              </a:rPr>
              <a:t>B) both less than zero</a:t>
            </a:r>
          </a:p>
        </p:txBody>
      </p:sp>
      <p:sp>
        <p:nvSpPr>
          <p:cNvPr id="480265" name="Text Box 9"/>
          <p:cNvSpPr txBox="1">
            <a:spLocks noChangeArrowheads="1"/>
          </p:cNvSpPr>
          <p:nvPr/>
        </p:nvSpPr>
        <p:spPr bwMode="auto">
          <a:xfrm>
            <a:off x="304800" y="3338513"/>
            <a:ext cx="4029075"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latin typeface="Tahoma" pitchFamily="34" charset="0"/>
              </a:rPr>
              <a:t>So, (x-4)&gt;0</a:t>
            </a:r>
          </a:p>
          <a:p>
            <a:r>
              <a:rPr kumimoji="0" lang="en-US" sz="3200">
                <a:latin typeface="Tahoma" pitchFamily="34" charset="0"/>
              </a:rPr>
              <a:t>and (x+5)&gt;0</a:t>
            </a:r>
          </a:p>
          <a:p>
            <a:r>
              <a:rPr kumimoji="0" lang="en-US" sz="3200">
                <a:latin typeface="Tahoma" pitchFamily="34" charset="0"/>
              </a:rPr>
              <a:t>x &gt; 4 and x &gt; -5</a:t>
            </a:r>
          </a:p>
          <a:p>
            <a:r>
              <a:rPr kumimoji="0" lang="en-US" sz="3200">
                <a:latin typeface="Tahoma" pitchFamily="34" charset="0"/>
              </a:rPr>
              <a:t>Only possible if x &gt; 4</a:t>
            </a:r>
          </a:p>
          <a:p>
            <a:r>
              <a:rPr kumimoji="0" lang="en-US" sz="3200">
                <a:latin typeface="Tahoma" pitchFamily="34" charset="0"/>
              </a:rPr>
              <a:t>(then it must be &gt;-5)</a:t>
            </a:r>
          </a:p>
        </p:txBody>
      </p:sp>
      <p:sp>
        <p:nvSpPr>
          <p:cNvPr id="480266" name="Text Box 10"/>
          <p:cNvSpPr txBox="1">
            <a:spLocks noChangeArrowheads="1"/>
          </p:cNvSpPr>
          <p:nvPr/>
        </p:nvSpPr>
        <p:spPr bwMode="auto">
          <a:xfrm>
            <a:off x="5114925" y="3338513"/>
            <a:ext cx="4156075"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latin typeface="Tahoma" pitchFamily="34" charset="0"/>
              </a:rPr>
              <a:t>So, (x-4)&lt;0</a:t>
            </a:r>
          </a:p>
          <a:p>
            <a:r>
              <a:rPr kumimoji="0" lang="en-US" sz="3200">
                <a:latin typeface="Tahoma" pitchFamily="34" charset="0"/>
              </a:rPr>
              <a:t>and (x+5)&lt;0</a:t>
            </a:r>
          </a:p>
          <a:p>
            <a:r>
              <a:rPr kumimoji="0" lang="en-US" sz="3200">
                <a:latin typeface="Tahoma" pitchFamily="34" charset="0"/>
              </a:rPr>
              <a:t>x &lt; 4 and x &lt; -5</a:t>
            </a:r>
          </a:p>
          <a:p>
            <a:r>
              <a:rPr kumimoji="0" lang="en-US" sz="3200">
                <a:latin typeface="Tahoma" pitchFamily="34" charset="0"/>
              </a:rPr>
              <a:t>Only possible if x &lt; -5</a:t>
            </a:r>
          </a:p>
          <a:p>
            <a:r>
              <a:rPr kumimoji="0" lang="en-US" sz="3200">
                <a:latin typeface="Tahoma" pitchFamily="34" charset="0"/>
              </a:rPr>
              <a:t>(then it must be &lt;4)</a:t>
            </a:r>
          </a:p>
        </p:txBody>
      </p:sp>
      <p:sp>
        <p:nvSpPr>
          <p:cNvPr id="480267" name="Text Box 11"/>
          <p:cNvSpPr txBox="1">
            <a:spLocks noChangeArrowheads="1"/>
          </p:cNvSpPr>
          <p:nvPr/>
        </p:nvSpPr>
        <p:spPr bwMode="auto">
          <a:xfrm>
            <a:off x="441325" y="6049963"/>
            <a:ext cx="13747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9933FF"/>
                </a:solidFill>
                <a:latin typeface="Tahoma" pitchFamily="34" charset="0"/>
              </a:rPr>
              <a:t>Either:</a:t>
            </a:r>
          </a:p>
        </p:txBody>
      </p:sp>
      <p:sp>
        <p:nvSpPr>
          <p:cNvPr id="480268" name="Text Box 12"/>
          <p:cNvSpPr txBox="1">
            <a:spLocks noChangeArrowheads="1"/>
          </p:cNvSpPr>
          <p:nvPr/>
        </p:nvSpPr>
        <p:spPr bwMode="auto">
          <a:xfrm>
            <a:off x="2424113" y="6019800"/>
            <a:ext cx="11572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9933FF"/>
                </a:solidFill>
                <a:latin typeface="Tahoma" pitchFamily="34" charset="0"/>
              </a:rPr>
              <a:t>x &gt; 4</a:t>
            </a:r>
          </a:p>
        </p:txBody>
      </p:sp>
      <p:sp>
        <p:nvSpPr>
          <p:cNvPr id="480269" name="Text Box 13"/>
          <p:cNvSpPr txBox="1">
            <a:spLocks noChangeArrowheads="1"/>
          </p:cNvSpPr>
          <p:nvPr/>
        </p:nvSpPr>
        <p:spPr bwMode="auto">
          <a:xfrm>
            <a:off x="4572000" y="6027738"/>
            <a:ext cx="6111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b="1">
                <a:solidFill>
                  <a:srgbClr val="9933FF"/>
                </a:solidFill>
                <a:latin typeface="Tahoma" pitchFamily="34" charset="0"/>
              </a:rPr>
              <a:t>or</a:t>
            </a:r>
          </a:p>
        </p:txBody>
      </p:sp>
      <p:sp>
        <p:nvSpPr>
          <p:cNvPr id="480270" name="Text Box 14"/>
          <p:cNvSpPr txBox="1">
            <a:spLocks noChangeArrowheads="1"/>
          </p:cNvSpPr>
          <p:nvPr/>
        </p:nvSpPr>
        <p:spPr bwMode="auto">
          <a:xfrm>
            <a:off x="6400800" y="6019800"/>
            <a:ext cx="1304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9933FF"/>
                </a:solidFill>
                <a:latin typeface="Tahoma" pitchFamily="34" charset="0"/>
              </a:rPr>
              <a:t>x &lt; -5</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802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80260"/>
                                        </p:tgtEl>
                                        <p:attrNameLst>
                                          <p:attrName>style.visibility</p:attrName>
                                        </p:attrNameLst>
                                      </p:cBhvr>
                                      <p:to>
                                        <p:strVal val="visible"/>
                                      </p:to>
                                    </p:set>
                                    <p:animEffect transition="in" filter="blinds(horizontal)">
                                      <p:cBhvr>
                                        <p:cTn id="11" dur="500"/>
                                        <p:tgtEl>
                                          <p:spTgt spid="48026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480261"/>
                                        </p:tgtEl>
                                        <p:attrNameLst>
                                          <p:attrName>style.visibility</p:attrName>
                                        </p:attrNameLst>
                                      </p:cBhvr>
                                      <p:to>
                                        <p:strVal val="visible"/>
                                      </p:to>
                                    </p:set>
                                    <p:animEffect transition="in" filter="box(in)">
                                      <p:cBhvr>
                                        <p:cTn id="16" dur="500"/>
                                        <p:tgtEl>
                                          <p:spTgt spid="48026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480262"/>
                                        </p:tgtEl>
                                        <p:attrNameLst>
                                          <p:attrName>style.visibility</p:attrName>
                                        </p:attrNameLst>
                                      </p:cBhvr>
                                      <p:to>
                                        <p:strVal val="visible"/>
                                      </p:to>
                                    </p:set>
                                    <p:animEffect transition="in" filter="box(in)">
                                      <p:cBhvr>
                                        <p:cTn id="21" dur="500"/>
                                        <p:tgtEl>
                                          <p:spTgt spid="48026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480263"/>
                                        </p:tgtEl>
                                        <p:attrNameLst>
                                          <p:attrName>style.visibility</p:attrName>
                                        </p:attrNameLst>
                                      </p:cBhvr>
                                      <p:to>
                                        <p:strVal val="visible"/>
                                      </p:to>
                                    </p:set>
                                    <p:animEffect transition="in" filter="box(in)">
                                      <p:cBhvr>
                                        <p:cTn id="26" dur="500"/>
                                        <p:tgtEl>
                                          <p:spTgt spid="48026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80264"/>
                                        </p:tgtEl>
                                        <p:attrNameLst>
                                          <p:attrName>style.visibility</p:attrName>
                                        </p:attrNameLst>
                                      </p:cBhvr>
                                      <p:to>
                                        <p:strVal val="visible"/>
                                      </p:to>
                                    </p:set>
                                    <p:animEffect transition="in" filter="box(in)">
                                      <p:cBhvr>
                                        <p:cTn id="31" dur="500"/>
                                        <p:tgtEl>
                                          <p:spTgt spid="48026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480265">
                                            <p:txEl>
                                              <p:pRg st="0" end="0"/>
                                            </p:txEl>
                                          </p:spTgt>
                                        </p:tgtEl>
                                        <p:attrNameLst>
                                          <p:attrName>style.visibility</p:attrName>
                                        </p:attrNameLst>
                                      </p:cBhvr>
                                      <p:to>
                                        <p:strVal val="visible"/>
                                      </p:to>
                                    </p:set>
                                    <p:animEffect transition="in" filter="box(in)">
                                      <p:cBhvr>
                                        <p:cTn id="36" dur="500"/>
                                        <p:tgtEl>
                                          <p:spTgt spid="480265">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480265">
                                            <p:txEl>
                                              <p:pRg st="1" end="1"/>
                                            </p:txEl>
                                          </p:spTgt>
                                        </p:tgtEl>
                                        <p:attrNameLst>
                                          <p:attrName>style.visibility</p:attrName>
                                        </p:attrNameLst>
                                      </p:cBhvr>
                                      <p:to>
                                        <p:strVal val="visible"/>
                                      </p:to>
                                    </p:set>
                                    <p:animEffect transition="in" filter="box(in)">
                                      <p:cBhvr>
                                        <p:cTn id="41" dur="500"/>
                                        <p:tgtEl>
                                          <p:spTgt spid="480265">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480265">
                                            <p:txEl>
                                              <p:pRg st="2" end="2"/>
                                            </p:txEl>
                                          </p:spTgt>
                                        </p:tgtEl>
                                        <p:attrNameLst>
                                          <p:attrName>style.visibility</p:attrName>
                                        </p:attrNameLst>
                                      </p:cBhvr>
                                      <p:to>
                                        <p:strVal val="visible"/>
                                      </p:to>
                                    </p:set>
                                    <p:animEffect transition="in" filter="box(in)">
                                      <p:cBhvr>
                                        <p:cTn id="46" dur="500"/>
                                        <p:tgtEl>
                                          <p:spTgt spid="480265">
                                            <p:txEl>
                                              <p:pRg st="2" end="2"/>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480265">
                                            <p:txEl>
                                              <p:pRg st="3" end="3"/>
                                            </p:txEl>
                                          </p:spTgt>
                                        </p:tgtEl>
                                        <p:attrNameLst>
                                          <p:attrName>style.visibility</p:attrName>
                                        </p:attrNameLst>
                                      </p:cBhvr>
                                      <p:to>
                                        <p:strVal val="visible"/>
                                      </p:to>
                                    </p:set>
                                    <p:animEffect transition="in" filter="box(in)">
                                      <p:cBhvr>
                                        <p:cTn id="51" dur="500"/>
                                        <p:tgtEl>
                                          <p:spTgt spid="480265">
                                            <p:txEl>
                                              <p:pRg st="3" end="3"/>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480265">
                                            <p:txEl>
                                              <p:pRg st="4" end="4"/>
                                            </p:txEl>
                                          </p:spTgt>
                                        </p:tgtEl>
                                        <p:attrNameLst>
                                          <p:attrName>style.visibility</p:attrName>
                                        </p:attrNameLst>
                                      </p:cBhvr>
                                      <p:to>
                                        <p:strVal val="visible"/>
                                      </p:to>
                                    </p:set>
                                    <p:animEffect transition="in" filter="box(in)">
                                      <p:cBhvr>
                                        <p:cTn id="56" dur="500"/>
                                        <p:tgtEl>
                                          <p:spTgt spid="480265">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480268"/>
                                        </p:tgtEl>
                                        <p:attrNameLst>
                                          <p:attrName>style.visibility</p:attrName>
                                        </p:attrNameLst>
                                      </p:cBhvr>
                                      <p:to>
                                        <p:strVal val="visible"/>
                                      </p:to>
                                    </p:set>
                                    <p:animEffect transition="in" filter="box(in)">
                                      <p:cBhvr>
                                        <p:cTn id="61" dur="500"/>
                                        <p:tgtEl>
                                          <p:spTgt spid="48026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 presetClass="entr" presetSubtype="16" fill="hold" grpId="0" nodeType="clickEffect">
                                  <p:stCondLst>
                                    <p:cond delay="0"/>
                                  </p:stCondLst>
                                  <p:childTnLst>
                                    <p:set>
                                      <p:cBhvr>
                                        <p:cTn id="65" dur="1" fill="hold">
                                          <p:stCondLst>
                                            <p:cond delay="0"/>
                                          </p:stCondLst>
                                        </p:cTn>
                                        <p:tgtEl>
                                          <p:spTgt spid="480266">
                                            <p:txEl>
                                              <p:pRg st="0" end="0"/>
                                            </p:txEl>
                                          </p:spTgt>
                                        </p:tgtEl>
                                        <p:attrNameLst>
                                          <p:attrName>style.visibility</p:attrName>
                                        </p:attrNameLst>
                                      </p:cBhvr>
                                      <p:to>
                                        <p:strVal val="visible"/>
                                      </p:to>
                                    </p:set>
                                    <p:animEffect transition="in" filter="box(in)">
                                      <p:cBhvr>
                                        <p:cTn id="66" dur="500"/>
                                        <p:tgtEl>
                                          <p:spTgt spid="480266">
                                            <p:txEl>
                                              <p:pRg st="0" end="0"/>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ntr" presetSubtype="16" fill="hold" grpId="0" nodeType="clickEffect">
                                  <p:stCondLst>
                                    <p:cond delay="0"/>
                                  </p:stCondLst>
                                  <p:childTnLst>
                                    <p:set>
                                      <p:cBhvr>
                                        <p:cTn id="70" dur="1" fill="hold">
                                          <p:stCondLst>
                                            <p:cond delay="0"/>
                                          </p:stCondLst>
                                        </p:cTn>
                                        <p:tgtEl>
                                          <p:spTgt spid="480266">
                                            <p:txEl>
                                              <p:pRg st="1" end="1"/>
                                            </p:txEl>
                                          </p:spTgt>
                                        </p:tgtEl>
                                        <p:attrNameLst>
                                          <p:attrName>style.visibility</p:attrName>
                                        </p:attrNameLst>
                                      </p:cBhvr>
                                      <p:to>
                                        <p:strVal val="visible"/>
                                      </p:to>
                                    </p:set>
                                    <p:animEffect transition="in" filter="box(in)">
                                      <p:cBhvr>
                                        <p:cTn id="71" dur="500"/>
                                        <p:tgtEl>
                                          <p:spTgt spid="480266">
                                            <p:txEl>
                                              <p:pRg st="1" end="1"/>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480266">
                                            <p:txEl>
                                              <p:pRg st="2" end="2"/>
                                            </p:txEl>
                                          </p:spTgt>
                                        </p:tgtEl>
                                        <p:attrNameLst>
                                          <p:attrName>style.visibility</p:attrName>
                                        </p:attrNameLst>
                                      </p:cBhvr>
                                      <p:to>
                                        <p:strVal val="visible"/>
                                      </p:to>
                                    </p:set>
                                    <p:animEffect transition="in" filter="box(in)">
                                      <p:cBhvr>
                                        <p:cTn id="76" dur="500"/>
                                        <p:tgtEl>
                                          <p:spTgt spid="480266">
                                            <p:txEl>
                                              <p:pRg st="2" end="2"/>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480266">
                                            <p:txEl>
                                              <p:pRg st="3" end="3"/>
                                            </p:txEl>
                                          </p:spTgt>
                                        </p:tgtEl>
                                        <p:attrNameLst>
                                          <p:attrName>style.visibility</p:attrName>
                                        </p:attrNameLst>
                                      </p:cBhvr>
                                      <p:to>
                                        <p:strVal val="visible"/>
                                      </p:to>
                                    </p:set>
                                    <p:animEffect transition="in" filter="box(in)">
                                      <p:cBhvr>
                                        <p:cTn id="81" dur="500"/>
                                        <p:tgtEl>
                                          <p:spTgt spid="480266">
                                            <p:txEl>
                                              <p:pRg st="3" end="3"/>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4" presetClass="entr" presetSubtype="16" fill="hold" grpId="0" nodeType="clickEffect">
                                  <p:stCondLst>
                                    <p:cond delay="0"/>
                                  </p:stCondLst>
                                  <p:childTnLst>
                                    <p:set>
                                      <p:cBhvr>
                                        <p:cTn id="85" dur="1" fill="hold">
                                          <p:stCondLst>
                                            <p:cond delay="0"/>
                                          </p:stCondLst>
                                        </p:cTn>
                                        <p:tgtEl>
                                          <p:spTgt spid="480266">
                                            <p:txEl>
                                              <p:pRg st="4" end="4"/>
                                            </p:txEl>
                                          </p:spTgt>
                                        </p:tgtEl>
                                        <p:attrNameLst>
                                          <p:attrName>style.visibility</p:attrName>
                                        </p:attrNameLst>
                                      </p:cBhvr>
                                      <p:to>
                                        <p:strVal val="visible"/>
                                      </p:to>
                                    </p:set>
                                    <p:animEffect transition="in" filter="box(in)">
                                      <p:cBhvr>
                                        <p:cTn id="86" dur="500"/>
                                        <p:tgtEl>
                                          <p:spTgt spid="480266">
                                            <p:txEl>
                                              <p:pRg st="4" end="4"/>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4" presetClass="entr" presetSubtype="16" fill="hold" grpId="0" nodeType="clickEffect">
                                  <p:stCondLst>
                                    <p:cond delay="0"/>
                                  </p:stCondLst>
                                  <p:childTnLst>
                                    <p:set>
                                      <p:cBhvr>
                                        <p:cTn id="90" dur="1" fill="hold">
                                          <p:stCondLst>
                                            <p:cond delay="0"/>
                                          </p:stCondLst>
                                        </p:cTn>
                                        <p:tgtEl>
                                          <p:spTgt spid="480270"/>
                                        </p:tgtEl>
                                        <p:attrNameLst>
                                          <p:attrName>style.visibility</p:attrName>
                                        </p:attrNameLst>
                                      </p:cBhvr>
                                      <p:to>
                                        <p:strVal val="visible"/>
                                      </p:to>
                                    </p:set>
                                    <p:animEffect transition="in" filter="box(in)">
                                      <p:cBhvr>
                                        <p:cTn id="91" dur="500"/>
                                        <p:tgtEl>
                                          <p:spTgt spid="480270"/>
                                        </p:tgtEl>
                                      </p:cBhvr>
                                    </p:animEffect>
                                  </p:childTnLst>
                                </p:cTn>
                              </p:par>
                            </p:childTnLst>
                          </p:cTn>
                        </p:par>
                        <p:par>
                          <p:cTn id="92" fill="hold" nodeType="afterGroup">
                            <p:stCondLst>
                              <p:cond delay="500"/>
                            </p:stCondLst>
                            <p:childTnLst>
                              <p:par>
                                <p:cTn id="93" presetID="4" presetClass="entr" presetSubtype="16" fill="hold" grpId="0" nodeType="afterEffect">
                                  <p:stCondLst>
                                    <p:cond delay="0"/>
                                  </p:stCondLst>
                                  <p:childTnLst>
                                    <p:set>
                                      <p:cBhvr>
                                        <p:cTn id="94" dur="1" fill="hold">
                                          <p:stCondLst>
                                            <p:cond delay="0"/>
                                          </p:stCondLst>
                                        </p:cTn>
                                        <p:tgtEl>
                                          <p:spTgt spid="480267"/>
                                        </p:tgtEl>
                                        <p:attrNameLst>
                                          <p:attrName>style.visibility</p:attrName>
                                        </p:attrNameLst>
                                      </p:cBhvr>
                                      <p:to>
                                        <p:strVal val="visible"/>
                                      </p:to>
                                    </p:set>
                                    <p:animEffect transition="in" filter="box(in)">
                                      <p:cBhvr>
                                        <p:cTn id="95" dur="500"/>
                                        <p:tgtEl>
                                          <p:spTgt spid="480267"/>
                                        </p:tgtEl>
                                      </p:cBhvr>
                                    </p:animEffect>
                                  </p:childTnLst>
                                </p:cTn>
                              </p:par>
                            </p:childTnLst>
                          </p:cTn>
                        </p:par>
                        <p:par>
                          <p:cTn id="96" fill="hold" nodeType="afterGroup">
                            <p:stCondLst>
                              <p:cond delay="1000"/>
                            </p:stCondLst>
                            <p:childTnLst>
                              <p:par>
                                <p:cTn id="97" presetID="4" presetClass="entr" presetSubtype="16" fill="hold" grpId="0" nodeType="afterEffect">
                                  <p:stCondLst>
                                    <p:cond delay="0"/>
                                  </p:stCondLst>
                                  <p:childTnLst>
                                    <p:set>
                                      <p:cBhvr>
                                        <p:cTn id="98" dur="1" fill="hold">
                                          <p:stCondLst>
                                            <p:cond delay="0"/>
                                          </p:stCondLst>
                                        </p:cTn>
                                        <p:tgtEl>
                                          <p:spTgt spid="480269"/>
                                        </p:tgtEl>
                                        <p:attrNameLst>
                                          <p:attrName>style.visibility</p:attrName>
                                        </p:attrNameLst>
                                      </p:cBhvr>
                                      <p:to>
                                        <p:strVal val="visible"/>
                                      </p:to>
                                    </p:set>
                                    <p:animEffect transition="in" filter="box(in)">
                                      <p:cBhvr>
                                        <p:cTn id="99" dur="500"/>
                                        <p:tgtEl>
                                          <p:spTgt spid="480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60" grpId="0"/>
      <p:bldP spid="480261" grpId="0"/>
      <p:bldP spid="480262" grpId="0"/>
      <p:bldP spid="480263" grpId="0"/>
      <p:bldP spid="480264" grpId="0"/>
      <p:bldP spid="480265" grpId="0" build="p"/>
      <p:bldP spid="480266" grpId="0" build="p"/>
      <p:bldP spid="480267" grpId="0"/>
      <p:bldP spid="480268" grpId="0"/>
      <p:bldP spid="480269" grpId="0"/>
      <p:bldP spid="480270"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228600" y="-228600"/>
            <a:ext cx="8540750" cy="1143000"/>
          </a:xfrm>
        </p:spPr>
        <p:txBody>
          <a:bodyPr/>
          <a:lstStyle/>
          <a:p>
            <a:pPr eaLnBrk="1" hangingPunct="1"/>
            <a:r>
              <a:rPr lang="en-GB" smtClean="0"/>
              <a:t>Quadratic inequalities (3)</a:t>
            </a:r>
          </a:p>
        </p:txBody>
      </p:sp>
      <p:graphicFrame>
        <p:nvGraphicFramePr>
          <p:cNvPr id="482307" name="Object 3"/>
          <p:cNvGraphicFramePr>
            <a:graphicFrameLocks noChangeAspect="1"/>
          </p:cNvGraphicFramePr>
          <p:nvPr/>
        </p:nvGraphicFramePr>
        <p:xfrm>
          <a:off x="7191375" y="685800"/>
          <a:ext cx="1952625" cy="1595438"/>
        </p:xfrm>
        <a:graphic>
          <a:graphicData uri="http://schemas.openxmlformats.org/presentationml/2006/ole">
            <mc:AlternateContent xmlns:mc="http://schemas.openxmlformats.org/markup-compatibility/2006">
              <mc:Choice xmlns:v="urn:schemas-microsoft-com:vml" Requires="v">
                <p:oleObj spid="_x0000_s106517" name="Bitmap Image" r:id="rId5" imgW="2866667" imgH="2343477" progId="Paint.Picture">
                  <p:embed/>
                </p:oleObj>
              </mc:Choice>
              <mc:Fallback>
                <p:oleObj name="Bitmap Image" r:id="rId5" imgW="2866667" imgH="2343477" progId="Paint.Picture">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1375" y="685800"/>
                        <a:ext cx="1952625" cy="159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2308" name="Rectangle 4"/>
          <p:cNvSpPr>
            <a:spLocks noChangeArrowheads="1"/>
          </p:cNvSpPr>
          <p:nvPr/>
        </p:nvSpPr>
        <p:spPr bwMode="auto">
          <a:xfrm>
            <a:off x="1111250" y="685800"/>
            <a:ext cx="35448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latin typeface="Tahoma" pitchFamily="34" charset="0"/>
              </a:rPr>
              <a:t>e.g. x</a:t>
            </a:r>
            <a:r>
              <a:rPr kumimoji="0" lang="en-GB" sz="3200" baseline="30000">
                <a:latin typeface="Tahoma" pitchFamily="34" charset="0"/>
              </a:rPr>
              <a:t>2 </a:t>
            </a:r>
            <a:r>
              <a:rPr kumimoji="0" lang="en-GB" sz="3200">
                <a:latin typeface="Tahoma" pitchFamily="34" charset="0"/>
              </a:rPr>
              <a:t>+ x - 20 &lt;0</a:t>
            </a:r>
            <a:endParaRPr kumimoji="0" lang="en-US" sz="3200">
              <a:latin typeface="Tahoma" pitchFamily="34" charset="0"/>
            </a:endParaRPr>
          </a:p>
        </p:txBody>
      </p:sp>
      <p:sp>
        <p:nvSpPr>
          <p:cNvPr id="482309" name="Rectangle 5"/>
          <p:cNvSpPr>
            <a:spLocks noChangeArrowheads="1"/>
          </p:cNvSpPr>
          <p:nvPr/>
        </p:nvSpPr>
        <p:spPr bwMode="auto">
          <a:xfrm>
            <a:off x="914400" y="1447800"/>
            <a:ext cx="53927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latin typeface="Tahoma" pitchFamily="34" charset="0"/>
              </a:rPr>
              <a:t>Factorises to (x-4)(x+5)  &lt; 0</a:t>
            </a:r>
            <a:endParaRPr kumimoji="0" lang="en-US" sz="3200">
              <a:latin typeface="Tahoma" pitchFamily="34" charset="0"/>
            </a:endParaRPr>
          </a:p>
        </p:txBody>
      </p:sp>
      <p:sp>
        <p:nvSpPr>
          <p:cNvPr id="482310" name="Text Box 6"/>
          <p:cNvSpPr txBox="1">
            <a:spLocks noChangeArrowheads="1"/>
          </p:cNvSpPr>
          <p:nvPr/>
        </p:nvSpPr>
        <p:spPr bwMode="auto">
          <a:xfrm>
            <a:off x="381000" y="2271713"/>
            <a:ext cx="82740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2800">
                <a:latin typeface="Tahoma" pitchFamily="34" charset="0"/>
              </a:rPr>
              <a:t>Numbers that multiply together to give less than 0?</a:t>
            </a:r>
          </a:p>
        </p:txBody>
      </p:sp>
      <p:sp>
        <p:nvSpPr>
          <p:cNvPr id="482311" name="Text Box 7"/>
          <p:cNvSpPr txBox="1">
            <a:spLocks noChangeArrowheads="1"/>
          </p:cNvSpPr>
          <p:nvPr/>
        </p:nvSpPr>
        <p:spPr bwMode="auto">
          <a:xfrm>
            <a:off x="0" y="2728913"/>
            <a:ext cx="3689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2800">
                <a:solidFill>
                  <a:srgbClr val="FF99FF"/>
                </a:solidFill>
                <a:latin typeface="Tahoma" pitchFamily="34" charset="0"/>
              </a:rPr>
              <a:t>A) first &gt;0, second &lt;0</a:t>
            </a:r>
          </a:p>
        </p:txBody>
      </p:sp>
      <p:sp>
        <p:nvSpPr>
          <p:cNvPr id="482312" name="Text Box 8"/>
          <p:cNvSpPr txBox="1">
            <a:spLocks noChangeArrowheads="1"/>
          </p:cNvSpPr>
          <p:nvPr/>
        </p:nvSpPr>
        <p:spPr bwMode="auto">
          <a:xfrm>
            <a:off x="5334000" y="2790825"/>
            <a:ext cx="3686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2800">
                <a:solidFill>
                  <a:srgbClr val="0099FF"/>
                </a:solidFill>
                <a:latin typeface="Tahoma" pitchFamily="34" charset="0"/>
              </a:rPr>
              <a:t>B) first &lt;0, second &gt;0</a:t>
            </a:r>
          </a:p>
        </p:txBody>
      </p:sp>
      <p:sp>
        <p:nvSpPr>
          <p:cNvPr id="482313" name="Text Box 9"/>
          <p:cNvSpPr txBox="1">
            <a:spLocks noChangeArrowheads="1"/>
          </p:cNvSpPr>
          <p:nvPr/>
        </p:nvSpPr>
        <p:spPr bwMode="auto">
          <a:xfrm>
            <a:off x="304800" y="3338513"/>
            <a:ext cx="3197225"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latin typeface="Tahoma" pitchFamily="34" charset="0"/>
              </a:rPr>
              <a:t>So, (x-4)&gt;0</a:t>
            </a:r>
          </a:p>
          <a:p>
            <a:r>
              <a:rPr kumimoji="0" lang="en-US" sz="3200">
                <a:latin typeface="Tahoma" pitchFamily="34" charset="0"/>
              </a:rPr>
              <a:t>and (x+5)&lt;0</a:t>
            </a:r>
          </a:p>
          <a:p>
            <a:r>
              <a:rPr kumimoji="0" lang="en-US" sz="3200">
                <a:latin typeface="Tahoma" pitchFamily="34" charset="0"/>
              </a:rPr>
              <a:t>x &gt; 4 and x &lt; -5</a:t>
            </a:r>
          </a:p>
          <a:p>
            <a:r>
              <a:rPr kumimoji="0" lang="en-US" sz="3200">
                <a:solidFill>
                  <a:srgbClr val="00FF00"/>
                </a:solidFill>
                <a:latin typeface="Tahoma" pitchFamily="34" charset="0"/>
              </a:rPr>
              <a:t>IMPOSSIBLE</a:t>
            </a:r>
            <a:endParaRPr kumimoji="0" lang="en-US" sz="3200">
              <a:latin typeface="Tahoma" pitchFamily="34" charset="0"/>
            </a:endParaRPr>
          </a:p>
        </p:txBody>
      </p:sp>
      <p:sp>
        <p:nvSpPr>
          <p:cNvPr id="482314" name="Text Box 10"/>
          <p:cNvSpPr txBox="1">
            <a:spLocks noChangeArrowheads="1"/>
          </p:cNvSpPr>
          <p:nvPr/>
        </p:nvSpPr>
        <p:spPr bwMode="auto">
          <a:xfrm>
            <a:off x="5114925" y="3338513"/>
            <a:ext cx="3197225"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latin typeface="Tahoma" pitchFamily="34" charset="0"/>
              </a:rPr>
              <a:t>So, (x-4)&lt;0</a:t>
            </a:r>
          </a:p>
          <a:p>
            <a:r>
              <a:rPr kumimoji="0" lang="en-US" sz="3200">
                <a:latin typeface="Tahoma" pitchFamily="34" charset="0"/>
              </a:rPr>
              <a:t>and (x+5)&gt;0</a:t>
            </a:r>
          </a:p>
          <a:p>
            <a:r>
              <a:rPr kumimoji="0" lang="en-US" sz="3200">
                <a:latin typeface="Tahoma" pitchFamily="34" charset="0"/>
              </a:rPr>
              <a:t>x &lt; 4 and x &gt; -5</a:t>
            </a:r>
          </a:p>
          <a:p>
            <a:r>
              <a:rPr kumimoji="0" lang="en-US" sz="3200">
                <a:solidFill>
                  <a:srgbClr val="00FF00"/>
                </a:solidFill>
                <a:latin typeface="Tahoma" pitchFamily="34" charset="0"/>
              </a:rPr>
              <a:t>DO-ABLE</a:t>
            </a:r>
            <a:endParaRPr kumimoji="0" lang="en-US" sz="3200">
              <a:latin typeface="Tahoma" pitchFamily="34" charset="0"/>
            </a:endParaRPr>
          </a:p>
        </p:txBody>
      </p:sp>
      <p:sp>
        <p:nvSpPr>
          <p:cNvPr id="482315" name="Text Box 11"/>
          <p:cNvSpPr txBox="1">
            <a:spLocks noChangeArrowheads="1"/>
          </p:cNvSpPr>
          <p:nvPr/>
        </p:nvSpPr>
        <p:spPr bwMode="auto">
          <a:xfrm>
            <a:off x="4786313" y="5432425"/>
            <a:ext cx="11572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00FF00"/>
                </a:solidFill>
                <a:latin typeface="Tahoma" pitchFamily="34" charset="0"/>
              </a:rPr>
              <a:t>x &lt; 4</a:t>
            </a:r>
          </a:p>
        </p:txBody>
      </p:sp>
      <p:sp>
        <p:nvSpPr>
          <p:cNvPr id="482316" name="Text Box 12"/>
          <p:cNvSpPr txBox="1">
            <a:spLocks noChangeArrowheads="1"/>
          </p:cNvSpPr>
          <p:nvPr/>
        </p:nvSpPr>
        <p:spPr bwMode="auto">
          <a:xfrm>
            <a:off x="6008688" y="5440363"/>
            <a:ext cx="8493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00FF00"/>
                </a:solidFill>
                <a:latin typeface="Tahoma" pitchFamily="34" charset="0"/>
              </a:rPr>
              <a:t>and</a:t>
            </a:r>
          </a:p>
        </p:txBody>
      </p:sp>
      <p:sp>
        <p:nvSpPr>
          <p:cNvPr id="482317" name="Text Box 13"/>
          <p:cNvSpPr txBox="1">
            <a:spLocks noChangeArrowheads="1"/>
          </p:cNvSpPr>
          <p:nvPr/>
        </p:nvSpPr>
        <p:spPr bwMode="auto">
          <a:xfrm>
            <a:off x="6858000" y="5432425"/>
            <a:ext cx="1304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00FF00"/>
                </a:solidFill>
                <a:latin typeface="Tahoma" pitchFamily="34" charset="0"/>
              </a:rPr>
              <a:t>x &gt; -5</a:t>
            </a:r>
          </a:p>
        </p:txBody>
      </p:sp>
      <p:sp>
        <p:nvSpPr>
          <p:cNvPr id="482318" name="Text Box 14"/>
          <p:cNvSpPr txBox="1">
            <a:spLocks noChangeArrowheads="1"/>
          </p:cNvSpPr>
          <p:nvPr/>
        </p:nvSpPr>
        <p:spPr bwMode="auto">
          <a:xfrm>
            <a:off x="5486400" y="6019800"/>
            <a:ext cx="2076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00FF00"/>
                </a:solidFill>
                <a:latin typeface="Tahoma" pitchFamily="34" charset="0"/>
              </a:rPr>
              <a:t>-5 &lt; x &lt; 4</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2306"/>
                                        </p:tgtEl>
                                        <p:attrNameLst>
                                          <p:attrName>style.visibility</p:attrName>
                                        </p:attrNameLst>
                                      </p:cBhvr>
                                      <p:to>
                                        <p:strVal val="visible"/>
                                      </p:to>
                                    </p:set>
                                    <p:animEffect transition="in" filter="dissolve">
                                      <p:cBhvr>
                                        <p:cTn id="7" dur="500"/>
                                        <p:tgtEl>
                                          <p:spTgt spid="4823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482307"/>
                                        </p:tgtEl>
                                        <p:attrNameLst>
                                          <p:attrName>style.visibility</p:attrName>
                                        </p:attrNameLst>
                                      </p:cBhvr>
                                      <p:to>
                                        <p:strVal val="visible"/>
                                      </p:to>
                                    </p:set>
                                  </p:childTnLst>
                                </p:cTn>
                              </p:par>
                              <p:par>
                                <p:cTn id="12" presetID="9" presetClass="entr" presetSubtype="0" fill="hold" nodeType="withEffect">
                                  <p:stCondLst>
                                    <p:cond delay="0"/>
                                  </p:stCondLst>
                                  <p:childTnLst>
                                    <p:set>
                                      <p:cBhvr>
                                        <p:cTn id="13" dur="1" fill="hold">
                                          <p:stCondLst>
                                            <p:cond delay="0"/>
                                          </p:stCondLst>
                                        </p:cTn>
                                        <p:tgtEl>
                                          <p:spTgt spid="482307"/>
                                        </p:tgtEl>
                                        <p:attrNameLst>
                                          <p:attrName>style.visibility</p:attrName>
                                        </p:attrNameLst>
                                      </p:cBhvr>
                                      <p:to>
                                        <p:strVal val="visible"/>
                                      </p:to>
                                    </p:set>
                                    <p:animEffect transition="in" filter="dissolve">
                                      <p:cBhvr>
                                        <p:cTn id="14" dur="500"/>
                                        <p:tgtEl>
                                          <p:spTgt spid="48230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82308"/>
                                        </p:tgtEl>
                                        <p:attrNameLst>
                                          <p:attrName>style.visibility</p:attrName>
                                        </p:attrNameLst>
                                      </p:cBhvr>
                                      <p:to>
                                        <p:strVal val="visible"/>
                                      </p:to>
                                    </p:set>
                                    <p:animEffect transition="in" filter="dissolve">
                                      <p:cBhvr>
                                        <p:cTn id="19" dur="500"/>
                                        <p:tgtEl>
                                          <p:spTgt spid="48230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82309"/>
                                        </p:tgtEl>
                                        <p:attrNameLst>
                                          <p:attrName>style.visibility</p:attrName>
                                        </p:attrNameLst>
                                      </p:cBhvr>
                                      <p:to>
                                        <p:strVal val="visible"/>
                                      </p:to>
                                    </p:set>
                                    <p:animEffect transition="in" filter="dissolve">
                                      <p:cBhvr>
                                        <p:cTn id="24" dur="500"/>
                                        <p:tgtEl>
                                          <p:spTgt spid="48230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82310"/>
                                        </p:tgtEl>
                                        <p:attrNameLst>
                                          <p:attrName>style.visibility</p:attrName>
                                        </p:attrNameLst>
                                      </p:cBhvr>
                                      <p:to>
                                        <p:strVal val="visible"/>
                                      </p:to>
                                    </p:set>
                                    <p:animEffect transition="in" filter="dissolve">
                                      <p:cBhvr>
                                        <p:cTn id="29" dur="500"/>
                                        <p:tgtEl>
                                          <p:spTgt spid="4823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482311"/>
                                        </p:tgtEl>
                                        <p:attrNameLst>
                                          <p:attrName>style.visibility</p:attrName>
                                        </p:attrNameLst>
                                      </p:cBhvr>
                                      <p:to>
                                        <p:strVal val="visible"/>
                                      </p:to>
                                    </p:set>
                                    <p:animEffect transition="in" filter="dissolve">
                                      <p:cBhvr>
                                        <p:cTn id="34" dur="500"/>
                                        <p:tgtEl>
                                          <p:spTgt spid="48231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482312"/>
                                        </p:tgtEl>
                                        <p:attrNameLst>
                                          <p:attrName>style.visibility</p:attrName>
                                        </p:attrNameLst>
                                      </p:cBhvr>
                                      <p:to>
                                        <p:strVal val="visible"/>
                                      </p:to>
                                    </p:set>
                                    <p:animEffect transition="in" filter="dissolve">
                                      <p:cBhvr>
                                        <p:cTn id="39" dur="500"/>
                                        <p:tgtEl>
                                          <p:spTgt spid="48231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482313">
                                            <p:txEl>
                                              <p:pRg st="0" end="0"/>
                                            </p:txEl>
                                          </p:spTgt>
                                        </p:tgtEl>
                                        <p:attrNameLst>
                                          <p:attrName>style.visibility</p:attrName>
                                        </p:attrNameLst>
                                      </p:cBhvr>
                                      <p:to>
                                        <p:strVal val="visible"/>
                                      </p:to>
                                    </p:set>
                                    <p:animEffect transition="in" filter="dissolve">
                                      <p:cBhvr>
                                        <p:cTn id="44" dur="500"/>
                                        <p:tgtEl>
                                          <p:spTgt spid="482313">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482313">
                                            <p:txEl>
                                              <p:pRg st="1" end="1"/>
                                            </p:txEl>
                                          </p:spTgt>
                                        </p:tgtEl>
                                        <p:attrNameLst>
                                          <p:attrName>style.visibility</p:attrName>
                                        </p:attrNameLst>
                                      </p:cBhvr>
                                      <p:to>
                                        <p:strVal val="visible"/>
                                      </p:to>
                                    </p:set>
                                    <p:animEffect transition="in" filter="dissolve">
                                      <p:cBhvr>
                                        <p:cTn id="49" dur="500"/>
                                        <p:tgtEl>
                                          <p:spTgt spid="482313">
                                            <p:txEl>
                                              <p:pRg st="1" end="1"/>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482313">
                                            <p:txEl>
                                              <p:pRg st="2" end="2"/>
                                            </p:txEl>
                                          </p:spTgt>
                                        </p:tgtEl>
                                        <p:attrNameLst>
                                          <p:attrName>style.visibility</p:attrName>
                                        </p:attrNameLst>
                                      </p:cBhvr>
                                      <p:to>
                                        <p:strVal val="visible"/>
                                      </p:to>
                                    </p:set>
                                    <p:animEffect transition="in" filter="dissolve">
                                      <p:cBhvr>
                                        <p:cTn id="54" dur="500"/>
                                        <p:tgtEl>
                                          <p:spTgt spid="482313">
                                            <p:txEl>
                                              <p:pRg st="2" end="2"/>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482313">
                                            <p:txEl>
                                              <p:pRg st="3" end="3"/>
                                            </p:txEl>
                                          </p:spTgt>
                                        </p:tgtEl>
                                        <p:attrNameLst>
                                          <p:attrName>style.visibility</p:attrName>
                                        </p:attrNameLst>
                                      </p:cBhvr>
                                      <p:to>
                                        <p:strVal val="visible"/>
                                      </p:to>
                                    </p:set>
                                    <p:animEffect transition="in" filter="dissolve">
                                      <p:cBhvr>
                                        <p:cTn id="59" dur="500"/>
                                        <p:tgtEl>
                                          <p:spTgt spid="482313">
                                            <p:txEl>
                                              <p:pRg st="3" end="3"/>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482314">
                                            <p:txEl>
                                              <p:pRg st="0" end="0"/>
                                            </p:txEl>
                                          </p:spTgt>
                                        </p:tgtEl>
                                        <p:attrNameLst>
                                          <p:attrName>style.visibility</p:attrName>
                                        </p:attrNameLst>
                                      </p:cBhvr>
                                      <p:to>
                                        <p:strVal val="visible"/>
                                      </p:to>
                                    </p:set>
                                    <p:animEffect transition="in" filter="dissolve">
                                      <p:cBhvr>
                                        <p:cTn id="64" dur="500"/>
                                        <p:tgtEl>
                                          <p:spTgt spid="482314">
                                            <p:txEl>
                                              <p:pRg st="0" end="0"/>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482314">
                                            <p:txEl>
                                              <p:pRg st="1" end="1"/>
                                            </p:txEl>
                                          </p:spTgt>
                                        </p:tgtEl>
                                        <p:attrNameLst>
                                          <p:attrName>style.visibility</p:attrName>
                                        </p:attrNameLst>
                                      </p:cBhvr>
                                      <p:to>
                                        <p:strVal val="visible"/>
                                      </p:to>
                                    </p:set>
                                    <p:animEffect transition="in" filter="dissolve">
                                      <p:cBhvr>
                                        <p:cTn id="69" dur="500"/>
                                        <p:tgtEl>
                                          <p:spTgt spid="482314">
                                            <p:txEl>
                                              <p:pRg st="1" end="1"/>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482314">
                                            <p:txEl>
                                              <p:pRg st="2" end="2"/>
                                            </p:txEl>
                                          </p:spTgt>
                                        </p:tgtEl>
                                        <p:attrNameLst>
                                          <p:attrName>style.visibility</p:attrName>
                                        </p:attrNameLst>
                                      </p:cBhvr>
                                      <p:to>
                                        <p:strVal val="visible"/>
                                      </p:to>
                                    </p:set>
                                    <p:animEffect transition="in" filter="dissolve">
                                      <p:cBhvr>
                                        <p:cTn id="74" dur="500"/>
                                        <p:tgtEl>
                                          <p:spTgt spid="482314">
                                            <p:txEl>
                                              <p:pRg st="2" end="2"/>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482314">
                                            <p:txEl>
                                              <p:pRg st="3" end="3"/>
                                            </p:txEl>
                                          </p:spTgt>
                                        </p:tgtEl>
                                        <p:attrNameLst>
                                          <p:attrName>style.visibility</p:attrName>
                                        </p:attrNameLst>
                                      </p:cBhvr>
                                      <p:to>
                                        <p:strVal val="visible"/>
                                      </p:to>
                                    </p:set>
                                    <p:animEffect transition="in" filter="dissolve">
                                      <p:cBhvr>
                                        <p:cTn id="79" dur="500"/>
                                        <p:tgtEl>
                                          <p:spTgt spid="482314">
                                            <p:txEl>
                                              <p:pRg st="3" end="3"/>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482315"/>
                                        </p:tgtEl>
                                        <p:attrNameLst>
                                          <p:attrName>style.visibility</p:attrName>
                                        </p:attrNameLst>
                                      </p:cBhvr>
                                      <p:to>
                                        <p:strVal val="visible"/>
                                      </p:to>
                                    </p:set>
                                    <p:animEffect transition="in" filter="dissolve">
                                      <p:cBhvr>
                                        <p:cTn id="84" dur="500"/>
                                        <p:tgtEl>
                                          <p:spTgt spid="482315"/>
                                        </p:tgtEl>
                                      </p:cBhvr>
                                    </p:animEffect>
                                  </p:childTnLst>
                                </p:cTn>
                              </p:par>
                            </p:childTnLst>
                          </p:cTn>
                        </p:par>
                        <p:par>
                          <p:cTn id="85" fill="hold" nodeType="afterGroup">
                            <p:stCondLst>
                              <p:cond delay="500"/>
                            </p:stCondLst>
                            <p:childTnLst>
                              <p:par>
                                <p:cTn id="86" presetID="9" presetClass="entr" presetSubtype="0" fill="hold" grpId="0" nodeType="afterEffect">
                                  <p:stCondLst>
                                    <p:cond delay="0"/>
                                  </p:stCondLst>
                                  <p:childTnLst>
                                    <p:set>
                                      <p:cBhvr>
                                        <p:cTn id="87" dur="1" fill="hold">
                                          <p:stCondLst>
                                            <p:cond delay="0"/>
                                          </p:stCondLst>
                                        </p:cTn>
                                        <p:tgtEl>
                                          <p:spTgt spid="482316"/>
                                        </p:tgtEl>
                                        <p:attrNameLst>
                                          <p:attrName>style.visibility</p:attrName>
                                        </p:attrNameLst>
                                      </p:cBhvr>
                                      <p:to>
                                        <p:strVal val="visible"/>
                                      </p:to>
                                    </p:set>
                                    <p:animEffect transition="in" filter="dissolve">
                                      <p:cBhvr>
                                        <p:cTn id="88" dur="500"/>
                                        <p:tgtEl>
                                          <p:spTgt spid="482316"/>
                                        </p:tgtEl>
                                      </p:cBhvr>
                                    </p:animEffect>
                                  </p:childTnLst>
                                </p:cTn>
                              </p:par>
                            </p:childTnLst>
                          </p:cTn>
                        </p:par>
                        <p:par>
                          <p:cTn id="89" fill="hold" nodeType="afterGroup">
                            <p:stCondLst>
                              <p:cond delay="1000"/>
                            </p:stCondLst>
                            <p:childTnLst>
                              <p:par>
                                <p:cTn id="90" presetID="9" presetClass="entr" presetSubtype="0" fill="hold" grpId="0" nodeType="afterEffect">
                                  <p:stCondLst>
                                    <p:cond delay="0"/>
                                  </p:stCondLst>
                                  <p:childTnLst>
                                    <p:set>
                                      <p:cBhvr>
                                        <p:cTn id="91" dur="1" fill="hold">
                                          <p:stCondLst>
                                            <p:cond delay="0"/>
                                          </p:stCondLst>
                                        </p:cTn>
                                        <p:tgtEl>
                                          <p:spTgt spid="482317"/>
                                        </p:tgtEl>
                                        <p:attrNameLst>
                                          <p:attrName>style.visibility</p:attrName>
                                        </p:attrNameLst>
                                      </p:cBhvr>
                                      <p:to>
                                        <p:strVal val="visible"/>
                                      </p:to>
                                    </p:set>
                                    <p:animEffect transition="in" filter="dissolve">
                                      <p:cBhvr>
                                        <p:cTn id="92" dur="500"/>
                                        <p:tgtEl>
                                          <p:spTgt spid="482317"/>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482318"/>
                                        </p:tgtEl>
                                        <p:attrNameLst>
                                          <p:attrName>style.visibility</p:attrName>
                                        </p:attrNameLst>
                                      </p:cBhvr>
                                      <p:to>
                                        <p:strVal val="visible"/>
                                      </p:to>
                                    </p:set>
                                    <p:animEffect transition="in" filter="dissolve">
                                      <p:cBhvr>
                                        <p:cTn id="97" dur="500"/>
                                        <p:tgtEl>
                                          <p:spTgt spid="482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8" grpId="0"/>
      <p:bldP spid="482309" grpId="0"/>
      <p:bldP spid="482310" grpId="0"/>
      <p:bldP spid="482311" grpId="0"/>
      <p:bldP spid="482312" grpId="0"/>
      <p:bldP spid="482313" grpId="0" build="p"/>
      <p:bldP spid="482314" grpId="0" build="p"/>
      <p:bldP spid="482315" grpId="0"/>
      <p:bldP spid="482316" grpId="0"/>
      <p:bldP spid="482317" grpId="0"/>
      <p:bldP spid="482318"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228600" y="-171450"/>
            <a:ext cx="8540750" cy="1143000"/>
          </a:xfrm>
        </p:spPr>
        <p:txBody>
          <a:bodyPr/>
          <a:lstStyle/>
          <a:p>
            <a:pPr eaLnBrk="1" hangingPunct="1"/>
            <a:r>
              <a:rPr lang="en-GB" sz="3200" smtClean="0"/>
              <a:t>Quadratic inequalities (4)</a:t>
            </a:r>
            <a:br>
              <a:rPr lang="en-GB" sz="3200" smtClean="0"/>
            </a:br>
            <a:r>
              <a:rPr lang="en-GB" sz="3200" smtClean="0"/>
              <a:t>- may be easier just looking at a graph</a:t>
            </a:r>
          </a:p>
        </p:txBody>
      </p:sp>
      <p:sp>
        <p:nvSpPr>
          <p:cNvPr id="107523" name="Text Box 3"/>
          <p:cNvSpPr txBox="1">
            <a:spLocks noChangeArrowheads="1"/>
          </p:cNvSpPr>
          <p:nvPr/>
        </p:nvSpPr>
        <p:spPr bwMode="auto">
          <a:xfrm>
            <a:off x="2987675" y="1412875"/>
            <a:ext cx="63357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spcBef>
                <a:spcPct val="50000"/>
              </a:spcBef>
            </a:pPr>
            <a:r>
              <a:rPr kumimoji="0" lang="en-GB" sz="3200">
                <a:latin typeface="Tahoma" pitchFamily="34" charset="0"/>
              </a:rPr>
              <a:t>…means “for what values of x is this quadratic above the x axis”</a:t>
            </a:r>
          </a:p>
        </p:txBody>
      </p:sp>
      <p:graphicFrame>
        <p:nvGraphicFramePr>
          <p:cNvPr id="107524" name="Object 4"/>
          <p:cNvGraphicFramePr>
            <a:graphicFrameLocks noChangeAspect="1"/>
          </p:cNvGraphicFramePr>
          <p:nvPr/>
        </p:nvGraphicFramePr>
        <p:xfrm>
          <a:off x="3276600" y="2565400"/>
          <a:ext cx="2867025" cy="2343150"/>
        </p:xfrm>
        <a:graphic>
          <a:graphicData uri="http://schemas.openxmlformats.org/presentationml/2006/ole">
            <mc:AlternateContent xmlns:mc="http://schemas.openxmlformats.org/markup-compatibility/2006">
              <mc:Choice xmlns:v="urn:schemas-microsoft-com:vml" Requires="v">
                <p:oleObj spid="_x0000_s107541" name="Bitmap Image" r:id="rId5" imgW="2866667" imgH="2343477" progId="Paint.Picture">
                  <p:embed/>
                </p:oleObj>
              </mc:Choice>
              <mc:Fallback>
                <p:oleObj name="Bitmap Image" r:id="rId5" imgW="2866667" imgH="2343477" progId="Paint.Picture">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2565400"/>
                        <a:ext cx="2867025"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525" name="Rectangle 5"/>
          <p:cNvSpPr>
            <a:spLocks noChangeArrowheads="1"/>
          </p:cNvSpPr>
          <p:nvPr/>
        </p:nvSpPr>
        <p:spPr bwMode="auto">
          <a:xfrm>
            <a:off x="179388" y="981075"/>
            <a:ext cx="355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latin typeface="Tahoma" pitchFamily="34" charset="0"/>
              </a:rPr>
              <a:t>e.g. (x-4)(x+5) &gt;0</a:t>
            </a:r>
            <a:endParaRPr kumimoji="0" lang="en-US" sz="3200">
              <a:latin typeface="Tahoma" pitchFamily="34" charset="0"/>
            </a:endParaRPr>
          </a:p>
        </p:txBody>
      </p:sp>
      <p:sp>
        <p:nvSpPr>
          <p:cNvPr id="107526" name="Text Box 6"/>
          <p:cNvSpPr txBox="1">
            <a:spLocks noChangeArrowheads="1"/>
          </p:cNvSpPr>
          <p:nvPr/>
        </p:nvSpPr>
        <p:spPr bwMode="auto">
          <a:xfrm>
            <a:off x="3059113" y="5791200"/>
            <a:ext cx="63357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spcBef>
                <a:spcPct val="50000"/>
              </a:spcBef>
            </a:pPr>
            <a:r>
              <a:rPr kumimoji="0" lang="en-GB" sz="3200">
                <a:solidFill>
                  <a:srgbClr val="FFFF00"/>
                </a:solidFill>
                <a:latin typeface="Tahoma" pitchFamily="34" charset="0"/>
              </a:rPr>
              <a:t>…means “for what values of x is this quadratic below the x axis”</a:t>
            </a:r>
          </a:p>
        </p:txBody>
      </p:sp>
      <p:sp>
        <p:nvSpPr>
          <p:cNvPr id="107527" name="Rectangle 7"/>
          <p:cNvSpPr>
            <a:spLocks noChangeArrowheads="1"/>
          </p:cNvSpPr>
          <p:nvPr/>
        </p:nvSpPr>
        <p:spPr bwMode="auto">
          <a:xfrm>
            <a:off x="179388" y="5157788"/>
            <a:ext cx="3683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solidFill>
                  <a:srgbClr val="FFFF00"/>
                </a:solidFill>
                <a:latin typeface="Tahoma" pitchFamily="34" charset="0"/>
              </a:rPr>
              <a:t>e.g. (x-4)(x+5)</a:t>
            </a:r>
            <a:r>
              <a:rPr kumimoji="0" lang="en-GB" sz="3200">
                <a:latin typeface="Tahoma" pitchFamily="34" charset="0"/>
              </a:rPr>
              <a:t> </a:t>
            </a:r>
            <a:r>
              <a:rPr kumimoji="0" lang="en-GB" sz="3200">
                <a:solidFill>
                  <a:srgbClr val="FFFF00"/>
                </a:solidFill>
                <a:latin typeface="Tahoma" pitchFamily="34" charset="0"/>
              </a:rPr>
              <a:t>&lt; 0</a:t>
            </a:r>
            <a:endParaRPr kumimoji="0" lang="en-US" sz="3200">
              <a:solidFill>
                <a:srgbClr val="FFFF00"/>
              </a:solidFill>
              <a:latin typeface="Tahoma" pitchFamily="34" charset="0"/>
            </a:endParaRPr>
          </a:p>
        </p:txBody>
      </p:sp>
      <p:sp>
        <p:nvSpPr>
          <p:cNvPr id="484360" name="Text Box 8"/>
          <p:cNvSpPr txBox="1">
            <a:spLocks noChangeArrowheads="1"/>
          </p:cNvSpPr>
          <p:nvPr/>
        </p:nvSpPr>
        <p:spPr bwMode="auto">
          <a:xfrm>
            <a:off x="250825" y="2708275"/>
            <a:ext cx="2155825"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00FF00"/>
                </a:solidFill>
                <a:latin typeface="Tahoma" pitchFamily="34" charset="0"/>
              </a:rPr>
              <a:t>Crosses at </a:t>
            </a:r>
          </a:p>
          <a:p>
            <a:pPr eaLnBrk="1" hangingPunct="1"/>
            <a:r>
              <a:rPr kumimoji="0" lang="en-GB" sz="3200">
                <a:solidFill>
                  <a:srgbClr val="00FF00"/>
                </a:solidFill>
                <a:latin typeface="Tahoma" pitchFamily="34" charset="0"/>
              </a:rPr>
              <a:t>x=4</a:t>
            </a:r>
          </a:p>
          <a:p>
            <a:pPr eaLnBrk="1" hangingPunct="1"/>
            <a:r>
              <a:rPr kumimoji="0" lang="en-GB" sz="3200">
                <a:solidFill>
                  <a:srgbClr val="00FF00"/>
                </a:solidFill>
                <a:latin typeface="Tahoma" pitchFamily="34" charset="0"/>
              </a:rPr>
              <a:t>and x=-5</a:t>
            </a:r>
          </a:p>
        </p:txBody>
      </p:sp>
      <p:grpSp>
        <p:nvGrpSpPr>
          <p:cNvPr id="484361" name="Group 9"/>
          <p:cNvGrpSpPr>
            <a:grpSpLocks/>
          </p:cNvGrpSpPr>
          <p:nvPr/>
        </p:nvGrpSpPr>
        <p:grpSpPr bwMode="auto">
          <a:xfrm>
            <a:off x="6516688" y="2492375"/>
            <a:ext cx="2627312" cy="1355725"/>
            <a:chOff x="4105" y="1570"/>
            <a:chExt cx="1655" cy="854"/>
          </a:xfrm>
        </p:grpSpPr>
        <p:sp>
          <p:nvSpPr>
            <p:cNvPr id="107533" name="Line 10"/>
            <p:cNvSpPr>
              <a:spLocks noChangeShapeType="1"/>
            </p:cNvSpPr>
            <p:nvPr/>
          </p:nvSpPr>
          <p:spPr bwMode="auto">
            <a:xfrm>
              <a:off x="4105" y="1570"/>
              <a:ext cx="317" cy="409"/>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534" name="Text Box 11"/>
            <p:cNvSpPr txBox="1">
              <a:spLocks noChangeArrowheads="1"/>
            </p:cNvSpPr>
            <p:nvPr/>
          </p:nvSpPr>
          <p:spPr bwMode="auto">
            <a:xfrm>
              <a:off x="4459" y="1752"/>
              <a:ext cx="1301"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When x&gt;4</a:t>
              </a:r>
            </a:p>
            <a:p>
              <a:pPr eaLnBrk="1" hangingPunct="1"/>
              <a:r>
                <a:rPr kumimoji="0" lang="en-GB" sz="3200">
                  <a:latin typeface="Tahoma" pitchFamily="34" charset="0"/>
                </a:rPr>
                <a:t>and x&lt;-5</a:t>
              </a:r>
            </a:p>
          </p:txBody>
        </p:sp>
      </p:grpSp>
      <p:grpSp>
        <p:nvGrpSpPr>
          <p:cNvPr id="484364" name="Group 12"/>
          <p:cNvGrpSpPr>
            <a:grpSpLocks/>
          </p:cNvGrpSpPr>
          <p:nvPr/>
        </p:nvGrpSpPr>
        <p:grpSpPr bwMode="auto">
          <a:xfrm>
            <a:off x="5435600" y="4508500"/>
            <a:ext cx="3146425" cy="1296988"/>
            <a:chOff x="3424" y="2840"/>
            <a:chExt cx="1982" cy="817"/>
          </a:xfrm>
        </p:grpSpPr>
        <p:sp>
          <p:nvSpPr>
            <p:cNvPr id="107531" name="Text Box 13"/>
            <p:cNvSpPr txBox="1">
              <a:spLocks noChangeArrowheads="1"/>
            </p:cNvSpPr>
            <p:nvPr/>
          </p:nvSpPr>
          <p:spPr bwMode="auto">
            <a:xfrm>
              <a:off x="4105" y="2840"/>
              <a:ext cx="1301"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FFFF00"/>
                  </a:solidFill>
                  <a:latin typeface="Tahoma" pitchFamily="34" charset="0"/>
                </a:rPr>
                <a:t>When x&lt;4</a:t>
              </a:r>
            </a:p>
            <a:p>
              <a:pPr eaLnBrk="1" hangingPunct="1"/>
              <a:r>
                <a:rPr kumimoji="0" lang="en-GB" sz="3200">
                  <a:solidFill>
                    <a:srgbClr val="FFFF00"/>
                  </a:solidFill>
                  <a:latin typeface="Tahoma" pitchFamily="34" charset="0"/>
                </a:rPr>
                <a:t>and x&gt;-5</a:t>
              </a:r>
            </a:p>
          </p:txBody>
        </p:sp>
        <p:sp>
          <p:nvSpPr>
            <p:cNvPr id="107532" name="Line 14"/>
            <p:cNvSpPr>
              <a:spLocks noChangeShapeType="1"/>
            </p:cNvSpPr>
            <p:nvPr/>
          </p:nvSpPr>
          <p:spPr bwMode="auto">
            <a:xfrm flipV="1">
              <a:off x="3424" y="3294"/>
              <a:ext cx="681" cy="363"/>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4360"/>
                                        </p:tgtEl>
                                        <p:attrNameLst>
                                          <p:attrName>style.visibility</p:attrName>
                                        </p:attrNameLst>
                                      </p:cBhvr>
                                      <p:to>
                                        <p:strVal val="visible"/>
                                      </p:to>
                                    </p:set>
                                    <p:animEffect transition="in" filter="blinds(horizontal)">
                                      <p:cBhvr>
                                        <p:cTn id="7" dur="500"/>
                                        <p:tgtEl>
                                          <p:spTgt spid="4843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84361"/>
                                        </p:tgtEl>
                                        <p:attrNameLst>
                                          <p:attrName>style.visibility</p:attrName>
                                        </p:attrNameLst>
                                      </p:cBhvr>
                                      <p:to>
                                        <p:strVal val="visible"/>
                                      </p:to>
                                    </p:set>
                                    <p:animEffect transition="in" filter="blinds(horizontal)">
                                      <p:cBhvr>
                                        <p:cTn id="12" dur="500"/>
                                        <p:tgtEl>
                                          <p:spTgt spid="4843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84364"/>
                                        </p:tgtEl>
                                        <p:attrNameLst>
                                          <p:attrName>style.visibility</p:attrName>
                                        </p:attrNameLst>
                                      </p:cBhvr>
                                      <p:to>
                                        <p:strVal val="visible"/>
                                      </p:to>
                                    </p:set>
                                    <p:animEffect transition="in" filter="blinds(horizontal)">
                                      <p:cBhvr>
                                        <p:cTn id="17" dur="500"/>
                                        <p:tgtEl>
                                          <p:spTgt spid="484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60"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228600" y="-228600"/>
            <a:ext cx="8540750" cy="1143000"/>
          </a:xfrm>
        </p:spPr>
        <p:txBody>
          <a:bodyPr/>
          <a:lstStyle/>
          <a:p>
            <a:pPr eaLnBrk="1" hangingPunct="1"/>
            <a:r>
              <a:rPr lang="en-GB" smtClean="0"/>
              <a:t>Try this one</a:t>
            </a:r>
          </a:p>
        </p:txBody>
      </p:sp>
      <p:sp>
        <p:nvSpPr>
          <p:cNvPr id="108547" name="Rectangle 3"/>
          <p:cNvSpPr>
            <a:spLocks noChangeArrowheads="1"/>
          </p:cNvSpPr>
          <p:nvPr/>
        </p:nvSpPr>
        <p:spPr bwMode="auto">
          <a:xfrm>
            <a:off x="1111250" y="685800"/>
            <a:ext cx="72374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latin typeface="Tahoma" pitchFamily="34" charset="0"/>
              </a:rPr>
              <a:t>For what values of x is  </a:t>
            </a:r>
            <a:r>
              <a:rPr kumimoji="0" lang="en-GB" sz="3200">
                <a:solidFill>
                  <a:srgbClr val="FF99FF"/>
                </a:solidFill>
                <a:latin typeface="Tahoma" pitchFamily="34" charset="0"/>
              </a:rPr>
              <a:t>x</a:t>
            </a:r>
            <a:r>
              <a:rPr kumimoji="0" lang="en-GB" sz="3200" baseline="30000">
                <a:solidFill>
                  <a:srgbClr val="FF99FF"/>
                </a:solidFill>
                <a:latin typeface="Tahoma" pitchFamily="34" charset="0"/>
              </a:rPr>
              <a:t>2 </a:t>
            </a:r>
            <a:r>
              <a:rPr kumimoji="0" lang="en-GB" sz="3200">
                <a:solidFill>
                  <a:srgbClr val="FF99FF"/>
                </a:solidFill>
                <a:latin typeface="Tahoma" pitchFamily="34" charset="0"/>
              </a:rPr>
              <a:t>- 3x - 18 &gt; 0</a:t>
            </a:r>
            <a:endParaRPr kumimoji="0" lang="en-US" sz="3200">
              <a:latin typeface="Tahoma" pitchFamily="34" charset="0"/>
            </a:endParaRPr>
          </a:p>
        </p:txBody>
      </p:sp>
      <p:sp>
        <p:nvSpPr>
          <p:cNvPr id="108548" name="Rectangle 4"/>
          <p:cNvSpPr>
            <a:spLocks noChangeArrowheads="1"/>
          </p:cNvSpPr>
          <p:nvPr/>
        </p:nvSpPr>
        <p:spPr bwMode="auto">
          <a:xfrm>
            <a:off x="914400" y="1447800"/>
            <a:ext cx="58308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GB" sz="3200">
                <a:latin typeface="Tahoma" pitchFamily="34" charset="0"/>
              </a:rPr>
              <a:t>[ Factorises to (x+3)(x-6)  &gt;0 ]</a:t>
            </a:r>
            <a:endParaRPr kumimoji="0" lang="en-US" sz="3200">
              <a:latin typeface="Tahoma" pitchFamily="34" charset="0"/>
            </a:endParaRPr>
          </a:p>
        </p:txBody>
      </p:sp>
      <p:sp>
        <p:nvSpPr>
          <p:cNvPr id="486405" name="Text Box 5"/>
          <p:cNvSpPr txBox="1">
            <a:spLocks noChangeArrowheads="1"/>
          </p:cNvSpPr>
          <p:nvPr/>
        </p:nvSpPr>
        <p:spPr bwMode="auto">
          <a:xfrm>
            <a:off x="381000" y="2271713"/>
            <a:ext cx="83280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2800">
                <a:latin typeface="Tahoma" pitchFamily="34" charset="0"/>
              </a:rPr>
              <a:t>Numbers that multiply together to give more than 0</a:t>
            </a:r>
          </a:p>
        </p:txBody>
      </p:sp>
      <p:sp>
        <p:nvSpPr>
          <p:cNvPr id="486406" name="Text Box 6"/>
          <p:cNvSpPr txBox="1">
            <a:spLocks noChangeArrowheads="1"/>
          </p:cNvSpPr>
          <p:nvPr/>
        </p:nvSpPr>
        <p:spPr bwMode="auto">
          <a:xfrm>
            <a:off x="0" y="2728913"/>
            <a:ext cx="41925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2800">
                <a:solidFill>
                  <a:srgbClr val="FF99FF"/>
                </a:solidFill>
                <a:latin typeface="Tahoma" pitchFamily="34" charset="0"/>
              </a:rPr>
              <a:t>A) both greater than zero</a:t>
            </a:r>
          </a:p>
        </p:txBody>
      </p:sp>
      <p:sp>
        <p:nvSpPr>
          <p:cNvPr id="486407" name="Text Box 7"/>
          <p:cNvSpPr txBox="1">
            <a:spLocks noChangeArrowheads="1"/>
          </p:cNvSpPr>
          <p:nvPr/>
        </p:nvSpPr>
        <p:spPr bwMode="auto">
          <a:xfrm>
            <a:off x="5334000" y="2790825"/>
            <a:ext cx="36401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2800">
                <a:solidFill>
                  <a:srgbClr val="FFFF00"/>
                </a:solidFill>
                <a:latin typeface="Tahoma" pitchFamily="34" charset="0"/>
              </a:rPr>
              <a:t>B) both less than zero</a:t>
            </a:r>
          </a:p>
        </p:txBody>
      </p:sp>
      <p:sp>
        <p:nvSpPr>
          <p:cNvPr id="486408" name="Text Box 8"/>
          <p:cNvSpPr txBox="1">
            <a:spLocks noChangeArrowheads="1"/>
          </p:cNvSpPr>
          <p:nvPr/>
        </p:nvSpPr>
        <p:spPr bwMode="auto">
          <a:xfrm>
            <a:off x="304800" y="3338513"/>
            <a:ext cx="4008438"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latin typeface="Tahoma" pitchFamily="34" charset="0"/>
              </a:rPr>
              <a:t>So, (x+3)&gt;0</a:t>
            </a:r>
          </a:p>
          <a:p>
            <a:r>
              <a:rPr kumimoji="0" lang="en-US" sz="3200">
                <a:latin typeface="Tahoma" pitchFamily="34" charset="0"/>
              </a:rPr>
              <a:t>and (x-6)&gt;0</a:t>
            </a:r>
          </a:p>
          <a:p>
            <a:r>
              <a:rPr kumimoji="0" lang="en-US" sz="3200">
                <a:latin typeface="Tahoma" pitchFamily="34" charset="0"/>
              </a:rPr>
              <a:t>x &gt; -3 and x &gt; 6</a:t>
            </a:r>
          </a:p>
          <a:p>
            <a:r>
              <a:rPr kumimoji="0" lang="en-US" sz="3200">
                <a:latin typeface="Tahoma" pitchFamily="34" charset="0"/>
              </a:rPr>
              <a:t>Only possible if x &gt; 6</a:t>
            </a:r>
          </a:p>
          <a:p>
            <a:endParaRPr kumimoji="0" lang="en-US" sz="3200">
              <a:latin typeface="Tahoma" pitchFamily="34" charset="0"/>
            </a:endParaRPr>
          </a:p>
        </p:txBody>
      </p:sp>
      <p:sp>
        <p:nvSpPr>
          <p:cNvPr id="486409" name="Text Box 9"/>
          <p:cNvSpPr txBox="1">
            <a:spLocks noChangeArrowheads="1"/>
          </p:cNvSpPr>
          <p:nvPr/>
        </p:nvSpPr>
        <p:spPr bwMode="auto">
          <a:xfrm>
            <a:off x="5114925" y="3338513"/>
            <a:ext cx="4156075"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latin typeface="Tahoma" pitchFamily="34" charset="0"/>
              </a:rPr>
              <a:t>So, (x+3)&lt;0</a:t>
            </a:r>
          </a:p>
          <a:p>
            <a:r>
              <a:rPr kumimoji="0" lang="en-US" sz="3200">
                <a:latin typeface="Tahoma" pitchFamily="34" charset="0"/>
              </a:rPr>
              <a:t>and (x-6)&lt;0</a:t>
            </a:r>
          </a:p>
          <a:p>
            <a:r>
              <a:rPr kumimoji="0" lang="en-US" sz="3200">
                <a:latin typeface="Tahoma" pitchFamily="34" charset="0"/>
              </a:rPr>
              <a:t>x &lt; -3 and x &lt; 6</a:t>
            </a:r>
          </a:p>
          <a:p>
            <a:r>
              <a:rPr kumimoji="0" lang="en-US" sz="3200">
                <a:latin typeface="Tahoma" pitchFamily="34" charset="0"/>
              </a:rPr>
              <a:t>Only possible if x &lt; -3</a:t>
            </a:r>
          </a:p>
          <a:p>
            <a:endParaRPr kumimoji="0" lang="en-US" sz="3200">
              <a:latin typeface="Tahoma" pitchFamily="34" charset="0"/>
            </a:endParaRPr>
          </a:p>
        </p:txBody>
      </p:sp>
      <p:sp>
        <p:nvSpPr>
          <p:cNvPr id="486410" name="Text Box 10"/>
          <p:cNvSpPr txBox="1">
            <a:spLocks noChangeArrowheads="1"/>
          </p:cNvSpPr>
          <p:nvPr/>
        </p:nvSpPr>
        <p:spPr bwMode="auto">
          <a:xfrm>
            <a:off x="441325" y="6049963"/>
            <a:ext cx="13747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00FF00"/>
                </a:solidFill>
                <a:latin typeface="Tahoma" pitchFamily="34" charset="0"/>
              </a:rPr>
              <a:t>Either:</a:t>
            </a:r>
          </a:p>
        </p:txBody>
      </p:sp>
      <p:sp>
        <p:nvSpPr>
          <p:cNvPr id="486411" name="Text Box 11"/>
          <p:cNvSpPr txBox="1">
            <a:spLocks noChangeArrowheads="1"/>
          </p:cNvSpPr>
          <p:nvPr/>
        </p:nvSpPr>
        <p:spPr bwMode="auto">
          <a:xfrm>
            <a:off x="2424113" y="6019800"/>
            <a:ext cx="11572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00FF00"/>
                </a:solidFill>
                <a:latin typeface="Tahoma" pitchFamily="34" charset="0"/>
              </a:rPr>
              <a:t>x &gt; 6</a:t>
            </a:r>
          </a:p>
        </p:txBody>
      </p:sp>
      <p:sp>
        <p:nvSpPr>
          <p:cNvPr id="486412" name="Text Box 12"/>
          <p:cNvSpPr txBox="1">
            <a:spLocks noChangeArrowheads="1"/>
          </p:cNvSpPr>
          <p:nvPr/>
        </p:nvSpPr>
        <p:spPr bwMode="auto">
          <a:xfrm>
            <a:off x="4572000" y="6027738"/>
            <a:ext cx="5508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00FF00"/>
                </a:solidFill>
                <a:latin typeface="Tahoma" pitchFamily="34" charset="0"/>
              </a:rPr>
              <a:t>or</a:t>
            </a:r>
          </a:p>
        </p:txBody>
      </p:sp>
      <p:sp>
        <p:nvSpPr>
          <p:cNvPr id="486413" name="Text Box 13"/>
          <p:cNvSpPr txBox="1">
            <a:spLocks noChangeArrowheads="1"/>
          </p:cNvSpPr>
          <p:nvPr/>
        </p:nvSpPr>
        <p:spPr bwMode="auto">
          <a:xfrm>
            <a:off x="6400800" y="6019800"/>
            <a:ext cx="1304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solidFill>
                  <a:srgbClr val="00FF00"/>
                </a:solidFill>
                <a:latin typeface="Tahoma" pitchFamily="34" charset="0"/>
              </a:rPr>
              <a:t>x &lt; -3</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6405"/>
                                        </p:tgtEl>
                                        <p:attrNameLst>
                                          <p:attrName>style.visibility</p:attrName>
                                        </p:attrNameLst>
                                      </p:cBhvr>
                                      <p:to>
                                        <p:strVal val="visible"/>
                                      </p:to>
                                    </p:set>
                                    <p:animEffect transition="in" filter="blinds(horizontal)">
                                      <p:cBhvr>
                                        <p:cTn id="7" dur="500"/>
                                        <p:tgtEl>
                                          <p:spTgt spid="4864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86406"/>
                                        </p:tgtEl>
                                        <p:attrNameLst>
                                          <p:attrName>style.visibility</p:attrName>
                                        </p:attrNameLst>
                                      </p:cBhvr>
                                      <p:to>
                                        <p:strVal val="visible"/>
                                      </p:to>
                                    </p:set>
                                    <p:animEffect transition="in" filter="box(in)">
                                      <p:cBhvr>
                                        <p:cTn id="12" dur="500"/>
                                        <p:tgtEl>
                                          <p:spTgt spid="48640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86407"/>
                                        </p:tgtEl>
                                        <p:attrNameLst>
                                          <p:attrName>style.visibility</p:attrName>
                                        </p:attrNameLst>
                                      </p:cBhvr>
                                      <p:to>
                                        <p:strVal val="visible"/>
                                      </p:to>
                                    </p:set>
                                    <p:animEffect transition="in" filter="blinds(horizontal)">
                                      <p:cBhvr>
                                        <p:cTn id="15" dur="500"/>
                                        <p:tgtEl>
                                          <p:spTgt spid="48640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86408">
                                            <p:txEl>
                                              <p:pRg st="0" end="0"/>
                                            </p:txEl>
                                          </p:spTgt>
                                        </p:tgtEl>
                                        <p:attrNameLst>
                                          <p:attrName>style.visibility</p:attrName>
                                        </p:attrNameLst>
                                      </p:cBhvr>
                                      <p:to>
                                        <p:strVal val="visible"/>
                                      </p:to>
                                    </p:set>
                                    <p:animEffect transition="in" filter="blinds(horizontal)">
                                      <p:cBhvr>
                                        <p:cTn id="20" dur="500"/>
                                        <p:tgtEl>
                                          <p:spTgt spid="486408">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86408">
                                            <p:txEl>
                                              <p:pRg st="1" end="1"/>
                                            </p:txEl>
                                          </p:spTgt>
                                        </p:tgtEl>
                                        <p:attrNameLst>
                                          <p:attrName>style.visibility</p:attrName>
                                        </p:attrNameLst>
                                      </p:cBhvr>
                                      <p:to>
                                        <p:strVal val="visible"/>
                                      </p:to>
                                    </p:set>
                                    <p:animEffect transition="in" filter="blinds(horizontal)">
                                      <p:cBhvr>
                                        <p:cTn id="25" dur="500"/>
                                        <p:tgtEl>
                                          <p:spTgt spid="486408">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486408">
                                            <p:txEl>
                                              <p:pRg st="2" end="2"/>
                                            </p:txEl>
                                          </p:spTgt>
                                        </p:tgtEl>
                                        <p:attrNameLst>
                                          <p:attrName>style.visibility</p:attrName>
                                        </p:attrNameLst>
                                      </p:cBhvr>
                                      <p:to>
                                        <p:strVal val="visible"/>
                                      </p:to>
                                    </p:set>
                                    <p:animEffect transition="in" filter="blinds(horizontal)">
                                      <p:cBhvr>
                                        <p:cTn id="30" dur="500"/>
                                        <p:tgtEl>
                                          <p:spTgt spid="486408">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86408">
                                            <p:txEl>
                                              <p:pRg st="3" end="3"/>
                                            </p:txEl>
                                          </p:spTgt>
                                        </p:tgtEl>
                                        <p:attrNameLst>
                                          <p:attrName>style.visibility</p:attrName>
                                        </p:attrNameLst>
                                      </p:cBhvr>
                                      <p:to>
                                        <p:strVal val="visible"/>
                                      </p:to>
                                    </p:set>
                                    <p:animEffect transition="in" filter="blinds(horizontal)">
                                      <p:cBhvr>
                                        <p:cTn id="35" dur="500"/>
                                        <p:tgtEl>
                                          <p:spTgt spid="486408">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86409">
                                            <p:txEl>
                                              <p:pRg st="0" end="0"/>
                                            </p:txEl>
                                          </p:spTgt>
                                        </p:tgtEl>
                                        <p:attrNameLst>
                                          <p:attrName>style.visibility</p:attrName>
                                        </p:attrNameLst>
                                      </p:cBhvr>
                                      <p:to>
                                        <p:strVal val="visible"/>
                                      </p:to>
                                    </p:set>
                                    <p:animEffect transition="in" filter="blinds(horizontal)">
                                      <p:cBhvr>
                                        <p:cTn id="40" dur="500"/>
                                        <p:tgtEl>
                                          <p:spTgt spid="486409">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486409">
                                            <p:txEl>
                                              <p:pRg st="1" end="1"/>
                                            </p:txEl>
                                          </p:spTgt>
                                        </p:tgtEl>
                                        <p:attrNameLst>
                                          <p:attrName>style.visibility</p:attrName>
                                        </p:attrNameLst>
                                      </p:cBhvr>
                                      <p:to>
                                        <p:strVal val="visible"/>
                                      </p:to>
                                    </p:set>
                                    <p:animEffect transition="in" filter="blinds(horizontal)">
                                      <p:cBhvr>
                                        <p:cTn id="45" dur="500"/>
                                        <p:tgtEl>
                                          <p:spTgt spid="486409">
                                            <p:txEl>
                                              <p:pRg st="1" end="1"/>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486409">
                                            <p:txEl>
                                              <p:pRg st="2" end="2"/>
                                            </p:txEl>
                                          </p:spTgt>
                                        </p:tgtEl>
                                        <p:attrNameLst>
                                          <p:attrName>style.visibility</p:attrName>
                                        </p:attrNameLst>
                                      </p:cBhvr>
                                      <p:to>
                                        <p:strVal val="visible"/>
                                      </p:to>
                                    </p:set>
                                    <p:animEffect transition="in" filter="blinds(horizontal)">
                                      <p:cBhvr>
                                        <p:cTn id="50" dur="500"/>
                                        <p:tgtEl>
                                          <p:spTgt spid="486409">
                                            <p:txEl>
                                              <p:pRg st="2" end="2"/>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486409">
                                            <p:txEl>
                                              <p:pRg st="3" end="3"/>
                                            </p:txEl>
                                          </p:spTgt>
                                        </p:tgtEl>
                                        <p:attrNameLst>
                                          <p:attrName>style.visibility</p:attrName>
                                        </p:attrNameLst>
                                      </p:cBhvr>
                                      <p:to>
                                        <p:strVal val="visible"/>
                                      </p:to>
                                    </p:set>
                                    <p:animEffect transition="in" filter="blinds(horizontal)">
                                      <p:cBhvr>
                                        <p:cTn id="55" dur="500"/>
                                        <p:tgtEl>
                                          <p:spTgt spid="486409">
                                            <p:txEl>
                                              <p:pRg st="3" end="3"/>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486410"/>
                                        </p:tgtEl>
                                        <p:attrNameLst>
                                          <p:attrName>style.visibility</p:attrName>
                                        </p:attrNameLst>
                                      </p:cBhvr>
                                      <p:to>
                                        <p:strVal val="visible"/>
                                      </p:to>
                                    </p:set>
                                    <p:animEffect transition="in" filter="blinds(horizontal)">
                                      <p:cBhvr>
                                        <p:cTn id="60" dur="500"/>
                                        <p:tgtEl>
                                          <p:spTgt spid="486410"/>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486411"/>
                                        </p:tgtEl>
                                        <p:attrNameLst>
                                          <p:attrName>style.visibility</p:attrName>
                                        </p:attrNameLst>
                                      </p:cBhvr>
                                      <p:to>
                                        <p:strVal val="visible"/>
                                      </p:to>
                                    </p:set>
                                    <p:animEffect transition="in" filter="blinds(horizontal)">
                                      <p:cBhvr>
                                        <p:cTn id="63" dur="500"/>
                                        <p:tgtEl>
                                          <p:spTgt spid="486411"/>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486412"/>
                                        </p:tgtEl>
                                        <p:attrNameLst>
                                          <p:attrName>style.visibility</p:attrName>
                                        </p:attrNameLst>
                                      </p:cBhvr>
                                      <p:to>
                                        <p:strVal val="visible"/>
                                      </p:to>
                                    </p:set>
                                    <p:animEffect transition="in" filter="blinds(horizontal)">
                                      <p:cBhvr>
                                        <p:cTn id="66" dur="500"/>
                                        <p:tgtEl>
                                          <p:spTgt spid="486412"/>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486413"/>
                                        </p:tgtEl>
                                        <p:attrNameLst>
                                          <p:attrName>style.visibility</p:attrName>
                                        </p:attrNameLst>
                                      </p:cBhvr>
                                      <p:to>
                                        <p:strVal val="visible"/>
                                      </p:to>
                                    </p:set>
                                    <p:animEffect transition="in" filter="blinds(horizontal)">
                                      <p:cBhvr>
                                        <p:cTn id="69" dur="500"/>
                                        <p:tgtEl>
                                          <p:spTgt spid="486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5" grpId="0"/>
      <p:bldP spid="486406" grpId="0"/>
      <p:bldP spid="486407" grpId="0"/>
      <p:bldP spid="486408" grpId="0" build="p"/>
      <p:bldP spid="486409" grpId="0" build="p"/>
      <p:bldP spid="486410" grpId="0"/>
      <p:bldP spid="486411" grpId="0"/>
      <p:bldP spid="486412" grpId="0"/>
      <p:bldP spid="486413"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323850" y="-171450"/>
            <a:ext cx="8540750" cy="1143000"/>
          </a:xfrm>
        </p:spPr>
        <p:txBody>
          <a:bodyPr/>
          <a:lstStyle/>
          <a:p>
            <a:pPr eaLnBrk="1" hangingPunct="1"/>
            <a:r>
              <a:rPr lang="en-GB" smtClean="0"/>
              <a:t>Quadratic with linear</a:t>
            </a:r>
          </a:p>
        </p:txBody>
      </p:sp>
      <p:pic>
        <p:nvPicPr>
          <p:cNvPr id="1095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1797050"/>
            <a:ext cx="5832475" cy="506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2" name="Line 4"/>
          <p:cNvSpPr>
            <a:spLocks noChangeShapeType="1"/>
          </p:cNvSpPr>
          <p:nvPr/>
        </p:nvSpPr>
        <p:spPr bwMode="auto">
          <a:xfrm flipV="1">
            <a:off x="395288" y="2582863"/>
            <a:ext cx="5400675" cy="1709737"/>
          </a:xfrm>
          <a:prstGeom prst="line">
            <a:avLst/>
          </a:prstGeom>
          <a:noFill/>
          <a:ln w="571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73" name="Text Box 5"/>
          <p:cNvSpPr txBox="1">
            <a:spLocks noChangeArrowheads="1"/>
          </p:cNvSpPr>
          <p:nvPr/>
        </p:nvSpPr>
        <p:spPr bwMode="auto">
          <a:xfrm>
            <a:off x="2195513" y="5756275"/>
            <a:ext cx="33766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b="1">
                <a:solidFill>
                  <a:schemeClr val="bg1"/>
                </a:solidFill>
                <a:latin typeface="Tahoma" pitchFamily="34" charset="0"/>
              </a:rPr>
              <a:t>y = x</a:t>
            </a:r>
            <a:r>
              <a:rPr kumimoji="0" lang="en-GB" sz="3200" b="1" baseline="30000">
                <a:solidFill>
                  <a:schemeClr val="bg1"/>
                </a:solidFill>
                <a:latin typeface="Tahoma" pitchFamily="34" charset="0"/>
              </a:rPr>
              <a:t>2</a:t>
            </a:r>
            <a:r>
              <a:rPr kumimoji="0" lang="en-GB" sz="3200" b="1">
                <a:solidFill>
                  <a:schemeClr val="bg1"/>
                </a:solidFill>
                <a:latin typeface="Tahoma" pitchFamily="34" charset="0"/>
              </a:rPr>
              <a:t> – 8x +16</a:t>
            </a:r>
          </a:p>
        </p:txBody>
      </p:sp>
      <p:sp>
        <p:nvSpPr>
          <p:cNvPr id="109574" name="Line 6"/>
          <p:cNvSpPr>
            <a:spLocks noChangeShapeType="1"/>
          </p:cNvSpPr>
          <p:nvPr/>
        </p:nvSpPr>
        <p:spPr bwMode="auto">
          <a:xfrm flipV="1">
            <a:off x="2338388" y="4532313"/>
            <a:ext cx="144462" cy="129698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75" name="Text Box 7"/>
          <p:cNvSpPr txBox="1">
            <a:spLocks noChangeArrowheads="1"/>
          </p:cNvSpPr>
          <p:nvPr/>
        </p:nvSpPr>
        <p:spPr bwMode="auto">
          <a:xfrm>
            <a:off x="2103438" y="2139950"/>
            <a:ext cx="23542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chemeClr val="bg1"/>
                </a:solidFill>
                <a:latin typeface="Tahoma" pitchFamily="34" charset="0"/>
              </a:rPr>
              <a:t>y = 2x + 10</a:t>
            </a:r>
          </a:p>
        </p:txBody>
      </p:sp>
      <p:sp>
        <p:nvSpPr>
          <p:cNvPr id="109576" name="Line 8"/>
          <p:cNvSpPr>
            <a:spLocks noChangeShapeType="1"/>
          </p:cNvSpPr>
          <p:nvPr/>
        </p:nvSpPr>
        <p:spPr bwMode="auto">
          <a:xfrm flipH="1">
            <a:off x="2195513" y="2732088"/>
            <a:ext cx="73025" cy="792162"/>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77" name="Text Box 9"/>
          <p:cNvSpPr txBox="1">
            <a:spLocks noChangeArrowheads="1"/>
          </p:cNvSpPr>
          <p:nvPr/>
        </p:nvSpPr>
        <p:spPr bwMode="auto">
          <a:xfrm>
            <a:off x="1763713" y="833438"/>
            <a:ext cx="52736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Solve: x</a:t>
            </a:r>
            <a:r>
              <a:rPr kumimoji="0" lang="en-GB" sz="3200" baseline="30000">
                <a:latin typeface="Tahoma" pitchFamily="34" charset="0"/>
              </a:rPr>
              <a:t>2</a:t>
            </a:r>
            <a:r>
              <a:rPr kumimoji="0" lang="en-GB" sz="3200">
                <a:latin typeface="Tahoma" pitchFamily="34" charset="0"/>
              </a:rPr>
              <a:t> – 8x + 16 &gt; 2x +7</a:t>
            </a:r>
          </a:p>
        </p:txBody>
      </p:sp>
      <p:sp>
        <p:nvSpPr>
          <p:cNvPr id="488458" name="Text Box 10"/>
          <p:cNvSpPr txBox="1">
            <a:spLocks noChangeArrowheads="1"/>
          </p:cNvSpPr>
          <p:nvPr/>
        </p:nvSpPr>
        <p:spPr bwMode="auto">
          <a:xfrm>
            <a:off x="6640513" y="1971675"/>
            <a:ext cx="2047875"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r>
              <a:rPr kumimoji="0" lang="en-GB" sz="3200">
                <a:solidFill>
                  <a:srgbClr val="FFFF00"/>
                </a:solidFill>
                <a:latin typeface="Tahoma" pitchFamily="34" charset="0"/>
              </a:rPr>
              <a:t>Estimate ?</a:t>
            </a:r>
          </a:p>
          <a:p>
            <a:pPr algn="ctr" eaLnBrk="1" hangingPunct="1"/>
            <a:endParaRPr kumimoji="0" lang="en-GB" sz="3200">
              <a:solidFill>
                <a:srgbClr val="FFFF00"/>
              </a:solidFill>
              <a:latin typeface="Tahoma" pitchFamily="34" charset="0"/>
            </a:endParaRPr>
          </a:p>
          <a:p>
            <a:pPr algn="ctr" eaLnBrk="1" hangingPunct="1"/>
            <a:r>
              <a:rPr kumimoji="0" lang="en-GB" sz="3200">
                <a:solidFill>
                  <a:srgbClr val="FFFF00"/>
                </a:solidFill>
                <a:latin typeface="Tahoma" pitchFamily="34" charset="0"/>
              </a:rPr>
              <a:t>x&lt;1</a:t>
            </a:r>
          </a:p>
          <a:p>
            <a:pPr algn="ctr" eaLnBrk="1" hangingPunct="1"/>
            <a:endParaRPr kumimoji="0" lang="en-GB" sz="3200">
              <a:solidFill>
                <a:srgbClr val="FFFF00"/>
              </a:solidFill>
              <a:latin typeface="Tahoma" pitchFamily="34" charset="0"/>
            </a:endParaRPr>
          </a:p>
          <a:p>
            <a:pPr algn="ctr" eaLnBrk="1" hangingPunct="1"/>
            <a:r>
              <a:rPr kumimoji="0" lang="en-GB" sz="3200">
                <a:solidFill>
                  <a:srgbClr val="FFFF00"/>
                </a:solidFill>
                <a:latin typeface="Tahoma" pitchFamily="34" charset="0"/>
              </a:rPr>
              <a:t>x&gt;9</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8458">
                                            <p:txEl>
                                              <p:pRg st="0" end="0"/>
                                            </p:txEl>
                                          </p:spTgt>
                                        </p:tgtEl>
                                        <p:attrNameLst>
                                          <p:attrName>style.visibility</p:attrName>
                                        </p:attrNameLst>
                                      </p:cBhvr>
                                      <p:to>
                                        <p:strVal val="visible"/>
                                      </p:to>
                                    </p:set>
                                    <p:animEffect transition="in" filter="blinds(horizontal)">
                                      <p:cBhvr>
                                        <p:cTn id="7" dur="500"/>
                                        <p:tgtEl>
                                          <p:spTgt spid="4884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8458">
                                            <p:txEl>
                                              <p:pRg st="2" end="2"/>
                                            </p:txEl>
                                          </p:spTgt>
                                        </p:tgtEl>
                                        <p:attrNameLst>
                                          <p:attrName>style.visibility</p:attrName>
                                        </p:attrNameLst>
                                      </p:cBhvr>
                                      <p:to>
                                        <p:strVal val="visible"/>
                                      </p:to>
                                    </p:set>
                                    <p:animEffect transition="in" filter="blinds(horizontal)">
                                      <p:cBhvr>
                                        <p:cTn id="12" dur="500"/>
                                        <p:tgtEl>
                                          <p:spTgt spid="48845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88458">
                                            <p:txEl>
                                              <p:pRg st="4" end="4"/>
                                            </p:txEl>
                                          </p:spTgt>
                                        </p:tgtEl>
                                        <p:attrNameLst>
                                          <p:attrName>style.visibility</p:attrName>
                                        </p:attrNameLst>
                                      </p:cBhvr>
                                      <p:to>
                                        <p:strVal val="visible"/>
                                      </p:to>
                                    </p:set>
                                    <p:animEffect transition="in" filter="blinds(horizontal)">
                                      <p:cBhvr>
                                        <p:cTn id="17" dur="500"/>
                                        <p:tgtEl>
                                          <p:spTgt spid="4884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8" grpId="0" build="p"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323850" y="-171450"/>
            <a:ext cx="8540750" cy="1143000"/>
          </a:xfrm>
        </p:spPr>
        <p:txBody>
          <a:bodyPr/>
          <a:lstStyle/>
          <a:p>
            <a:pPr eaLnBrk="1" hangingPunct="1"/>
            <a:r>
              <a:rPr lang="en-GB" smtClean="0"/>
              <a:t>Quadratic with linear (2)</a:t>
            </a:r>
          </a:p>
        </p:txBody>
      </p:sp>
      <p:sp>
        <p:nvSpPr>
          <p:cNvPr id="110595" name="Text Box 3"/>
          <p:cNvSpPr txBox="1">
            <a:spLocks noChangeArrowheads="1"/>
          </p:cNvSpPr>
          <p:nvPr/>
        </p:nvSpPr>
        <p:spPr bwMode="auto">
          <a:xfrm>
            <a:off x="1763713" y="833438"/>
            <a:ext cx="52736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Solve: x</a:t>
            </a:r>
            <a:r>
              <a:rPr kumimoji="0" lang="en-GB" sz="3200" baseline="30000">
                <a:latin typeface="Tahoma" pitchFamily="34" charset="0"/>
              </a:rPr>
              <a:t>2</a:t>
            </a:r>
            <a:r>
              <a:rPr kumimoji="0" lang="en-GB" sz="3200">
                <a:latin typeface="Tahoma" pitchFamily="34" charset="0"/>
              </a:rPr>
              <a:t> – 8x + 16 &gt; 2x +7</a:t>
            </a:r>
          </a:p>
        </p:txBody>
      </p:sp>
      <p:sp>
        <p:nvSpPr>
          <p:cNvPr id="490500" name="Text Box 4"/>
          <p:cNvSpPr txBox="1">
            <a:spLocks noChangeArrowheads="1"/>
          </p:cNvSpPr>
          <p:nvPr/>
        </p:nvSpPr>
        <p:spPr bwMode="auto">
          <a:xfrm>
            <a:off x="1166813" y="1611313"/>
            <a:ext cx="5661025"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FFFF00"/>
                </a:solidFill>
                <a:latin typeface="Tahoma" pitchFamily="34" charset="0"/>
              </a:rPr>
              <a:t>Algebraically:	</a:t>
            </a:r>
          </a:p>
          <a:p>
            <a:pPr eaLnBrk="1" hangingPunct="1"/>
            <a:r>
              <a:rPr kumimoji="0" lang="en-GB" sz="3200">
                <a:solidFill>
                  <a:srgbClr val="FFFF00"/>
                </a:solidFill>
                <a:latin typeface="Tahoma" pitchFamily="34" charset="0"/>
              </a:rPr>
              <a:t>	1.	Rearrange first</a:t>
            </a:r>
          </a:p>
          <a:p>
            <a:pPr eaLnBrk="1" hangingPunct="1"/>
            <a:r>
              <a:rPr kumimoji="0" lang="en-GB" sz="3200">
                <a:solidFill>
                  <a:srgbClr val="FFFF00"/>
                </a:solidFill>
                <a:latin typeface="Tahoma" pitchFamily="34" charset="0"/>
              </a:rPr>
              <a:t>	2.	Solve like the others</a:t>
            </a:r>
          </a:p>
        </p:txBody>
      </p:sp>
      <p:sp>
        <p:nvSpPr>
          <p:cNvPr id="490501" name="Text Box 5"/>
          <p:cNvSpPr txBox="1">
            <a:spLocks noChangeArrowheads="1"/>
          </p:cNvSpPr>
          <p:nvPr/>
        </p:nvSpPr>
        <p:spPr bwMode="auto">
          <a:xfrm>
            <a:off x="1692275" y="3429000"/>
            <a:ext cx="40433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x</a:t>
            </a:r>
            <a:r>
              <a:rPr kumimoji="0" lang="en-GB" sz="3200" baseline="30000">
                <a:latin typeface="Tahoma" pitchFamily="34" charset="0"/>
              </a:rPr>
              <a:t>2</a:t>
            </a:r>
            <a:r>
              <a:rPr kumimoji="0" lang="en-GB" sz="3200">
                <a:latin typeface="Tahoma" pitchFamily="34" charset="0"/>
              </a:rPr>
              <a:t> – 8x + 16 &gt; 2x +7</a:t>
            </a:r>
          </a:p>
        </p:txBody>
      </p:sp>
      <p:sp>
        <p:nvSpPr>
          <p:cNvPr id="490502" name="Text Box 6"/>
          <p:cNvSpPr txBox="1">
            <a:spLocks noChangeArrowheads="1"/>
          </p:cNvSpPr>
          <p:nvPr/>
        </p:nvSpPr>
        <p:spPr bwMode="auto">
          <a:xfrm>
            <a:off x="1692275" y="4941888"/>
            <a:ext cx="31972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x</a:t>
            </a:r>
            <a:r>
              <a:rPr kumimoji="0" lang="en-GB" sz="3200" baseline="30000">
                <a:latin typeface="Tahoma" pitchFamily="34" charset="0"/>
              </a:rPr>
              <a:t>2</a:t>
            </a:r>
            <a:r>
              <a:rPr kumimoji="0" lang="en-GB" sz="3200">
                <a:latin typeface="Tahoma" pitchFamily="34" charset="0"/>
              </a:rPr>
              <a:t> – 10x + 9 &gt; 0</a:t>
            </a:r>
          </a:p>
        </p:txBody>
      </p:sp>
      <p:sp>
        <p:nvSpPr>
          <p:cNvPr id="490503" name="Text Box 7"/>
          <p:cNvSpPr txBox="1">
            <a:spLocks noChangeArrowheads="1"/>
          </p:cNvSpPr>
          <p:nvPr/>
        </p:nvSpPr>
        <p:spPr bwMode="auto">
          <a:xfrm>
            <a:off x="1692275" y="5734050"/>
            <a:ext cx="2847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(x-9)(x-1)  &gt; 0</a:t>
            </a:r>
          </a:p>
        </p:txBody>
      </p:sp>
      <p:grpSp>
        <p:nvGrpSpPr>
          <p:cNvPr id="490504" name="Group 8"/>
          <p:cNvGrpSpPr>
            <a:grpSpLocks/>
          </p:cNvGrpSpPr>
          <p:nvPr/>
        </p:nvGrpSpPr>
        <p:grpSpPr bwMode="auto">
          <a:xfrm>
            <a:off x="1763713" y="3429000"/>
            <a:ext cx="5170487" cy="1300163"/>
            <a:chOff x="1111" y="2160"/>
            <a:chExt cx="3257" cy="819"/>
          </a:xfrm>
        </p:grpSpPr>
        <p:sp>
          <p:nvSpPr>
            <p:cNvPr id="110604" name="Text Box 9"/>
            <p:cNvSpPr txBox="1">
              <a:spLocks noChangeArrowheads="1"/>
            </p:cNvSpPr>
            <p:nvPr/>
          </p:nvSpPr>
          <p:spPr bwMode="auto">
            <a:xfrm>
              <a:off x="1111" y="2614"/>
              <a:ext cx="215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x</a:t>
              </a:r>
              <a:r>
                <a:rPr kumimoji="0" lang="en-GB" sz="3200" baseline="30000">
                  <a:latin typeface="Tahoma" pitchFamily="34" charset="0"/>
                </a:rPr>
                <a:t>2</a:t>
              </a:r>
              <a:r>
                <a:rPr kumimoji="0" lang="en-GB" sz="3200">
                  <a:latin typeface="Tahoma" pitchFamily="34" charset="0"/>
                </a:rPr>
                <a:t> – 10x + 16 &gt; 7</a:t>
              </a:r>
            </a:p>
          </p:txBody>
        </p:sp>
        <p:sp>
          <p:nvSpPr>
            <p:cNvPr id="110605" name="Text Box 10"/>
            <p:cNvSpPr txBox="1">
              <a:spLocks noChangeArrowheads="1"/>
            </p:cNvSpPr>
            <p:nvPr/>
          </p:nvSpPr>
          <p:spPr bwMode="auto">
            <a:xfrm>
              <a:off x="3696" y="2160"/>
              <a:ext cx="6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00FF00"/>
                  </a:solidFill>
                  <a:latin typeface="Tahoma" pitchFamily="34" charset="0"/>
                </a:rPr>
                <a:t>(-2x)</a:t>
              </a:r>
            </a:p>
          </p:txBody>
        </p:sp>
      </p:grpSp>
      <p:sp>
        <p:nvSpPr>
          <p:cNvPr id="490507" name="Text Box 11"/>
          <p:cNvSpPr txBox="1">
            <a:spLocks noChangeArrowheads="1"/>
          </p:cNvSpPr>
          <p:nvPr/>
        </p:nvSpPr>
        <p:spPr bwMode="auto">
          <a:xfrm>
            <a:off x="5867400" y="4149725"/>
            <a:ext cx="8651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00FF00"/>
                </a:solidFill>
                <a:latin typeface="Tahoma" pitchFamily="34" charset="0"/>
              </a:rPr>
              <a:t>(-7)</a:t>
            </a:r>
          </a:p>
        </p:txBody>
      </p:sp>
      <p:sp>
        <p:nvSpPr>
          <p:cNvPr id="490508" name="Text Box 12"/>
          <p:cNvSpPr txBox="1">
            <a:spLocks noChangeArrowheads="1"/>
          </p:cNvSpPr>
          <p:nvPr/>
        </p:nvSpPr>
        <p:spPr bwMode="auto">
          <a:xfrm>
            <a:off x="4932363" y="4941888"/>
            <a:ext cx="3886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00FF00"/>
                </a:solidFill>
                <a:latin typeface="Tahoma" pitchFamily="34" charset="0"/>
              </a:rPr>
              <a:t>Like the ones we did</a:t>
            </a:r>
          </a:p>
        </p:txBody>
      </p:sp>
      <p:sp>
        <p:nvSpPr>
          <p:cNvPr id="490509" name="Text Box 13"/>
          <p:cNvSpPr txBox="1">
            <a:spLocks noChangeArrowheads="1"/>
          </p:cNvSpPr>
          <p:nvPr/>
        </p:nvSpPr>
        <p:spPr bwMode="auto">
          <a:xfrm>
            <a:off x="5364163" y="5805488"/>
            <a:ext cx="22431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00FF00"/>
                </a:solidFill>
                <a:latin typeface="Tahoma" pitchFamily="34" charset="0"/>
              </a:rPr>
              <a:t>x&gt;9 or x&lt;1</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90500">
                                            <p:txEl>
                                              <p:pRg st="0" end="0"/>
                                            </p:txEl>
                                          </p:spTgt>
                                        </p:tgtEl>
                                        <p:attrNameLst>
                                          <p:attrName>style.visibility</p:attrName>
                                        </p:attrNameLst>
                                      </p:cBhvr>
                                      <p:to>
                                        <p:strVal val="visible"/>
                                      </p:to>
                                    </p:set>
                                    <p:animEffect transition="in" filter="diamond(in)">
                                      <p:cBhvr>
                                        <p:cTn id="7" dur="2000"/>
                                        <p:tgtEl>
                                          <p:spTgt spid="4905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90500">
                                            <p:txEl>
                                              <p:pRg st="1" end="1"/>
                                            </p:txEl>
                                          </p:spTgt>
                                        </p:tgtEl>
                                        <p:attrNameLst>
                                          <p:attrName>style.visibility</p:attrName>
                                        </p:attrNameLst>
                                      </p:cBhvr>
                                      <p:to>
                                        <p:strVal val="visible"/>
                                      </p:to>
                                    </p:set>
                                    <p:animEffect transition="in" filter="diamond(in)">
                                      <p:cBhvr>
                                        <p:cTn id="12" dur="2000"/>
                                        <p:tgtEl>
                                          <p:spTgt spid="4905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90500">
                                            <p:txEl>
                                              <p:pRg st="2" end="2"/>
                                            </p:txEl>
                                          </p:spTgt>
                                        </p:tgtEl>
                                        <p:attrNameLst>
                                          <p:attrName>style.visibility</p:attrName>
                                        </p:attrNameLst>
                                      </p:cBhvr>
                                      <p:to>
                                        <p:strVal val="visible"/>
                                      </p:to>
                                    </p:set>
                                    <p:animEffect transition="in" filter="diamond(in)">
                                      <p:cBhvr>
                                        <p:cTn id="17" dur="2000"/>
                                        <p:tgtEl>
                                          <p:spTgt spid="4905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90501"/>
                                        </p:tgtEl>
                                        <p:attrNameLst>
                                          <p:attrName>style.visibility</p:attrName>
                                        </p:attrNameLst>
                                      </p:cBhvr>
                                      <p:to>
                                        <p:strVal val="visible"/>
                                      </p:to>
                                    </p:set>
                                    <p:animEffect transition="in" filter="diamond(in)">
                                      <p:cBhvr>
                                        <p:cTn id="22" dur="2000"/>
                                        <p:tgtEl>
                                          <p:spTgt spid="4905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490504"/>
                                        </p:tgtEl>
                                        <p:attrNameLst>
                                          <p:attrName>style.visibility</p:attrName>
                                        </p:attrNameLst>
                                      </p:cBhvr>
                                      <p:to>
                                        <p:strVal val="visible"/>
                                      </p:to>
                                    </p:set>
                                    <p:animEffect transition="in" filter="diamond(in)">
                                      <p:cBhvr>
                                        <p:cTn id="27" dur="2000"/>
                                        <p:tgtEl>
                                          <p:spTgt spid="490504"/>
                                        </p:tgtEl>
                                      </p:cBhvr>
                                    </p:animEffect>
                                  </p:childTnLst>
                                </p:cTn>
                              </p:par>
                            </p:childTnLst>
                          </p:cTn>
                        </p:par>
                        <p:par>
                          <p:cTn id="28" fill="hold" nodeType="afterGroup">
                            <p:stCondLst>
                              <p:cond delay="2000"/>
                            </p:stCondLst>
                            <p:childTnLst>
                              <p:par>
                                <p:cTn id="29" presetID="8" presetClass="entr" presetSubtype="16" fill="hold" grpId="0" nodeType="afterEffect">
                                  <p:stCondLst>
                                    <p:cond delay="0"/>
                                  </p:stCondLst>
                                  <p:childTnLst>
                                    <p:set>
                                      <p:cBhvr>
                                        <p:cTn id="30" dur="1" fill="hold">
                                          <p:stCondLst>
                                            <p:cond delay="0"/>
                                          </p:stCondLst>
                                        </p:cTn>
                                        <p:tgtEl>
                                          <p:spTgt spid="490507"/>
                                        </p:tgtEl>
                                        <p:attrNameLst>
                                          <p:attrName>style.visibility</p:attrName>
                                        </p:attrNameLst>
                                      </p:cBhvr>
                                      <p:to>
                                        <p:strVal val="visible"/>
                                      </p:to>
                                    </p:set>
                                    <p:animEffect transition="in" filter="diamond(in)">
                                      <p:cBhvr>
                                        <p:cTn id="31" dur="2000"/>
                                        <p:tgtEl>
                                          <p:spTgt spid="49050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490502"/>
                                        </p:tgtEl>
                                        <p:attrNameLst>
                                          <p:attrName>style.visibility</p:attrName>
                                        </p:attrNameLst>
                                      </p:cBhvr>
                                      <p:to>
                                        <p:strVal val="visible"/>
                                      </p:to>
                                    </p:set>
                                    <p:animEffect transition="in" filter="diamond(in)">
                                      <p:cBhvr>
                                        <p:cTn id="36" dur="2000"/>
                                        <p:tgtEl>
                                          <p:spTgt spid="49050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490508"/>
                                        </p:tgtEl>
                                        <p:attrNameLst>
                                          <p:attrName>style.visibility</p:attrName>
                                        </p:attrNameLst>
                                      </p:cBhvr>
                                      <p:to>
                                        <p:strVal val="visible"/>
                                      </p:to>
                                    </p:set>
                                    <p:animEffect transition="in" filter="diamond(in)">
                                      <p:cBhvr>
                                        <p:cTn id="41" dur="2000"/>
                                        <p:tgtEl>
                                          <p:spTgt spid="49050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490503"/>
                                        </p:tgtEl>
                                        <p:attrNameLst>
                                          <p:attrName>style.visibility</p:attrName>
                                        </p:attrNameLst>
                                      </p:cBhvr>
                                      <p:to>
                                        <p:strVal val="visible"/>
                                      </p:to>
                                    </p:set>
                                    <p:animEffect transition="in" filter="diamond(in)">
                                      <p:cBhvr>
                                        <p:cTn id="46" dur="2000"/>
                                        <p:tgtEl>
                                          <p:spTgt spid="49050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8" presetClass="entr" presetSubtype="16" fill="hold" grpId="0" nodeType="clickEffect">
                                  <p:stCondLst>
                                    <p:cond delay="0"/>
                                  </p:stCondLst>
                                  <p:childTnLst>
                                    <p:set>
                                      <p:cBhvr>
                                        <p:cTn id="50" dur="1" fill="hold">
                                          <p:stCondLst>
                                            <p:cond delay="0"/>
                                          </p:stCondLst>
                                        </p:cTn>
                                        <p:tgtEl>
                                          <p:spTgt spid="490509"/>
                                        </p:tgtEl>
                                        <p:attrNameLst>
                                          <p:attrName>style.visibility</p:attrName>
                                        </p:attrNameLst>
                                      </p:cBhvr>
                                      <p:to>
                                        <p:strVal val="visible"/>
                                      </p:to>
                                    </p:set>
                                    <p:animEffect transition="in" filter="diamond(in)">
                                      <p:cBhvr>
                                        <p:cTn id="51" dur="2000"/>
                                        <p:tgtEl>
                                          <p:spTgt spid="490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500" grpId="0" build="p"/>
      <p:bldP spid="490501" grpId="0"/>
      <p:bldP spid="490502" grpId="0"/>
      <p:bldP spid="490503" grpId="0"/>
      <p:bldP spid="490507" grpId="0"/>
      <p:bldP spid="490508" grpId="0"/>
      <p:bldP spid="490509"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323850" y="-171450"/>
            <a:ext cx="8540750" cy="1143000"/>
          </a:xfrm>
        </p:spPr>
        <p:txBody>
          <a:bodyPr/>
          <a:lstStyle/>
          <a:p>
            <a:pPr eaLnBrk="1" hangingPunct="1"/>
            <a:r>
              <a:rPr lang="en-GB" smtClean="0"/>
              <a:t>Try this one</a:t>
            </a:r>
          </a:p>
        </p:txBody>
      </p:sp>
      <p:sp>
        <p:nvSpPr>
          <p:cNvPr id="111619" name="Text Box 3"/>
          <p:cNvSpPr txBox="1">
            <a:spLocks noChangeArrowheads="1"/>
          </p:cNvSpPr>
          <p:nvPr/>
        </p:nvSpPr>
        <p:spPr bwMode="auto">
          <a:xfrm>
            <a:off x="1763713" y="833438"/>
            <a:ext cx="51244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Solve: x</a:t>
            </a:r>
            <a:r>
              <a:rPr kumimoji="0" lang="en-GB" sz="3200" baseline="30000">
                <a:latin typeface="Tahoma" pitchFamily="34" charset="0"/>
              </a:rPr>
              <a:t>2</a:t>
            </a:r>
            <a:r>
              <a:rPr kumimoji="0" lang="en-GB" sz="3200">
                <a:latin typeface="Tahoma" pitchFamily="34" charset="0"/>
              </a:rPr>
              <a:t> + x + 4 &gt; 4x +14</a:t>
            </a:r>
          </a:p>
        </p:txBody>
      </p:sp>
      <p:sp>
        <p:nvSpPr>
          <p:cNvPr id="492548" name="Text Box 4"/>
          <p:cNvSpPr txBox="1">
            <a:spLocks noChangeArrowheads="1"/>
          </p:cNvSpPr>
          <p:nvPr/>
        </p:nvSpPr>
        <p:spPr bwMode="auto">
          <a:xfrm>
            <a:off x="1166813" y="1611313"/>
            <a:ext cx="5661025"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FFFF00"/>
                </a:solidFill>
                <a:latin typeface="Tahoma" pitchFamily="34" charset="0"/>
              </a:rPr>
              <a:t>Algebraically:	</a:t>
            </a:r>
          </a:p>
          <a:p>
            <a:pPr eaLnBrk="1" hangingPunct="1"/>
            <a:r>
              <a:rPr kumimoji="0" lang="en-GB" sz="3200">
                <a:solidFill>
                  <a:srgbClr val="FFFF00"/>
                </a:solidFill>
                <a:latin typeface="Tahoma" pitchFamily="34" charset="0"/>
              </a:rPr>
              <a:t>	1.	Rearrange first</a:t>
            </a:r>
          </a:p>
          <a:p>
            <a:pPr eaLnBrk="1" hangingPunct="1"/>
            <a:r>
              <a:rPr kumimoji="0" lang="en-GB" sz="3200">
                <a:solidFill>
                  <a:srgbClr val="FFFF00"/>
                </a:solidFill>
                <a:latin typeface="Tahoma" pitchFamily="34" charset="0"/>
              </a:rPr>
              <a:t>	2.	Solve like the others</a:t>
            </a:r>
          </a:p>
        </p:txBody>
      </p:sp>
      <p:sp>
        <p:nvSpPr>
          <p:cNvPr id="492549" name="Text Box 5"/>
          <p:cNvSpPr txBox="1">
            <a:spLocks noChangeArrowheads="1"/>
          </p:cNvSpPr>
          <p:nvPr/>
        </p:nvSpPr>
        <p:spPr bwMode="auto">
          <a:xfrm>
            <a:off x="1692275" y="3429000"/>
            <a:ext cx="3894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x</a:t>
            </a:r>
            <a:r>
              <a:rPr kumimoji="0" lang="en-GB" sz="3200" baseline="30000">
                <a:latin typeface="Tahoma" pitchFamily="34" charset="0"/>
              </a:rPr>
              <a:t>2</a:t>
            </a:r>
            <a:r>
              <a:rPr kumimoji="0" lang="en-GB" sz="3200">
                <a:latin typeface="Tahoma" pitchFamily="34" charset="0"/>
              </a:rPr>
              <a:t> + x + 4 &gt; 4x +14</a:t>
            </a:r>
          </a:p>
        </p:txBody>
      </p:sp>
      <p:sp>
        <p:nvSpPr>
          <p:cNvPr id="492550" name="Text Box 6"/>
          <p:cNvSpPr txBox="1">
            <a:spLocks noChangeArrowheads="1"/>
          </p:cNvSpPr>
          <p:nvPr/>
        </p:nvSpPr>
        <p:spPr bwMode="auto">
          <a:xfrm>
            <a:off x="1692275" y="4941888"/>
            <a:ext cx="30495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x</a:t>
            </a:r>
            <a:r>
              <a:rPr kumimoji="0" lang="en-GB" sz="3200" baseline="30000">
                <a:latin typeface="Tahoma" pitchFamily="34" charset="0"/>
              </a:rPr>
              <a:t>2</a:t>
            </a:r>
            <a:r>
              <a:rPr kumimoji="0" lang="en-GB" sz="3200">
                <a:latin typeface="Tahoma" pitchFamily="34" charset="0"/>
              </a:rPr>
              <a:t> – 3x - 10 &gt; 0</a:t>
            </a:r>
          </a:p>
        </p:txBody>
      </p:sp>
      <p:sp>
        <p:nvSpPr>
          <p:cNvPr id="492551" name="Text Box 7"/>
          <p:cNvSpPr txBox="1">
            <a:spLocks noChangeArrowheads="1"/>
          </p:cNvSpPr>
          <p:nvPr/>
        </p:nvSpPr>
        <p:spPr bwMode="auto">
          <a:xfrm>
            <a:off x="1692275" y="5734050"/>
            <a:ext cx="2995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(x+2)(x-5)  &gt; 0</a:t>
            </a:r>
          </a:p>
        </p:txBody>
      </p:sp>
      <p:grpSp>
        <p:nvGrpSpPr>
          <p:cNvPr id="492552" name="Group 8"/>
          <p:cNvGrpSpPr>
            <a:grpSpLocks/>
          </p:cNvGrpSpPr>
          <p:nvPr/>
        </p:nvGrpSpPr>
        <p:grpSpPr bwMode="auto">
          <a:xfrm>
            <a:off x="1763713" y="3429000"/>
            <a:ext cx="5170487" cy="1300163"/>
            <a:chOff x="1111" y="2160"/>
            <a:chExt cx="3257" cy="819"/>
          </a:xfrm>
        </p:grpSpPr>
        <p:sp>
          <p:nvSpPr>
            <p:cNvPr id="111628" name="Text Box 9"/>
            <p:cNvSpPr txBox="1">
              <a:spLocks noChangeArrowheads="1"/>
            </p:cNvSpPr>
            <p:nvPr/>
          </p:nvSpPr>
          <p:spPr bwMode="auto">
            <a:xfrm>
              <a:off x="1111" y="2614"/>
              <a:ext cx="201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latin typeface="Tahoma" pitchFamily="34" charset="0"/>
                </a:rPr>
                <a:t>x</a:t>
              </a:r>
              <a:r>
                <a:rPr kumimoji="0" lang="en-GB" sz="3200" baseline="30000">
                  <a:latin typeface="Tahoma" pitchFamily="34" charset="0"/>
                </a:rPr>
                <a:t>2</a:t>
              </a:r>
              <a:r>
                <a:rPr kumimoji="0" lang="en-GB" sz="3200">
                  <a:latin typeface="Tahoma" pitchFamily="34" charset="0"/>
                </a:rPr>
                <a:t> – 3x + 4 &gt; 14</a:t>
              </a:r>
            </a:p>
          </p:txBody>
        </p:sp>
        <p:sp>
          <p:nvSpPr>
            <p:cNvPr id="111629" name="Text Box 10"/>
            <p:cNvSpPr txBox="1">
              <a:spLocks noChangeArrowheads="1"/>
            </p:cNvSpPr>
            <p:nvPr/>
          </p:nvSpPr>
          <p:spPr bwMode="auto">
            <a:xfrm>
              <a:off x="3696" y="2160"/>
              <a:ext cx="6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00FF00"/>
                  </a:solidFill>
                  <a:latin typeface="Tahoma" pitchFamily="34" charset="0"/>
                </a:rPr>
                <a:t>(-4x)</a:t>
              </a:r>
            </a:p>
          </p:txBody>
        </p:sp>
      </p:grpSp>
      <p:sp>
        <p:nvSpPr>
          <p:cNvPr id="492555" name="Text Box 11"/>
          <p:cNvSpPr txBox="1">
            <a:spLocks noChangeArrowheads="1"/>
          </p:cNvSpPr>
          <p:nvPr/>
        </p:nvSpPr>
        <p:spPr bwMode="auto">
          <a:xfrm>
            <a:off x="5867400" y="4149725"/>
            <a:ext cx="10874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00FF00"/>
                </a:solidFill>
                <a:latin typeface="Tahoma" pitchFamily="34" charset="0"/>
              </a:rPr>
              <a:t>(-14)</a:t>
            </a:r>
          </a:p>
        </p:txBody>
      </p:sp>
      <p:sp>
        <p:nvSpPr>
          <p:cNvPr id="492556" name="Text Box 12"/>
          <p:cNvSpPr txBox="1">
            <a:spLocks noChangeArrowheads="1"/>
          </p:cNvSpPr>
          <p:nvPr/>
        </p:nvSpPr>
        <p:spPr bwMode="auto">
          <a:xfrm>
            <a:off x="5364163" y="5805488"/>
            <a:ext cx="23907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3200">
                <a:solidFill>
                  <a:srgbClr val="00FF00"/>
                </a:solidFill>
                <a:latin typeface="Tahoma" pitchFamily="34" charset="0"/>
              </a:rPr>
              <a:t>x&lt;-2 or x&gt;5</a:t>
            </a:r>
          </a:p>
        </p:txBody>
      </p:sp>
      <p:sp>
        <p:nvSpPr>
          <p:cNvPr id="492557" name="Text Box 13"/>
          <p:cNvSpPr txBox="1">
            <a:spLocks noChangeArrowheads="1"/>
          </p:cNvSpPr>
          <p:nvPr/>
        </p:nvSpPr>
        <p:spPr bwMode="auto">
          <a:xfrm>
            <a:off x="3657600" y="1377950"/>
            <a:ext cx="2149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GB" sz="2000">
                <a:solidFill>
                  <a:srgbClr val="00FF00"/>
                </a:solidFill>
                <a:latin typeface="Tahoma" pitchFamily="34" charset="0"/>
              </a:rPr>
              <a:t>First: try a sketch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2557"/>
                                        </p:tgtEl>
                                        <p:attrNameLst>
                                          <p:attrName>style.visibility</p:attrName>
                                        </p:attrNameLst>
                                      </p:cBhvr>
                                      <p:to>
                                        <p:strVal val="visible"/>
                                      </p:to>
                                    </p:set>
                                    <p:animEffect transition="in" filter="dissolve">
                                      <p:cBhvr>
                                        <p:cTn id="7" dur="500"/>
                                        <p:tgtEl>
                                          <p:spTgt spid="492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492548"/>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49254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492552"/>
                                        </p:tgtEl>
                                        <p:attrNameLst>
                                          <p:attrName>style.visibility</p:attrName>
                                        </p:attrNameLst>
                                      </p:cBhvr>
                                      <p:to>
                                        <p:strVal val="visible"/>
                                      </p:to>
                                    </p:se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499"/>
                                          </p:stCondLst>
                                        </p:cTn>
                                        <p:tgtEl>
                                          <p:spTgt spid="4925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9255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9255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92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8" grpId="0" autoUpdateAnimBg="0"/>
      <p:bldP spid="492549" grpId="0" autoUpdateAnimBg="0"/>
      <p:bldP spid="492550" grpId="0" autoUpdateAnimBg="0"/>
      <p:bldP spid="492551" grpId="0" autoUpdateAnimBg="0"/>
      <p:bldP spid="492555" grpId="0" autoUpdateAnimBg="0"/>
      <p:bldP spid="492556" grpId="0" autoUpdateAnimBg="0"/>
      <p:bldP spid="49255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2286000"/>
            <a:ext cx="7772400" cy="1139825"/>
          </a:xfrm>
        </p:spPr>
        <p:txBody>
          <a:bodyPr/>
          <a:lstStyle/>
          <a:p>
            <a:pPr eaLnBrk="1" hangingPunct="1"/>
            <a:r>
              <a:rPr lang="en-US" smtClean="0"/>
              <a:t>Distance Problems</a:t>
            </a:r>
          </a:p>
        </p:txBody>
      </p:sp>
      <p:sp>
        <p:nvSpPr>
          <p:cNvPr id="393219" name="Rectangle 3"/>
          <p:cNvSpPr>
            <a:spLocks noGrp="1" noChangeArrowheads="1"/>
          </p:cNvSpPr>
          <p:nvPr>
            <p:ph type="subTitle" idx="1"/>
          </p:nvPr>
        </p:nvSpPr>
        <p:spPr/>
        <p:txBody>
          <a:bodyPr/>
          <a:lstStyle/>
          <a:p>
            <a:pPr eaLnBrk="1" hangingPunct="1"/>
            <a:r>
              <a:rPr lang="en-US" smtClean="0"/>
              <a:t>Distance = (rate)(time)</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393219">
                                            <p:txEl>
                                              <p:pRg st="0" end="0"/>
                                            </p:txEl>
                                          </p:spTgt>
                                        </p:tgtEl>
                                        <p:attrNameLst>
                                          <p:attrName>style.visibility</p:attrName>
                                        </p:attrNameLst>
                                      </p:cBhvr>
                                      <p:to>
                                        <p:strVal val="visible"/>
                                      </p:to>
                                    </p:set>
                                    <p:anim calcmode="lin" valueType="num">
                                      <p:cBhvr>
                                        <p:cTn id="7" dur="1000" fill="hold"/>
                                        <p:tgtEl>
                                          <p:spTgt spid="39321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9321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9"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2.7</a:t>
            </a:r>
            <a:br>
              <a:rPr lang="en-US" dirty="0" smtClean="0"/>
            </a:br>
            <a:r>
              <a:rPr lang="en-US" sz="3200" dirty="0" smtClean="0"/>
              <a:t>pp. 125-126 (3-30 x 3, 43, 44)</a:t>
            </a:r>
            <a:endParaRPr lang="en-US" sz="32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dirty="0" smtClean="0"/>
                  <a:t>6.  (-</a:t>
                </a:r>
                <a14:m>
                  <m:oMath xmlns:m="http://schemas.openxmlformats.org/officeDocument/2006/math">
                    <m:r>
                      <a:rPr lang="en-US" i="1" smtClean="0">
                        <a:latin typeface="Cambria Math"/>
                        <a:ea typeface="Cambria Math"/>
                      </a:rPr>
                      <m:t>∞</m:t>
                    </m:r>
                    <m:r>
                      <a:rPr lang="en-US" b="0" i="1" smtClean="0">
                        <a:latin typeface="Cambria Math"/>
                        <a:ea typeface="Cambria Math"/>
                      </a:rPr>
                      <m:t>, −3]∪[−1, </m:t>
                    </m:r>
                    <m:r>
                      <a:rPr lang="en-US" i="1">
                        <a:latin typeface="Cambria Math"/>
                        <a:ea typeface="Cambria Math"/>
                      </a:rPr>
                      <m:t>∞</m:t>
                    </m:r>
                  </m:oMath>
                </a14:m>
                <a:r>
                  <a:rPr lang="en-US" dirty="0" smtClean="0"/>
                  <a:t>)</a:t>
                </a:r>
              </a:p>
              <a:p>
                <a:pPr marL="514350" indent="-514350">
                  <a:buAutoNum type="arabicPeriod" startAt="12"/>
                </a:pPr>
                <a:r>
                  <a:rPr lang="en-US" dirty="0" smtClean="0"/>
                  <a:t>(-</a:t>
                </a:r>
                <a:r>
                  <a:rPr lang="en-US" dirty="0" smtClean="0">
                    <a:ea typeface="Cambria Math"/>
                  </a:rPr>
                  <a:t> </a:t>
                </a:r>
                <a14:m>
                  <m:oMath xmlns:m="http://schemas.openxmlformats.org/officeDocument/2006/math">
                    <m:r>
                      <a:rPr lang="en-US" i="1">
                        <a:latin typeface="Cambria Math"/>
                        <a:ea typeface="Cambria Math"/>
                      </a:rPr>
                      <m:t>∞</m:t>
                    </m:r>
                  </m:oMath>
                </a14:m>
                <a:r>
                  <a:rPr lang="en-US" dirty="0" smtClean="0"/>
                  <a:t>, -3]</a:t>
                </a:r>
                <a14:m>
                  <m:oMath xmlns:m="http://schemas.openxmlformats.org/officeDocument/2006/math">
                    <m:r>
                      <a:rPr lang="en-US" i="1" smtClean="0">
                        <a:latin typeface="Cambria Math"/>
                        <a:ea typeface="Cambria Math"/>
                      </a:rPr>
                      <m:t>∪</m:t>
                    </m:r>
                    <m:r>
                      <a:rPr lang="en-US" b="0" i="1" smtClean="0">
                        <a:latin typeface="Cambria Math"/>
                        <a:ea typeface="Cambria Math"/>
                      </a:rPr>
                      <m:t>[4,</m:t>
                    </m:r>
                    <m:r>
                      <a:rPr lang="en-US" i="1">
                        <a:latin typeface="Cambria Math"/>
                        <a:ea typeface="Cambria Math"/>
                      </a:rPr>
                      <m:t>∞</m:t>
                    </m:r>
                  </m:oMath>
                </a14:m>
                <a:r>
                  <a:rPr lang="en-US" dirty="0" smtClean="0"/>
                  <a:t>)</a:t>
                </a:r>
              </a:p>
              <a:p>
                <a:pPr marL="514350" indent="-514350">
                  <a:buAutoNum type="arabicPeriod" startAt="18"/>
                </a:pPr>
                <a:r>
                  <a:rPr lang="en-US" dirty="0" smtClean="0"/>
                  <a:t>(-</a:t>
                </a:r>
                <a:r>
                  <a:rPr lang="en-US" dirty="0" smtClean="0">
                    <a:ea typeface="Cambria Math"/>
                  </a:rPr>
                  <a:t> </a:t>
                </a:r>
                <a14:m>
                  <m:oMath xmlns:m="http://schemas.openxmlformats.org/officeDocument/2006/math">
                    <m:r>
                      <a:rPr lang="en-US" i="1">
                        <a:latin typeface="Cambria Math"/>
                        <a:ea typeface="Cambria Math"/>
                      </a:rPr>
                      <m:t>∞</m:t>
                    </m:r>
                  </m:oMath>
                </a14:m>
                <a:r>
                  <a:rPr lang="en-US" dirty="0" smtClean="0"/>
                  <a:t>, </a:t>
                </a:r>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4</m:t>
                        </m:r>
                      </m:den>
                    </m:f>
                  </m:oMath>
                </a14:m>
                <a:r>
                  <a:rPr lang="en-US" dirty="0" smtClean="0"/>
                  <a:t>)</a:t>
                </a:r>
                <a14:m>
                  <m:oMath xmlns:m="http://schemas.openxmlformats.org/officeDocument/2006/math">
                    <m:r>
                      <a:rPr lang="en-US" i="1" dirty="0" smtClean="0">
                        <a:latin typeface="Cambria Math"/>
                        <a:ea typeface="Cambria Math"/>
                      </a:rPr>
                      <m:t>∪</m:t>
                    </m:r>
                    <m:r>
                      <a:rPr lang="en-US" b="0" i="1" dirty="0" smtClean="0">
                        <a:latin typeface="Cambria Math"/>
                        <a:ea typeface="Cambria Math"/>
                      </a:rPr>
                      <m:t>(</m:t>
                    </m:r>
                    <m:f>
                      <m:fPr>
                        <m:ctrlPr>
                          <a:rPr lang="en-US" b="0" i="1" dirty="0" smtClean="0">
                            <a:latin typeface="Cambria Math"/>
                            <a:ea typeface="Cambria Math"/>
                          </a:rPr>
                        </m:ctrlPr>
                      </m:fPr>
                      <m:num>
                        <m:r>
                          <a:rPr lang="en-US" b="0" i="1" dirty="0" smtClean="0">
                            <a:latin typeface="Cambria Math"/>
                            <a:ea typeface="Cambria Math"/>
                          </a:rPr>
                          <m:t>3</m:t>
                        </m:r>
                      </m:num>
                      <m:den>
                        <m:r>
                          <a:rPr lang="en-US" b="0" i="1" dirty="0" smtClean="0">
                            <a:latin typeface="Cambria Math"/>
                            <a:ea typeface="Cambria Math"/>
                          </a:rPr>
                          <m:t>4</m:t>
                        </m:r>
                      </m:den>
                    </m:f>
                  </m:oMath>
                </a14:m>
                <a:r>
                  <a:rPr lang="en-US" dirty="0" smtClean="0"/>
                  <a:t>, </a:t>
                </a:r>
                <a14:m>
                  <m:oMath xmlns:m="http://schemas.openxmlformats.org/officeDocument/2006/math">
                    <m:r>
                      <a:rPr lang="en-US" i="1">
                        <a:latin typeface="Cambria Math"/>
                        <a:ea typeface="Cambria Math"/>
                      </a:rPr>
                      <m:t>∞</m:t>
                    </m:r>
                  </m:oMath>
                </a14:m>
                <a:r>
                  <a:rPr lang="en-US" dirty="0" smtClean="0"/>
                  <a:t>)</a:t>
                </a:r>
              </a:p>
              <a:p>
                <a:pPr marL="0" indent="0">
                  <a:buNone/>
                </a:pPr>
                <a:r>
                  <a:rPr lang="en-US" dirty="0" smtClean="0"/>
                  <a:t>24.  (-3, 3)</a:t>
                </a:r>
                <a14:m>
                  <m:oMath xmlns:m="http://schemas.openxmlformats.org/officeDocument/2006/math">
                    <m:r>
                      <a:rPr lang="en-US" i="1" smtClean="0">
                        <a:latin typeface="Cambria Math"/>
                        <a:ea typeface="Cambria Math"/>
                      </a:rPr>
                      <m:t>∪</m:t>
                    </m:r>
                    <m:r>
                      <a:rPr lang="en-US" b="0" i="1" smtClean="0">
                        <a:latin typeface="Cambria Math"/>
                        <a:ea typeface="Cambria Math"/>
                      </a:rPr>
                      <m:t>(3,</m:t>
                    </m:r>
                    <m:r>
                      <a:rPr lang="en-US" i="1">
                        <a:latin typeface="Cambria Math"/>
                        <a:ea typeface="Cambria Math"/>
                      </a:rPr>
                      <m:t>∞</m:t>
                    </m:r>
                  </m:oMath>
                </a14:m>
                <a:r>
                  <a:rPr lang="en-US" dirty="0" smtClean="0"/>
                  <a:t>)</a:t>
                </a:r>
              </a:p>
              <a:p>
                <a:pPr marL="0" indent="0">
                  <a:buNone/>
                </a:pPr>
                <a:r>
                  <a:rPr lang="en-US" dirty="0" smtClean="0"/>
                  <a:t>30.  (-4, 0) </a:t>
                </a:r>
                <a14:m>
                  <m:oMath xmlns:m="http://schemas.openxmlformats.org/officeDocument/2006/math">
                    <m:r>
                      <a:rPr lang="en-US" i="1" smtClean="0">
                        <a:latin typeface="Cambria Math"/>
                        <a:ea typeface="Cambria Math"/>
                      </a:rPr>
                      <m:t>∪</m:t>
                    </m:r>
                    <m:r>
                      <a:rPr lang="en-US" b="0" i="1" smtClean="0">
                        <a:latin typeface="Cambria Math"/>
                        <a:ea typeface="Cambria Math"/>
                      </a:rPr>
                      <m:t>(4,</m:t>
                    </m:r>
                    <m:r>
                      <a:rPr lang="en-US" i="1">
                        <a:latin typeface="Cambria Math"/>
                        <a:ea typeface="Cambria Math"/>
                      </a:rPr>
                      <m:t>∞</m:t>
                    </m:r>
                  </m:oMath>
                </a14:m>
                <a:r>
                  <a:rPr lang="en-US" dirty="0" smtClean="0"/>
                  <a:t>)</a:t>
                </a:r>
              </a:p>
              <a:p>
                <a:pPr marL="0" indent="0">
                  <a:buNone/>
                </a:pPr>
                <a:r>
                  <a:rPr lang="en-US" dirty="0" smtClean="0"/>
                  <a:t>44.  8 </a:t>
                </a:r>
                <a14:m>
                  <m:oMath xmlns:m="http://schemas.openxmlformats.org/officeDocument/2006/math">
                    <m:r>
                      <a:rPr lang="en-US" i="1" smtClean="0">
                        <a:latin typeface="Cambria Math"/>
                        <a:ea typeface="Cambria Math"/>
                      </a:rPr>
                      <m:t>≤</m:t>
                    </m:r>
                    <m:r>
                      <a:rPr lang="en-US" b="0" i="1" smtClean="0">
                        <a:latin typeface="Cambria Math"/>
                        <a:ea typeface="Cambria Math"/>
                      </a:rPr>
                      <m:t>𝑡</m:t>
                    </m:r>
                    <m:r>
                      <a:rPr lang="en-US" b="0" i="1" smtClean="0">
                        <a:latin typeface="Cambria Math"/>
                        <a:ea typeface="Cambria Math"/>
                      </a:rPr>
                      <m:t> ≤12</m:t>
                    </m:r>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039" t="-2074"/>
                </a:stretch>
              </a:blipFill>
            </p:spPr>
            <p:txBody>
              <a:bodyPr/>
              <a:lstStyle/>
              <a:p>
                <a:r>
                  <a:rPr lang="en-US">
                    <a:noFill/>
                  </a:rPr>
                  <a:t> </a:t>
                </a:r>
              </a:p>
            </p:txBody>
          </p:sp>
        </mc:Fallback>
      </mc:AlternateContent>
    </p:spTree>
    <p:extLst>
      <p:ext uri="{BB962C8B-B14F-4D97-AF65-F5344CB8AC3E}">
        <p14:creationId xmlns:p14="http://schemas.microsoft.com/office/powerpoint/2010/main" val="405467369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71400"/>
            <a:ext cx="7772400" cy="1143000"/>
          </a:xfrm>
        </p:spPr>
        <p:txBody>
          <a:bodyPr/>
          <a:lstStyle/>
          <a:p>
            <a:r>
              <a:rPr lang="en-US" dirty="0" smtClean="0"/>
              <a:t>Answers to Ch. 2 Review Packet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3568" y="1052736"/>
                <a:ext cx="7772400" cy="5544616"/>
              </a:xfrm>
            </p:spPr>
            <p:txBody>
              <a:bodyPr/>
              <a:lstStyle/>
              <a:p>
                <a:pPr>
                  <a:buAutoNum type="arabicPeriod"/>
                </a:pPr>
                <a:r>
                  <a:rPr lang="en-US" sz="1600" dirty="0" smtClean="0"/>
                  <a:t>x = 9				17.  (0, 14]</a:t>
                </a:r>
              </a:p>
              <a:p>
                <a:pPr>
                  <a:buAutoNum type="arabicPeriod"/>
                </a:pPr>
                <a:r>
                  <a:rPr lang="en-US" sz="1600" dirty="0"/>
                  <a:t>y</a:t>
                </a:r>
                <a:r>
                  <a:rPr lang="en-US" sz="1600" dirty="0" smtClean="0"/>
                  <a:t> = 2				18.  (</a:t>
                </a:r>
                <a14:m>
                  <m:oMath xmlns:m="http://schemas.openxmlformats.org/officeDocument/2006/math">
                    <m:f>
                      <m:fPr>
                        <m:ctrlPr>
                          <a:rPr lang="en-US" sz="1600" i="1" smtClean="0">
                            <a:latin typeface="Cambria Math"/>
                          </a:rPr>
                        </m:ctrlPr>
                      </m:fPr>
                      <m:num>
                        <m:r>
                          <a:rPr lang="en-US" sz="1600" b="0" i="1" smtClean="0">
                            <a:latin typeface="Cambria Math"/>
                          </a:rPr>
                          <m:t>−8</m:t>
                        </m:r>
                      </m:num>
                      <m:den>
                        <m:r>
                          <a:rPr lang="en-US" sz="1600" b="0" i="1" smtClean="0">
                            <a:latin typeface="Cambria Math"/>
                          </a:rPr>
                          <m:t>7</m:t>
                        </m:r>
                      </m:den>
                    </m:f>
                  </m:oMath>
                </a14:m>
                <a:r>
                  <a:rPr lang="en-US" sz="1600" dirty="0" smtClean="0"/>
                  <a:t>, </a:t>
                </a:r>
                <a14:m>
                  <m:oMath xmlns:m="http://schemas.openxmlformats.org/officeDocument/2006/math">
                    <m:f>
                      <m:fPr>
                        <m:ctrlPr>
                          <a:rPr lang="en-US" sz="1600" i="1" dirty="0" smtClean="0">
                            <a:latin typeface="Cambria Math"/>
                          </a:rPr>
                        </m:ctrlPr>
                      </m:fPr>
                      <m:num>
                        <m:r>
                          <a:rPr lang="en-US" sz="1600" b="0" i="1" dirty="0" smtClean="0">
                            <a:latin typeface="Cambria Math"/>
                          </a:rPr>
                          <m:t>6</m:t>
                        </m:r>
                      </m:num>
                      <m:den>
                        <m:r>
                          <a:rPr lang="en-US" sz="1600" b="0" i="1" dirty="0" smtClean="0">
                            <a:latin typeface="Cambria Math"/>
                          </a:rPr>
                          <m:t>7</m:t>
                        </m:r>
                      </m:den>
                    </m:f>
                  </m:oMath>
                </a14:m>
                <a:r>
                  <a:rPr lang="en-US" sz="1600" dirty="0" smtClean="0"/>
                  <a:t> )</a:t>
                </a:r>
              </a:p>
              <a:p>
                <a:pPr>
                  <a:buAutoNum type="arabicPeriod"/>
                </a:pPr>
                <a:r>
                  <a:rPr lang="en-US" sz="1600" dirty="0" smtClean="0"/>
                  <a:t>9 mi./hr.			19.  </a:t>
                </a:r>
                <a:r>
                  <a:rPr lang="en-US" sz="1600" smtClean="0"/>
                  <a:t>x &lt; 2 or x &gt; 5</a:t>
                </a:r>
                <a:endParaRPr lang="en-US" sz="1600" dirty="0" smtClean="0"/>
              </a:p>
              <a:p>
                <a:pPr>
                  <a:buAutoNum type="arabicPeriod" startAt="4"/>
                </a:pPr>
                <a:r>
                  <a:rPr lang="en-US" sz="1600" dirty="0" smtClean="0"/>
                  <a:t> </a:t>
                </a:r>
                <a14:m>
                  <m:oMath xmlns:m="http://schemas.openxmlformats.org/officeDocument/2006/math">
                    <m:f>
                      <m:fPr>
                        <m:ctrlPr>
                          <a:rPr lang="en-US" sz="1600" i="1" smtClean="0">
                            <a:latin typeface="Cambria Math"/>
                          </a:rPr>
                        </m:ctrlPr>
                      </m:fPr>
                      <m:num>
                        <m:r>
                          <a:rPr lang="en-US" sz="1600" b="0" i="1" smtClean="0">
                            <a:latin typeface="Cambria Math"/>
                          </a:rPr>
                          <m:t>4</m:t>
                        </m:r>
                      </m:num>
                      <m:den>
                        <m:r>
                          <a:rPr lang="en-US" sz="1600" b="0" i="1" smtClean="0">
                            <a:latin typeface="Cambria Math"/>
                          </a:rPr>
                          <m:t>11</m:t>
                        </m:r>
                      </m:den>
                    </m:f>
                  </m:oMath>
                </a14:m>
                <a:r>
                  <a:rPr lang="en-US" sz="1600" dirty="0" smtClean="0"/>
                  <a:t> mi./hr.</a:t>
                </a:r>
              </a:p>
              <a:p>
                <a:pPr>
                  <a:buAutoNum type="arabicPeriod" startAt="4"/>
                </a:pPr>
                <a:r>
                  <a:rPr lang="en-US" sz="1600" dirty="0" smtClean="0"/>
                  <a:t>h = 5.32 ft.</a:t>
                </a:r>
              </a:p>
              <a:p>
                <a:pPr>
                  <a:buAutoNum type="arabicPeriod" startAt="4"/>
                </a:pPr>
                <a:r>
                  <a:rPr lang="en-US" sz="1600" dirty="0" smtClean="0"/>
                  <a:t>x = -14</a:t>
                </a:r>
              </a:p>
              <a:p>
                <a:pPr>
                  <a:buAutoNum type="arabicPeriod" startAt="4"/>
                </a:pPr>
                <a:r>
                  <a:rPr lang="en-US" sz="1600" dirty="0"/>
                  <a:t>w</a:t>
                </a:r>
                <a:r>
                  <a:rPr lang="en-US" sz="1600" dirty="0" smtClean="0"/>
                  <a:t>idth = 6 ft.</a:t>
                </a:r>
              </a:p>
              <a:p>
                <a:pPr>
                  <a:buAutoNum type="arabicPeriod" startAt="4"/>
                </a:pPr>
                <a:r>
                  <a:rPr lang="en-US" sz="1600" dirty="0" smtClean="0"/>
                  <a:t>21</a:t>
                </a:r>
                <a:r>
                  <a:rPr lang="en-US" sz="1600" i="1" dirty="0" smtClean="0"/>
                  <a:t>i</a:t>
                </a:r>
                <a:r>
                  <a:rPr lang="en-US" sz="1600" dirty="0" smtClean="0"/>
                  <a:t> – 20</a:t>
                </a:r>
              </a:p>
              <a:p>
                <a:pPr>
                  <a:buAutoNum type="arabicPeriod" startAt="4"/>
                </a:pPr>
                <a:r>
                  <a:rPr lang="en-US" sz="1600" dirty="0" smtClean="0"/>
                  <a:t>74</a:t>
                </a:r>
              </a:p>
              <a:p>
                <a:pPr>
                  <a:buAutoNum type="arabicPeriod" startAt="4"/>
                </a:pPr>
                <a:r>
                  <a:rPr lang="en-US" sz="1600" dirty="0" smtClean="0"/>
                  <a:t> </a:t>
                </a:r>
                <a14:m>
                  <m:oMath xmlns:m="http://schemas.openxmlformats.org/officeDocument/2006/math">
                    <m:f>
                      <m:fPr>
                        <m:ctrlPr>
                          <a:rPr lang="en-US" sz="1600" i="1" smtClean="0">
                            <a:latin typeface="Cambria Math"/>
                          </a:rPr>
                        </m:ctrlPr>
                      </m:fPr>
                      <m:num>
                        <m:r>
                          <a:rPr lang="en-US" sz="1600" b="0" i="1" smtClean="0">
                            <a:latin typeface="Cambria Math"/>
                          </a:rPr>
                          <m:t>10+24</m:t>
                        </m:r>
                        <m:r>
                          <a:rPr lang="en-US" sz="1600" b="0" i="1" smtClean="0">
                            <a:latin typeface="Cambria Math"/>
                          </a:rPr>
                          <m:t>𝑖</m:t>
                        </m:r>
                      </m:num>
                      <m:den>
                        <m:r>
                          <a:rPr lang="en-US" sz="1600" b="0" i="1" smtClean="0">
                            <a:latin typeface="Cambria Math"/>
                          </a:rPr>
                          <m:t>13</m:t>
                        </m:r>
                      </m:den>
                    </m:f>
                  </m:oMath>
                </a14:m>
                <a:endParaRPr lang="en-US" sz="1600" dirty="0" smtClean="0"/>
              </a:p>
              <a:p>
                <a:pPr>
                  <a:buAutoNum type="arabicPeriod" startAt="4"/>
                </a:pPr>
                <a:r>
                  <a:rPr lang="en-US" sz="1600" dirty="0" smtClean="0"/>
                  <a:t>65 + 142</a:t>
                </a:r>
                <a:r>
                  <a:rPr lang="en-US" sz="1600" i="1" dirty="0" smtClean="0"/>
                  <a:t>i</a:t>
                </a:r>
              </a:p>
              <a:p>
                <a:pPr>
                  <a:buAutoNum type="arabicPeriod" startAt="4"/>
                </a:pPr>
                <a:r>
                  <a:rPr lang="en-US" sz="1600" dirty="0" smtClean="0"/>
                  <a:t> </a:t>
                </a:r>
                <a14:m>
                  <m:oMath xmlns:m="http://schemas.openxmlformats.org/officeDocument/2006/math">
                    <m:f>
                      <m:fPr>
                        <m:ctrlPr>
                          <a:rPr lang="en-US" sz="1600" i="1" smtClean="0">
                            <a:latin typeface="Cambria Math"/>
                          </a:rPr>
                        </m:ctrlPr>
                      </m:fPr>
                      <m:num>
                        <m:r>
                          <a:rPr lang="en-US" sz="1600" b="0" i="1" smtClean="0">
                            <a:latin typeface="Cambria Math"/>
                          </a:rPr>
                          <m:t>2</m:t>
                        </m:r>
                        <m:r>
                          <a:rPr lang="en-US" sz="1600" b="0" i="1" smtClean="0">
                            <a:latin typeface="Cambria Math"/>
                          </a:rPr>
                          <m:t>𝑖</m:t>
                        </m:r>
                      </m:num>
                      <m:den>
                        <m:r>
                          <a:rPr lang="en-US" sz="1600" b="0" i="1" smtClean="0">
                            <a:latin typeface="Cambria Math"/>
                          </a:rPr>
                          <m:t>−247</m:t>
                        </m:r>
                      </m:den>
                    </m:f>
                  </m:oMath>
                </a14:m>
                <a:endParaRPr lang="en-US" sz="1600" i="1" dirty="0" smtClean="0"/>
              </a:p>
              <a:p>
                <a:pPr marL="0" indent="0">
                  <a:buNone/>
                </a:pPr>
                <a:r>
                  <a:rPr lang="en-US" sz="1600" dirty="0" smtClean="0"/>
                  <a:t>13. x = 2 ± 5i</a:t>
                </a:r>
              </a:p>
              <a:p>
                <a:pPr>
                  <a:buAutoNum type="arabicPeriod" startAt="14"/>
                </a:pPr>
                <a:r>
                  <a:rPr lang="en-US" sz="1600" dirty="0" smtClean="0"/>
                  <a:t>x = ± 3, x = ± 3</a:t>
                </a:r>
                <a:r>
                  <a:rPr lang="en-US" sz="1600" i="1" dirty="0" smtClean="0"/>
                  <a:t>i</a:t>
                </a:r>
              </a:p>
              <a:p>
                <a:pPr>
                  <a:buAutoNum type="arabicPeriod" startAt="14"/>
                </a:pPr>
                <a:r>
                  <a:rPr lang="en-US" sz="1600" dirty="0" smtClean="0"/>
                  <a:t>x = 6, x = -12</a:t>
                </a:r>
              </a:p>
              <a:p>
                <a:pPr>
                  <a:buAutoNum type="arabicPeriod" startAt="14"/>
                </a:pPr>
                <a:r>
                  <a:rPr lang="en-US" sz="1600" dirty="0" smtClean="0"/>
                  <a:t>(</a:t>
                </a:r>
                <a14:m>
                  <m:oMath xmlns:m="http://schemas.openxmlformats.org/officeDocument/2006/math">
                    <m:f>
                      <m:fPr>
                        <m:ctrlPr>
                          <a:rPr lang="en-US" sz="1600" i="1" smtClean="0">
                            <a:latin typeface="Cambria Math"/>
                          </a:rPr>
                        </m:ctrlPr>
                      </m:fPr>
                      <m:num>
                        <m:r>
                          <a:rPr lang="en-US" sz="1600" b="0" i="1" smtClean="0">
                            <a:latin typeface="Cambria Math"/>
                          </a:rPr>
                          <m:t>−11</m:t>
                        </m:r>
                      </m:num>
                      <m:den>
                        <m:r>
                          <a:rPr lang="en-US" sz="1600" b="0" i="1" smtClean="0">
                            <a:latin typeface="Cambria Math"/>
                          </a:rPr>
                          <m:t>7</m:t>
                        </m:r>
                      </m:den>
                    </m:f>
                    <m:r>
                      <a:rPr lang="en-US" sz="1600" b="0" i="0" smtClean="0">
                        <a:latin typeface="Cambria Math"/>
                      </a:rPr>
                      <m:t>, </m:t>
                    </m:r>
                    <m:f>
                      <m:fPr>
                        <m:ctrlPr>
                          <a:rPr lang="en-US" sz="1600" b="0" i="1" smtClean="0">
                            <a:latin typeface="Cambria Math"/>
                          </a:rPr>
                        </m:ctrlPr>
                      </m:fPr>
                      <m:num>
                        <m:r>
                          <a:rPr lang="en-US" sz="1600" b="0" i="1" smtClean="0">
                            <a:latin typeface="Cambria Math"/>
                          </a:rPr>
                          <m:t>−4</m:t>
                        </m:r>
                      </m:num>
                      <m:den>
                        <m:r>
                          <a:rPr lang="en-US" sz="1600" b="0" i="1" smtClean="0">
                            <a:latin typeface="Cambria Math"/>
                          </a:rPr>
                          <m:t>7</m:t>
                        </m:r>
                      </m:den>
                    </m:f>
                    <m:r>
                      <a:rPr lang="en-US" sz="1600" b="0" i="0" smtClean="0">
                        <a:latin typeface="Cambria Math"/>
                      </a:rPr>
                      <m:t>]</m:t>
                    </m:r>
                  </m:oMath>
                </a14:m>
                <a:endParaRPr lang="en-US" sz="1600" dirty="0" smtClean="0"/>
              </a:p>
              <a:p>
                <a:pPr>
                  <a:buAutoNum type="arabicPeriod" startAt="4"/>
                </a:pPr>
                <a:endParaRPr lang="en-US" sz="1600" dirty="0" smtClean="0"/>
              </a:p>
              <a:p>
                <a:pPr>
                  <a:buAutoNum type="arabicPeriod" startAt="4"/>
                </a:pPr>
                <a:endParaRPr lang="en-US" sz="1600" dirty="0" smtClean="0"/>
              </a:p>
              <a:p>
                <a:pPr>
                  <a:buAutoNum type="arabicPeriod" startAt="4"/>
                </a:pPr>
                <a:endParaRPr lang="en-US" sz="16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3568" y="1052736"/>
                <a:ext cx="7772400" cy="5544616"/>
              </a:xfrm>
              <a:blipFill rotWithShape="1">
                <a:blip r:embed="rId2"/>
                <a:stretch>
                  <a:fillRect l="-392" t="-330"/>
                </a:stretch>
              </a:blipFill>
            </p:spPr>
            <p:txBody>
              <a:bodyPr/>
              <a:lstStyle/>
              <a:p>
                <a:r>
                  <a:rPr lang="en-US">
                    <a:noFill/>
                  </a:rPr>
                  <a:t> </a:t>
                </a:r>
              </a:p>
            </p:txBody>
          </p:sp>
        </mc:Fallback>
      </mc:AlternateContent>
    </p:spTree>
    <p:extLst>
      <p:ext uri="{BB962C8B-B14F-4D97-AF65-F5344CB8AC3E}">
        <p14:creationId xmlns:p14="http://schemas.microsoft.com/office/powerpoint/2010/main" val="35397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cs typeface="Times New Roman" pitchFamily="18" charset="0"/>
              </a:rPr>
              <a:t>Types</a:t>
            </a:r>
          </a:p>
        </p:txBody>
      </p:sp>
      <p:sp>
        <p:nvSpPr>
          <p:cNvPr id="395267" name="Rectangle 3"/>
          <p:cNvSpPr>
            <a:spLocks noGrp="1" noChangeArrowheads="1"/>
          </p:cNvSpPr>
          <p:nvPr>
            <p:ph type="body" idx="1"/>
          </p:nvPr>
        </p:nvSpPr>
        <p:spPr/>
        <p:txBody>
          <a:bodyPr/>
          <a:lstStyle/>
          <a:p>
            <a:pPr eaLnBrk="1" hangingPunct="1"/>
            <a:r>
              <a:rPr lang="en-US" smtClean="0">
                <a:cs typeface="Times New Roman" pitchFamily="18" charset="0"/>
              </a:rPr>
              <a:t>Traveling in the Same Direction</a:t>
            </a:r>
          </a:p>
          <a:p>
            <a:pPr lvl="1" eaLnBrk="1" hangingPunct="1"/>
            <a:r>
              <a:rPr lang="en-US" smtClean="0"/>
              <a:t>Overtaking</a:t>
            </a:r>
          </a:p>
          <a:p>
            <a:pPr lvl="1" eaLnBrk="1" hangingPunct="1"/>
            <a:r>
              <a:rPr lang="en-US" smtClean="0">
                <a:cs typeface="Times New Roman" pitchFamily="18" charset="0"/>
              </a:rPr>
              <a:t>Separating</a:t>
            </a:r>
          </a:p>
          <a:p>
            <a:pPr eaLnBrk="1" hangingPunct="1"/>
            <a:r>
              <a:rPr lang="en-US" smtClean="0">
                <a:cs typeface="Times New Roman" pitchFamily="18" charset="0"/>
              </a:rPr>
              <a:t>Traveling in Opposite Directions</a:t>
            </a:r>
          </a:p>
          <a:p>
            <a:pPr lvl="1" eaLnBrk="1" hangingPunct="1"/>
            <a:r>
              <a:rPr lang="en-US" smtClean="0"/>
              <a:t>Traveling Toward Each Other</a:t>
            </a:r>
          </a:p>
          <a:p>
            <a:pPr lvl="1" eaLnBrk="1" hangingPunct="1"/>
            <a:r>
              <a:rPr lang="en-US" smtClean="0"/>
              <a:t>Traveling Away From Each Other</a:t>
            </a:r>
            <a:endParaRPr lang="en-US" smtClean="0">
              <a:cs typeface="Times New Roman" pitchFamily="18" charset="0"/>
            </a:endParaRPr>
          </a:p>
          <a:p>
            <a:pPr eaLnBrk="1" hangingPunct="1"/>
            <a:r>
              <a:rPr lang="en-US" smtClean="0">
                <a:cs typeface="Times New Roman" pitchFamily="18" charset="0"/>
              </a:rPr>
              <a:t>Going and Returning</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95267">
                                            <p:txEl>
                                              <p:pRg st="0" end="0"/>
                                            </p:txEl>
                                          </p:spTgt>
                                        </p:tgtEl>
                                        <p:attrNameLst>
                                          <p:attrName>style.visibility</p:attrName>
                                        </p:attrNameLst>
                                      </p:cBhvr>
                                      <p:to>
                                        <p:strVal val="visible"/>
                                      </p:to>
                                    </p:set>
                                    <p:animEffect transition="in" filter="wedge">
                                      <p:cBhvr>
                                        <p:cTn id="7" dur="2000"/>
                                        <p:tgtEl>
                                          <p:spTgt spid="395267">
                                            <p:txEl>
                                              <p:pRg st="0" end="0"/>
                                            </p:txEl>
                                          </p:spTgt>
                                        </p:tgtEl>
                                      </p:cBhvr>
                                    </p:animEffect>
                                  </p:childTnLst>
                                </p:cTn>
                              </p:par>
                            </p:childTnLst>
                          </p:cTn>
                        </p:par>
                        <p:par>
                          <p:cTn id="8" fill="hold" nodeType="afterGroup">
                            <p:stCondLst>
                              <p:cond delay="2000"/>
                            </p:stCondLst>
                            <p:childTnLst>
                              <p:par>
                                <p:cTn id="9" presetID="22" presetClass="entr" presetSubtype="4" fill="hold" grpId="0" nodeType="afterEffect">
                                  <p:stCondLst>
                                    <p:cond delay="1000"/>
                                  </p:stCondLst>
                                  <p:childTnLst>
                                    <p:set>
                                      <p:cBhvr>
                                        <p:cTn id="10" dur="1" fill="hold">
                                          <p:stCondLst>
                                            <p:cond delay="0"/>
                                          </p:stCondLst>
                                        </p:cTn>
                                        <p:tgtEl>
                                          <p:spTgt spid="395267">
                                            <p:txEl>
                                              <p:pRg st="1" end="1"/>
                                            </p:txEl>
                                          </p:spTgt>
                                        </p:tgtEl>
                                        <p:attrNameLst>
                                          <p:attrName>style.visibility</p:attrName>
                                        </p:attrNameLst>
                                      </p:cBhvr>
                                      <p:to>
                                        <p:strVal val="visible"/>
                                      </p:to>
                                    </p:set>
                                    <p:animEffect transition="in" filter="wipe(down)">
                                      <p:cBhvr>
                                        <p:cTn id="11" dur="1000"/>
                                        <p:tgtEl>
                                          <p:spTgt spid="395267">
                                            <p:txEl>
                                              <p:pRg st="1" end="1"/>
                                            </p:txEl>
                                          </p:spTgt>
                                        </p:tgtEl>
                                      </p:cBhvr>
                                    </p:animEffect>
                                  </p:childTnLst>
                                </p:cTn>
                              </p:par>
                            </p:childTnLst>
                          </p:cTn>
                        </p:par>
                        <p:par>
                          <p:cTn id="12" fill="hold" nodeType="afterGroup">
                            <p:stCondLst>
                              <p:cond delay="4000"/>
                            </p:stCondLst>
                            <p:childTnLst>
                              <p:par>
                                <p:cTn id="13" presetID="22" presetClass="entr" presetSubtype="4" fill="hold" grpId="0" nodeType="afterEffect">
                                  <p:stCondLst>
                                    <p:cond delay="1000"/>
                                  </p:stCondLst>
                                  <p:childTnLst>
                                    <p:set>
                                      <p:cBhvr>
                                        <p:cTn id="14" dur="1" fill="hold">
                                          <p:stCondLst>
                                            <p:cond delay="0"/>
                                          </p:stCondLst>
                                        </p:cTn>
                                        <p:tgtEl>
                                          <p:spTgt spid="395267">
                                            <p:txEl>
                                              <p:pRg st="2" end="2"/>
                                            </p:txEl>
                                          </p:spTgt>
                                        </p:tgtEl>
                                        <p:attrNameLst>
                                          <p:attrName>style.visibility</p:attrName>
                                        </p:attrNameLst>
                                      </p:cBhvr>
                                      <p:to>
                                        <p:strVal val="visible"/>
                                      </p:to>
                                    </p:set>
                                    <p:animEffect transition="in" filter="wipe(down)">
                                      <p:cBhvr>
                                        <p:cTn id="15" dur="1000"/>
                                        <p:tgtEl>
                                          <p:spTgt spid="39526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95267">
                                            <p:txEl>
                                              <p:pRg st="3" end="3"/>
                                            </p:txEl>
                                          </p:spTgt>
                                        </p:tgtEl>
                                        <p:attrNameLst>
                                          <p:attrName>style.visibility</p:attrName>
                                        </p:attrNameLst>
                                      </p:cBhvr>
                                      <p:to>
                                        <p:strVal val="visible"/>
                                      </p:to>
                                    </p:set>
                                    <p:animEffect transition="in" filter="wedge">
                                      <p:cBhvr>
                                        <p:cTn id="20" dur="2000"/>
                                        <p:tgtEl>
                                          <p:spTgt spid="395267">
                                            <p:txEl>
                                              <p:pRg st="3" end="3"/>
                                            </p:txEl>
                                          </p:spTgt>
                                        </p:tgtEl>
                                      </p:cBhvr>
                                    </p:animEffect>
                                  </p:childTnLst>
                                </p:cTn>
                              </p:par>
                            </p:childTnLst>
                          </p:cTn>
                        </p:par>
                        <p:par>
                          <p:cTn id="21" fill="hold" nodeType="afterGroup">
                            <p:stCondLst>
                              <p:cond delay="2000"/>
                            </p:stCondLst>
                            <p:childTnLst>
                              <p:par>
                                <p:cTn id="22" presetID="22" presetClass="entr" presetSubtype="4" fill="hold" grpId="0" nodeType="afterEffect">
                                  <p:stCondLst>
                                    <p:cond delay="1000"/>
                                  </p:stCondLst>
                                  <p:childTnLst>
                                    <p:set>
                                      <p:cBhvr>
                                        <p:cTn id="23" dur="1" fill="hold">
                                          <p:stCondLst>
                                            <p:cond delay="0"/>
                                          </p:stCondLst>
                                        </p:cTn>
                                        <p:tgtEl>
                                          <p:spTgt spid="395267">
                                            <p:txEl>
                                              <p:pRg st="4" end="4"/>
                                            </p:txEl>
                                          </p:spTgt>
                                        </p:tgtEl>
                                        <p:attrNameLst>
                                          <p:attrName>style.visibility</p:attrName>
                                        </p:attrNameLst>
                                      </p:cBhvr>
                                      <p:to>
                                        <p:strVal val="visible"/>
                                      </p:to>
                                    </p:set>
                                    <p:animEffect transition="in" filter="wipe(down)">
                                      <p:cBhvr>
                                        <p:cTn id="24" dur="1000"/>
                                        <p:tgtEl>
                                          <p:spTgt spid="395267">
                                            <p:txEl>
                                              <p:pRg st="4" end="4"/>
                                            </p:txEl>
                                          </p:spTgt>
                                        </p:tgtEl>
                                      </p:cBhvr>
                                    </p:animEffect>
                                  </p:childTnLst>
                                </p:cTn>
                              </p:par>
                            </p:childTnLst>
                          </p:cTn>
                        </p:par>
                        <p:par>
                          <p:cTn id="25" fill="hold" nodeType="afterGroup">
                            <p:stCondLst>
                              <p:cond delay="4000"/>
                            </p:stCondLst>
                            <p:childTnLst>
                              <p:par>
                                <p:cTn id="26" presetID="22" presetClass="entr" presetSubtype="4" fill="hold" grpId="0" nodeType="afterEffect">
                                  <p:stCondLst>
                                    <p:cond delay="1000"/>
                                  </p:stCondLst>
                                  <p:childTnLst>
                                    <p:set>
                                      <p:cBhvr>
                                        <p:cTn id="27" dur="1" fill="hold">
                                          <p:stCondLst>
                                            <p:cond delay="0"/>
                                          </p:stCondLst>
                                        </p:cTn>
                                        <p:tgtEl>
                                          <p:spTgt spid="395267">
                                            <p:txEl>
                                              <p:pRg st="5" end="5"/>
                                            </p:txEl>
                                          </p:spTgt>
                                        </p:tgtEl>
                                        <p:attrNameLst>
                                          <p:attrName>style.visibility</p:attrName>
                                        </p:attrNameLst>
                                      </p:cBhvr>
                                      <p:to>
                                        <p:strVal val="visible"/>
                                      </p:to>
                                    </p:set>
                                    <p:animEffect transition="in" filter="wipe(down)">
                                      <p:cBhvr>
                                        <p:cTn id="28" dur="1000"/>
                                        <p:tgtEl>
                                          <p:spTgt spid="395267">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395267">
                                            <p:txEl>
                                              <p:pRg st="6" end="6"/>
                                            </p:txEl>
                                          </p:spTgt>
                                        </p:tgtEl>
                                        <p:attrNameLst>
                                          <p:attrName>style.visibility</p:attrName>
                                        </p:attrNameLst>
                                      </p:cBhvr>
                                      <p:to>
                                        <p:strVal val="visible"/>
                                      </p:to>
                                    </p:set>
                                    <p:animEffect transition="in" filter="wedge">
                                      <p:cBhvr>
                                        <p:cTn id="33" dur="2000"/>
                                        <p:tgtEl>
                                          <p:spTgt spid="395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7"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Overtaking Problem </a:t>
            </a:r>
          </a:p>
        </p:txBody>
      </p:sp>
      <p:sp>
        <p:nvSpPr>
          <p:cNvPr id="399363" name="Rectangle 3"/>
          <p:cNvSpPr>
            <a:spLocks noGrp="1" noChangeArrowheads="1"/>
          </p:cNvSpPr>
          <p:nvPr>
            <p:ph type="body" idx="1"/>
          </p:nvPr>
        </p:nvSpPr>
        <p:spPr/>
        <p:txBody>
          <a:bodyPr/>
          <a:lstStyle/>
          <a:p>
            <a:pPr eaLnBrk="1" hangingPunct="1"/>
            <a:r>
              <a:rPr lang="en-US" sz="2800" smtClean="0">
                <a:solidFill>
                  <a:srgbClr val="111111"/>
                </a:solidFill>
              </a:rPr>
              <a:t>A fishing boat leaves Tampa Bay at 4:00 a.m. and travels at 12 knots. At 5:00 a.m. a second boat leaves the same dock for the same destination and travels at 14 knots. How long will it take the second boat to catch the first?</a:t>
            </a:r>
          </a:p>
          <a:p>
            <a:pPr eaLnBrk="1" hangingPunct="1"/>
            <a:r>
              <a:rPr lang="en-US" sz="2800" smtClean="0"/>
              <a:t>Let t be travel time of first boat</a:t>
            </a:r>
          </a:p>
          <a:p>
            <a:pPr eaLnBrk="1" hangingPunct="1"/>
            <a:r>
              <a:rPr lang="en-US" sz="2800" smtClean="0"/>
              <a:t>Then t – 1 is the travel time of second boat</a:t>
            </a:r>
          </a:p>
          <a:p>
            <a:pPr eaLnBrk="1" hangingPunct="1"/>
            <a:r>
              <a:rPr lang="en-US" sz="2800" smtClean="0"/>
              <a:t>14(t – 1) = 12t</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1000"/>
                                  </p:stCondLst>
                                  <p:childTnLst>
                                    <p:set>
                                      <p:cBhvr>
                                        <p:cTn id="6" dur="1" fill="hold">
                                          <p:stCondLst>
                                            <p:cond delay="0"/>
                                          </p:stCondLst>
                                        </p:cTn>
                                        <p:tgtEl>
                                          <p:spTgt spid="399363">
                                            <p:txEl>
                                              <p:pRg st="0" end="0"/>
                                            </p:txEl>
                                          </p:spTgt>
                                        </p:tgtEl>
                                        <p:attrNameLst>
                                          <p:attrName>style.visibility</p:attrName>
                                        </p:attrNameLst>
                                      </p:cBhvr>
                                      <p:to>
                                        <p:strVal val="visible"/>
                                      </p:to>
                                    </p:set>
                                    <p:anim calcmode="lin" valueType="num">
                                      <p:cBhvr>
                                        <p:cTn id="7" dur="1000" fill="hold"/>
                                        <p:tgtEl>
                                          <p:spTgt spid="3993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993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9936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99363">
                                            <p:txEl>
                                              <p:pRg st="1" end="1"/>
                                            </p:txEl>
                                          </p:spTgt>
                                        </p:tgtEl>
                                        <p:attrNameLst>
                                          <p:attrName>style.visibility</p:attrName>
                                        </p:attrNameLst>
                                      </p:cBhvr>
                                      <p:to>
                                        <p:strVal val="visible"/>
                                      </p:to>
                                    </p:set>
                                    <p:animEffect transition="in" filter="wipe(left)">
                                      <p:cBhvr>
                                        <p:cTn id="14" dur="2000"/>
                                        <p:tgtEl>
                                          <p:spTgt spid="39936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99363">
                                            <p:txEl>
                                              <p:pRg st="2" end="2"/>
                                            </p:txEl>
                                          </p:spTgt>
                                        </p:tgtEl>
                                        <p:attrNameLst>
                                          <p:attrName>style.visibility</p:attrName>
                                        </p:attrNameLst>
                                      </p:cBhvr>
                                      <p:to>
                                        <p:strVal val="visible"/>
                                      </p:to>
                                    </p:set>
                                    <p:animEffect transition="in" filter="wipe(left)">
                                      <p:cBhvr>
                                        <p:cTn id="19" dur="2000"/>
                                        <p:tgtEl>
                                          <p:spTgt spid="399363">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99363">
                                            <p:txEl>
                                              <p:pRg st="3" end="3"/>
                                            </p:txEl>
                                          </p:spTgt>
                                        </p:tgtEl>
                                        <p:attrNameLst>
                                          <p:attrName>style.visibility</p:attrName>
                                        </p:attrNameLst>
                                      </p:cBhvr>
                                      <p:to>
                                        <p:strVal val="visible"/>
                                      </p:to>
                                    </p:set>
                                    <p:animEffect transition="in" filter="wipe(left)">
                                      <p:cBhvr>
                                        <p:cTn id="24" dur="3000"/>
                                        <p:tgtEl>
                                          <p:spTgt spid="399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Separating in Same Direction</a:t>
            </a:r>
          </a:p>
        </p:txBody>
      </p:sp>
      <p:sp>
        <p:nvSpPr>
          <p:cNvPr id="401411" name="Rectangle 3"/>
          <p:cNvSpPr>
            <a:spLocks noGrp="1" noChangeArrowheads="1"/>
          </p:cNvSpPr>
          <p:nvPr>
            <p:ph type="body" idx="1"/>
          </p:nvPr>
        </p:nvSpPr>
        <p:spPr/>
        <p:txBody>
          <a:bodyPr/>
          <a:lstStyle/>
          <a:p>
            <a:pPr eaLnBrk="1" hangingPunct="1"/>
            <a:r>
              <a:rPr lang="en-US" smtClean="0"/>
              <a:t>Key: Travel time same for both</a:t>
            </a:r>
          </a:p>
          <a:p>
            <a:pPr eaLnBrk="1" hangingPunct="1"/>
            <a:r>
              <a:rPr lang="en-US" smtClean="0"/>
              <a:t>Faster Vehicle = r</a:t>
            </a:r>
            <a:r>
              <a:rPr lang="en-US" baseline="-25000" smtClean="0"/>
              <a:t>f</a:t>
            </a:r>
            <a:r>
              <a:rPr lang="en-US" smtClean="0"/>
              <a:t>t</a:t>
            </a:r>
          </a:p>
          <a:p>
            <a:pPr eaLnBrk="1" hangingPunct="1"/>
            <a:r>
              <a:rPr lang="en-US" smtClean="0"/>
              <a:t>Slower Vehicle = r</a:t>
            </a:r>
            <a:r>
              <a:rPr lang="en-US" baseline="-25000" smtClean="0"/>
              <a:t>s</a:t>
            </a:r>
            <a:r>
              <a:rPr lang="en-US" smtClean="0"/>
              <a:t>t</a:t>
            </a:r>
          </a:p>
          <a:p>
            <a:pPr eaLnBrk="1" hangingPunct="1"/>
            <a:r>
              <a:rPr lang="en-US" smtClean="0"/>
              <a:t>Solution: r</a:t>
            </a:r>
            <a:r>
              <a:rPr lang="en-US" baseline="-25000" smtClean="0"/>
              <a:t>f</a:t>
            </a:r>
            <a:r>
              <a:rPr lang="en-US" smtClean="0"/>
              <a:t>t - r</a:t>
            </a:r>
            <a:r>
              <a:rPr lang="en-US" baseline="-25000" smtClean="0"/>
              <a:t>s</a:t>
            </a:r>
            <a:r>
              <a:rPr lang="en-US" smtClean="0"/>
              <a:t>t = Constant</a:t>
            </a:r>
          </a:p>
          <a:p>
            <a:pPr lvl="1" eaLnBrk="1" hangingPunct="1"/>
            <a:r>
              <a:rPr lang="en-US" smtClean="0"/>
              <a:t>Constant is desired distance between</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1411">
                                            <p:txEl>
                                              <p:pRg st="0" end="0"/>
                                            </p:txEl>
                                          </p:spTgt>
                                        </p:tgtEl>
                                        <p:attrNameLst>
                                          <p:attrName>style.visibility</p:attrName>
                                        </p:attrNameLst>
                                      </p:cBhvr>
                                      <p:to>
                                        <p:strVal val="visible"/>
                                      </p:to>
                                    </p:set>
                                    <p:animEffect transition="in" filter="wipe(left)">
                                      <p:cBhvr>
                                        <p:cTn id="7" dur="1000"/>
                                        <p:tgtEl>
                                          <p:spTgt spid="401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1411">
                                            <p:txEl>
                                              <p:pRg st="1" end="1"/>
                                            </p:txEl>
                                          </p:spTgt>
                                        </p:tgtEl>
                                        <p:attrNameLst>
                                          <p:attrName>style.visibility</p:attrName>
                                        </p:attrNameLst>
                                      </p:cBhvr>
                                      <p:to>
                                        <p:strVal val="visible"/>
                                      </p:to>
                                    </p:set>
                                    <p:animEffect transition="in" filter="wipe(left)">
                                      <p:cBhvr>
                                        <p:cTn id="12" dur="1000"/>
                                        <p:tgtEl>
                                          <p:spTgt spid="401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1411">
                                            <p:txEl>
                                              <p:pRg st="2" end="2"/>
                                            </p:txEl>
                                          </p:spTgt>
                                        </p:tgtEl>
                                        <p:attrNameLst>
                                          <p:attrName>style.visibility</p:attrName>
                                        </p:attrNameLst>
                                      </p:cBhvr>
                                      <p:to>
                                        <p:strVal val="visible"/>
                                      </p:to>
                                    </p:set>
                                    <p:animEffect transition="in" filter="wipe(left)">
                                      <p:cBhvr>
                                        <p:cTn id="17" dur="1000"/>
                                        <p:tgtEl>
                                          <p:spTgt spid="401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1411">
                                            <p:txEl>
                                              <p:pRg st="3" end="3"/>
                                            </p:txEl>
                                          </p:spTgt>
                                        </p:tgtEl>
                                        <p:attrNameLst>
                                          <p:attrName>style.visibility</p:attrName>
                                        </p:attrNameLst>
                                      </p:cBhvr>
                                      <p:to>
                                        <p:strVal val="visible"/>
                                      </p:to>
                                    </p:set>
                                    <p:animEffect transition="in" filter="wipe(left)">
                                      <p:cBhvr>
                                        <p:cTn id="22" dur="1000"/>
                                        <p:tgtEl>
                                          <p:spTgt spid="401411">
                                            <p:txEl>
                                              <p:pRg st="3" end="3"/>
                                            </p:txEl>
                                          </p:spTgt>
                                        </p:tgtEl>
                                      </p:cBhvr>
                                    </p:animEffect>
                                  </p:childTnLst>
                                </p:cTn>
                              </p:par>
                            </p:childTnLst>
                          </p:cTn>
                        </p:par>
                        <p:par>
                          <p:cTn id="23" fill="hold" nodeType="afterGroup">
                            <p:stCondLst>
                              <p:cond delay="1000"/>
                            </p:stCondLst>
                            <p:childTnLst>
                              <p:par>
                                <p:cTn id="24" presetID="22" presetClass="entr" presetSubtype="8" fill="hold" grpId="0" nodeType="afterEffect">
                                  <p:stCondLst>
                                    <p:cond delay="1000"/>
                                  </p:stCondLst>
                                  <p:childTnLst>
                                    <p:set>
                                      <p:cBhvr>
                                        <p:cTn id="25" dur="1" fill="hold">
                                          <p:stCondLst>
                                            <p:cond delay="0"/>
                                          </p:stCondLst>
                                        </p:cTn>
                                        <p:tgtEl>
                                          <p:spTgt spid="401411">
                                            <p:txEl>
                                              <p:pRg st="4" end="4"/>
                                            </p:txEl>
                                          </p:spTgt>
                                        </p:tgtEl>
                                        <p:attrNameLst>
                                          <p:attrName>style.visibility</p:attrName>
                                        </p:attrNameLst>
                                      </p:cBhvr>
                                      <p:to>
                                        <p:strVal val="visible"/>
                                      </p:to>
                                    </p:set>
                                    <p:animEffect transition="in" filter="wipe(left)">
                                      <p:cBhvr>
                                        <p:cTn id="26" dur="1000"/>
                                        <p:tgtEl>
                                          <p:spTgt spid="401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Separating Problem</a:t>
            </a:r>
          </a:p>
        </p:txBody>
      </p:sp>
      <p:sp>
        <p:nvSpPr>
          <p:cNvPr id="403459" name="Rectangle 3"/>
          <p:cNvSpPr>
            <a:spLocks noGrp="1" noChangeArrowheads="1"/>
          </p:cNvSpPr>
          <p:nvPr>
            <p:ph type="body" idx="1"/>
          </p:nvPr>
        </p:nvSpPr>
        <p:spPr>
          <a:xfrm>
            <a:off x="685800" y="1981200"/>
            <a:ext cx="7772400" cy="3960813"/>
          </a:xfrm>
        </p:spPr>
        <p:txBody>
          <a:bodyPr/>
          <a:lstStyle/>
          <a:p>
            <a:pPr eaLnBrk="1" hangingPunct="1">
              <a:lnSpc>
                <a:spcPct val="90000"/>
              </a:lnSpc>
            </a:pPr>
            <a:r>
              <a:rPr lang="en-US" smtClean="0">
                <a:solidFill>
                  <a:srgbClr val="111111"/>
                </a:solidFill>
              </a:rPr>
              <a:t>At the auto race one car travels 190 mph while another travels 195 mph. How long will it take the faster car to gain two laps on the slower car if the speedway track is 2.5 miles long?</a:t>
            </a:r>
          </a:p>
          <a:p>
            <a:pPr eaLnBrk="1" hangingPunct="1">
              <a:lnSpc>
                <a:spcPct val="90000"/>
              </a:lnSpc>
            </a:pPr>
            <a:endParaRPr lang="en-US" smtClean="0">
              <a:solidFill>
                <a:srgbClr val="111111"/>
              </a:solidFill>
            </a:endParaRPr>
          </a:p>
          <a:p>
            <a:pPr eaLnBrk="1" hangingPunct="1">
              <a:lnSpc>
                <a:spcPct val="90000"/>
              </a:lnSpc>
            </a:pPr>
            <a:r>
              <a:rPr lang="en-US" smtClean="0"/>
              <a:t>Let t be the racing time</a:t>
            </a:r>
          </a:p>
          <a:p>
            <a:pPr eaLnBrk="1" hangingPunct="1">
              <a:lnSpc>
                <a:spcPct val="90000"/>
              </a:lnSpc>
            </a:pPr>
            <a:r>
              <a:rPr lang="en-US" smtClean="0"/>
              <a:t>195t – 190t = (2)(2.5)</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1000"/>
                                  </p:stCondLst>
                                  <p:childTnLst>
                                    <p:set>
                                      <p:cBhvr>
                                        <p:cTn id="6" dur="1" fill="hold">
                                          <p:stCondLst>
                                            <p:cond delay="0"/>
                                          </p:stCondLst>
                                        </p:cTn>
                                        <p:tgtEl>
                                          <p:spTgt spid="403459">
                                            <p:txEl>
                                              <p:pRg st="0" end="0"/>
                                            </p:txEl>
                                          </p:spTgt>
                                        </p:tgtEl>
                                        <p:attrNameLst>
                                          <p:attrName>style.visibility</p:attrName>
                                        </p:attrNameLst>
                                      </p:cBhvr>
                                      <p:to>
                                        <p:strVal val="visible"/>
                                      </p:to>
                                    </p:set>
                                    <p:anim calcmode="lin" valueType="num">
                                      <p:cBhvr>
                                        <p:cTn id="7" dur="1000" fill="hold"/>
                                        <p:tgtEl>
                                          <p:spTgt spid="40345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0345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0345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03459">
                                            <p:txEl>
                                              <p:pRg st="2" end="2"/>
                                            </p:txEl>
                                          </p:spTgt>
                                        </p:tgtEl>
                                        <p:attrNameLst>
                                          <p:attrName>style.visibility</p:attrName>
                                        </p:attrNameLst>
                                      </p:cBhvr>
                                      <p:to>
                                        <p:strVal val="visible"/>
                                      </p:to>
                                    </p:set>
                                    <p:animEffect transition="in" filter="wipe(left)">
                                      <p:cBhvr>
                                        <p:cTn id="14" dur="2000"/>
                                        <p:tgtEl>
                                          <p:spTgt spid="403459">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03459">
                                            <p:txEl>
                                              <p:pRg st="3" end="3"/>
                                            </p:txEl>
                                          </p:spTgt>
                                        </p:tgtEl>
                                        <p:attrNameLst>
                                          <p:attrName>style.visibility</p:attrName>
                                        </p:attrNameLst>
                                      </p:cBhvr>
                                      <p:to>
                                        <p:strVal val="visible"/>
                                      </p:to>
                                    </p:set>
                                    <p:animEffect transition="in" filter="wipe(left)">
                                      <p:cBhvr>
                                        <p:cTn id="19" dur="3000"/>
                                        <p:tgtEl>
                                          <p:spTgt spid="403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Coming Together Problem</a:t>
            </a:r>
          </a:p>
        </p:txBody>
      </p:sp>
      <p:sp>
        <p:nvSpPr>
          <p:cNvPr id="407555" name="Rectangle 3"/>
          <p:cNvSpPr>
            <a:spLocks noGrp="1" noChangeArrowheads="1"/>
          </p:cNvSpPr>
          <p:nvPr>
            <p:ph type="body" idx="1"/>
          </p:nvPr>
        </p:nvSpPr>
        <p:spPr>
          <a:xfrm>
            <a:off x="685800" y="1981200"/>
            <a:ext cx="7772400" cy="3659188"/>
          </a:xfrm>
        </p:spPr>
        <p:txBody>
          <a:bodyPr/>
          <a:lstStyle/>
          <a:p>
            <a:pPr eaLnBrk="1" hangingPunct="1"/>
            <a:r>
              <a:rPr lang="en-US" sz="2400" smtClean="0">
                <a:solidFill>
                  <a:srgbClr val="111111"/>
                </a:solidFill>
              </a:rPr>
              <a:t>A freight train leaves Centralia for Chicago at the same time a passenger train leaves Chicago for Centralia. The freight train moves at a speed of 45 mph, and the passenger train travels at a speed of 64 mph. If Chicago and Centralia are 218 miles apart, how long will it take the two trains to meet?</a:t>
            </a:r>
          </a:p>
          <a:p>
            <a:pPr eaLnBrk="1" hangingPunct="1"/>
            <a:endParaRPr lang="en-US" sz="2400" smtClean="0">
              <a:solidFill>
                <a:srgbClr val="111111"/>
              </a:solidFill>
            </a:endParaRPr>
          </a:p>
          <a:p>
            <a:pPr eaLnBrk="1" hangingPunct="1"/>
            <a:r>
              <a:rPr lang="en-US" sz="2400" smtClean="0"/>
              <a:t>Let t be time to meet</a:t>
            </a:r>
          </a:p>
          <a:p>
            <a:pPr eaLnBrk="1" hangingPunct="1"/>
            <a:r>
              <a:rPr lang="en-US" sz="2400" smtClean="0"/>
              <a:t>45t + 64t = 218</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07555">
                                            <p:txEl>
                                              <p:pRg st="0" end="0"/>
                                            </p:txEl>
                                          </p:spTgt>
                                        </p:tgtEl>
                                        <p:attrNameLst>
                                          <p:attrName>style.visibility</p:attrName>
                                        </p:attrNameLst>
                                      </p:cBhvr>
                                      <p:to>
                                        <p:strVal val="visible"/>
                                      </p:to>
                                    </p:set>
                                    <p:anim calcmode="lin" valueType="num">
                                      <p:cBhvr>
                                        <p:cTn id="7" dur="1000" fill="hold"/>
                                        <p:tgtEl>
                                          <p:spTgt spid="4075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075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0755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407555">
                                            <p:txEl>
                                              <p:pRg st="2" end="2"/>
                                            </p:txEl>
                                          </p:spTgt>
                                        </p:tgtEl>
                                        <p:attrNameLst>
                                          <p:attrName>style.visibility</p:attrName>
                                        </p:attrNameLst>
                                      </p:cBhvr>
                                      <p:to>
                                        <p:strVal val="visible"/>
                                      </p:to>
                                    </p:set>
                                    <p:animEffect transition="in" filter="wipe(left)">
                                      <p:cBhvr>
                                        <p:cTn id="14" dur="2000"/>
                                        <p:tgtEl>
                                          <p:spTgt spid="407555">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407555">
                                            <p:txEl>
                                              <p:pRg st="3" end="3"/>
                                            </p:txEl>
                                          </p:spTgt>
                                        </p:tgtEl>
                                        <p:attrNameLst>
                                          <p:attrName>style.visibility</p:attrName>
                                        </p:attrNameLst>
                                      </p:cBhvr>
                                      <p:to>
                                        <p:strVal val="visible"/>
                                      </p:to>
                                    </p:set>
                                    <p:animEffect transition="in" filter="wipe(left)">
                                      <p:cBhvr>
                                        <p:cTn id="19" dur="2000"/>
                                        <p:tgtEl>
                                          <p:spTgt spid="407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Going and Returning Problem</a:t>
            </a:r>
          </a:p>
        </p:txBody>
      </p:sp>
      <p:sp>
        <p:nvSpPr>
          <p:cNvPr id="411651" name="Rectangle 3"/>
          <p:cNvSpPr>
            <a:spLocks noGrp="1" noChangeArrowheads="1"/>
          </p:cNvSpPr>
          <p:nvPr>
            <p:ph type="body" idx="1"/>
          </p:nvPr>
        </p:nvSpPr>
        <p:spPr>
          <a:xfrm>
            <a:off x="685800" y="1981200"/>
            <a:ext cx="7772400" cy="3659188"/>
          </a:xfrm>
        </p:spPr>
        <p:txBody>
          <a:bodyPr/>
          <a:lstStyle/>
          <a:p>
            <a:pPr eaLnBrk="1" hangingPunct="1">
              <a:lnSpc>
                <a:spcPct val="90000"/>
              </a:lnSpc>
            </a:pPr>
            <a:r>
              <a:rPr lang="en-US" sz="2400" smtClean="0">
                <a:solidFill>
                  <a:srgbClr val="111111"/>
                </a:solidFill>
              </a:rPr>
              <a:t>Brandon and Shanda walk to Grandma’s house at a rate of 4 mph. They ride their bicycles back home at a rate of 8 mph over the same route that they walked. It takes one hour longer to walk than to ride. How long did it take them to walk to Grandma’s?</a:t>
            </a:r>
          </a:p>
          <a:p>
            <a:pPr eaLnBrk="1" hangingPunct="1">
              <a:lnSpc>
                <a:spcPct val="90000"/>
              </a:lnSpc>
            </a:pPr>
            <a:endParaRPr lang="en-US" sz="2400" smtClean="0">
              <a:solidFill>
                <a:srgbClr val="111111"/>
              </a:solidFill>
            </a:endParaRPr>
          </a:p>
          <a:p>
            <a:pPr eaLnBrk="1" hangingPunct="1">
              <a:lnSpc>
                <a:spcPct val="90000"/>
              </a:lnSpc>
            </a:pPr>
            <a:r>
              <a:rPr lang="en-US" sz="2400" smtClean="0"/>
              <a:t>Let h be time to walk </a:t>
            </a:r>
          </a:p>
          <a:p>
            <a:pPr eaLnBrk="1" hangingPunct="1">
              <a:lnSpc>
                <a:spcPct val="90000"/>
              </a:lnSpc>
            </a:pPr>
            <a:r>
              <a:rPr lang="en-US" sz="2400" smtClean="0"/>
              <a:t>Then h – 1 is time to ride</a:t>
            </a:r>
          </a:p>
          <a:p>
            <a:pPr eaLnBrk="1" hangingPunct="1">
              <a:lnSpc>
                <a:spcPct val="90000"/>
              </a:lnSpc>
            </a:pPr>
            <a:r>
              <a:rPr lang="en-US" sz="2400" smtClean="0"/>
              <a:t>4h = 8(h – 1)</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11651">
                                            <p:txEl>
                                              <p:pRg st="0" end="0"/>
                                            </p:txEl>
                                          </p:spTgt>
                                        </p:tgtEl>
                                        <p:attrNameLst>
                                          <p:attrName>style.visibility</p:attrName>
                                        </p:attrNameLst>
                                      </p:cBhvr>
                                      <p:to>
                                        <p:strVal val="visible"/>
                                      </p:to>
                                    </p:set>
                                    <p:anim calcmode="lin" valueType="num">
                                      <p:cBhvr>
                                        <p:cTn id="7" dur="1000" fill="hold"/>
                                        <p:tgtEl>
                                          <p:spTgt spid="4116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116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1165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411651">
                                            <p:txEl>
                                              <p:pRg st="2" end="2"/>
                                            </p:txEl>
                                          </p:spTgt>
                                        </p:tgtEl>
                                        <p:attrNameLst>
                                          <p:attrName>style.visibility</p:attrName>
                                        </p:attrNameLst>
                                      </p:cBhvr>
                                      <p:to>
                                        <p:strVal val="visible"/>
                                      </p:to>
                                    </p:set>
                                    <p:animEffect transition="in" filter="wipe(left)">
                                      <p:cBhvr>
                                        <p:cTn id="14" dur="2000"/>
                                        <p:tgtEl>
                                          <p:spTgt spid="411651">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411651">
                                            <p:txEl>
                                              <p:pRg st="3" end="3"/>
                                            </p:txEl>
                                          </p:spTgt>
                                        </p:tgtEl>
                                        <p:attrNameLst>
                                          <p:attrName>style.visibility</p:attrName>
                                        </p:attrNameLst>
                                      </p:cBhvr>
                                      <p:to>
                                        <p:strVal val="visible"/>
                                      </p:to>
                                    </p:set>
                                    <p:animEffect transition="in" filter="wipe(left)">
                                      <p:cBhvr>
                                        <p:cTn id="19" dur="2000"/>
                                        <p:tgtEl>
                                          <p:spTgt spid="411651">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411651">
                                            <p:txEl>
                                              <p:pRg st="4" end="4"/>
                                            </p:txEl>
                                          </p:spTgt>
                                        </p:tgtEl>
                                        <p:attrNameLst>
                                          <p:attrName>style.visibility</p:attrName>
                                        </p:attrNameLst>
                                      </p:cBhvr>
                                      <p:to>
                                        <p:strVal val="visible"/>
                                      </p:to>
                                    </p:set>
                                    <p:animEffect transition="in" filter="wipe(left)">
                                      <p:cBhvr>
                                        <p:cTn id="24" dur="2000"/>
                                        <p:tgtEl>
                                          <p:spTgt spid="411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2286000"/>
            <a:ext cx="7772400" cy="1139825"/>
          </a:xfrm>
        </p:spPr>
        <p:txBody>
          <a:bodyPr/>
          <a:lstStyle/>
          <a:p>
            <a:pPr eaLnBrk="1" hangingPunct="1"/>
            <a:r>
              <a:rPr lang="en-US" smtClean="0"/>
              <a:t>Mixture Problems</a:t>
            </a:r>
          </a:p>
        </p:txBody>
      </p:sp>
      <p:sp>
        <p:nvSpPr>
          <p:cNvPr id="19459" name="Rectangle 3"/>
          <p:cNvSpPr>
            <a:spLocks noGrp="1" noChangeArrowheads="1"/>
          </p:cNvSpPr>
          <p:nvPr>
            <p:ph type="subTitle" idx="1"/>
          </p:nvPr>
        </p:nvSpPr>
        <p:spPr/>
        <p:txBody>
          <a:bodyPr/>
          <a:lstStyle/>
          <a:p>
            <a:pPr eaLnBrk="1" hangingPunct="1"/>
            <a:endParaRPr lang="en-US" smtClean="0"/>
          </a:p>
        </p:txBody>
      </p:sp>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Coin Problem</a:t>
            </a:r>
          </a:p>
        </p:txBody>
      </p:sp>
      <p:sp>
        <p:nvSpPr>
          <p:cNvPr id="419843" name="Rectangle 3"/>
          <p:cNvSpPr>
            <a:spLocks noGrp="1" noChangeArrowheads="1"/>
          </p:cNvSpPr>
          <p:nvPr>
            <p:ph type="body" sz="half" idx="1"/>
          </p:nvPr>
        </p:nvSpPr>
        <p:spPr>
          <a:xfrm>
            <a:off x="685800" y="1981200"/>
            <a:ext cx="3811588" cy="4114800"/>
          </a:xfrm>
        </p:spPr>
        <p:txBody>
          <a:bodyPr/>
          <a:lstStyle/>
          <a:p>
            <a:pPr eaLnBrk="1" hangingPunct="1"/>
            <a:r>
              <a:rPr lang="en-US" sz="2400" smtClean="0">
                <a:solidFill>
                  <a:srgbClr val="111111"/>
                </a:solidFill>
              </a:rPr>
              <a:t>A coin bank contains four more quarters than nickels, twice as many dimes as nickels, and five more than three times as many pennies as nickels. If the bank contains $22.25, how many of each coin are in it?</a:t>
            </a:r>
          </a:p>
        </p:txBody>
      </p:sp>
      <p:sp>
        <p:nvSpPr>
          <p:cNvPr id="419844" name="Rectangle 4"/>
          <p:cNvSpPr>
            <a:spLocks noGrp="1" noChangeArrowheads="1"/>
          </p:cNvSpPr>
          <p:nvPr>
            <p:ph type="body" sz="half" idx="2"/>
          </p:nvPr>
        </p:nvSpPr>
        <p:spPr>
          <a:xfrm>
            <a:off x="4646613" y="1981200"/>
            <a:ext cx="3811587" cy="2630488"/>
          </a:xfrm>
        </p:spPr>
        <p:txBody>
          <a:bodyPr/>
          <a:lstStyle/>
          <a:p>
            <a:pPr eaLnBrk="1" hangingPunct="1"/>
            <a:r>
              <a:rPr lang="en-US" smtClean="0"/>
              <a:t>Let n be number of nickels</a:t>
            </a:r>
          </a:p>
          <a:p>
            <a:pPr eaLnBrk="1" hangingPunct="1"/>
            <a:r>
              <a:rPr lang="en-US" smtClean="0"/>
              <a:t>n + 4 = quarters</a:t>
            </a:r>
          </a:p>
          <a:p>
            <a:pPr eaLnBrk="1" hangingPunct="1"/>
            <a:r>
              <a:rPr lang="en-US" smtClean="0"/>
              <a:t>2n = dimes</a:t>
            </a:r>
          </a:p>
          <a:p>
            <a:pPr eaLnBrk="1" hangingPunct="1"/>
            <a:r>
              <a:rPr lang="en-US" smtClean="0"/>
              <a:t>3n + 5 = pennies</a:t>
            </a:r>
          </a:p>
        </p:txBody>
      </p:sp>
      <p:sp>
        <p:nvSpPr>
          <p:cNvPr id="419845" name="Text Box 5"/>
          <p:cNvSpPr txBox="1">
            <a:spLocks noChangeArrowheads="1"/>
          </p:cNvSpPr>
          <p:nvPr/>
        </p:nvSpPr>
        <p:spPr bwMode="auto">
          <a:xfrm>
            <a:off x="990600" y="57912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t>(3n + 5)(0.01) + n(0.05) + 2n(0.10) + (n + 4)(0.25) = 22.25</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19843">
                                            <p:txEl>
                                              <p:pRg st="0" end="0"/>
                                            </p:txEl>
                                          </p:spTgt>
                                        </p:tgtEl>
                                        <p:attrNameLst>
                                          <p:attrName>style.visibility</p:attrName>
                                        </p:attrNameLst>
                                      </p:cBhvr>
                                      <p:to>
                                        <p:strVal val="visible"/>
                                      </p:to>
                                    </p:set>
                                    <p:anim calcmode="lin" valueType="num">
                                      <p:cBhvr>
                                        <p:cTn id="7" dur="1000" fill="hold"/>
                                        <p:tgtEl>
                                          <p:spTgt spid="4198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198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198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19844">
                                            <p:txEl>
                                              <p:pRg st="0" end="0"/>
                                            </p:txEl>
                                          </p:spTgt>
                                        </p:tgtEl>
                                        <p:attrNameLst>
                                          <p:attrName>style.visibility</p:attrName>
                                        </p:attrNameLst>
                                      </p:cBhvr>
                                      <p:to>
                                        <p:strVal val="visible"/>
                                      </p:to>
                                    </p:set>
                                    <p:anim calcmode="lin" valueType="num">
                                      <p:cBhvr additive="base">
                                        <p:cTn id="14" dur="1000" fill="hold"/>
                                        <p:tgtEl>
                                          <p:spTgt spid="419844">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4198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19844">
                                            <p:txEl>
                                              <p:pRg st="1" end="1"/>
                                            </p:txEl>
                                          </p:spTgt>
                                        </p:tgtEl>
                                        <p:attrNameLst>
                                          <p:attrName>style.visibility</p:attrName>
                                        </p:attrNameLst>
                                      </p:cBhvr>
                                      <p:to>
                                        <p:strVal val="visible"/>
                                      </p:to>
                                    </p:set>
                                    <p:anim calcmode="lin" valueType="num">
                                      <p:cBhvr additive="base">
                                        <p:cTn id="20" dur="1000" fill="hold"/>
                                        <p:tgtEl>
                                          <p:spTgt spid="419844">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41984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19844">
                                            <p:txEl>
                                              <p:pRg st="2" end="2"/>
                                            </p:txEl>
                                          </p:spTgt>
                                        </p:tgtEl>
                                        <p:attrNameLst>
                                          <p:attrName>style.visibility</p:attrName>
                                        </p:attrNameLst>
                                      </p:cBhvr>
                                      <p:to>
                                        <p:strVal val="visible"/>
                                      </p:to>
                                    </p:set>
                                    <p:anim calcmode="lin" valueType="num">
                                      <p:cBhvr additive="base">
                                        <p:cTn id="26" dur="1000" fill="hold"/>
                                        <p:tgtEl>
                                          <p:spTgt spid="419844">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41984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19844">
                                            <p:txEl>
                                              <p:pRg st="3" end="3"/>
                                            </p:txEl>
                                          </p:spTgt>
                                        </p:tgtEl>
                                        <p:attrNameLst>
                                          <p:attrName>style.visibility</p:attrName>
                                        </p:attrNameLst>
                                      </p:cBhvr>
                                      <p:to>
                                        <p:strVal val="visible"/>
                                      </p:to>
                                    </p:set>
                                    <p:anim calcmode="lin" valueType="num">
                                      <p:cBhvr additive="base">
                                        <p:cTn id="32" dur="1000" fill="hold"/>
                                        <p:tgtEl>
                                          <p:spTgt spid="419844">
                                            <p:txEl>
                                              <p:pRg st="3" end="3"/>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41984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19845"/>
                                        </p:tgtEl>
                                        <p:attrNameLst>
                                          <p:attrName>style.visibility</p:attrName>
                                        </p:attrNameLst>
                                      </p:cBhvr>
                                      <p:to>
                                        <p:strVal val="visible"/>
                                      </p:to>
                                    </p:set>
                                    <p:animEffect transition="in" filter="wipe(left)">
                                      <p:cBhvr>
                                        <p:cTn id="38" dur="3000"/>
                                        <p:tgtEl>
                                          <p:spTgt spid="419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4" grpId="0" build="p"/>
      <p:bldP spid="4198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To solve these equations,</a:t>
            </a:r>
          </a:p>
        </p:txBody>
      </p:sp>
      <p:sp>
        <p:nvSpPr>
          <p:cNvPr id="3075" name="Rectangle 3"/>
          <p:cNvSpPr>
            <a:spLocks noGrp="1" noChangeArrowheads="1"/>
          </p:cNvSpPr>
          <p:nvPr>
            <p:ph type="subTitle" idx="1"/>
          </p:nvPr>
        </p:nvSpPr>
        <p:spPr>
          <a:xfrm>
            <a:off x="2057400" y="3429000"/>
            <a:ext cx="6400800" cy="2743200"/>
          </a:xfrm>
        </p:spPr>
        <p:txBody>
          <a:bodyPr/>
          <a:lstStyle/>
          <a:p>
            <a:pPr algn="l" eaLnBrk="1" hangingPunct="1">
              <a:buFontTx/>
              <a:buChar char="•"/>
            </a:pPr>
            <a:r>
              <a:rPr lang="en-US" smtClean="0"/>
              <a:t>Use the addition or subtraction property to move all variables to one side of the equal sign.</a:t>
            </a:r>
          </a:p>
          <a:p>
            <a:pPr algn="l" eaLnBrk="1" hangingPunct="1"/>
            <a:endParaRPr lang="en-US" smtClean="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Interest Problem</a:t>
            </a:r>
          </a:p>
        </p:txBody>
      </p:sp>
      <p:sp>
        <p:nvSpPr>
          <p:cNvPr id="423939" name="Rectangle 3"/>
          <p:cNvSpPr>
            <a:spLocks noGrp="1" noChangeArrowheads="1"/>
          </p:cNvSpPr>
          <p:nvPr>
            <p:ph type="body" idx="1"/>
          </p:nvPr>
        </p:nvSpPr>
        <p:spPr/>
        <p:txBody>
          <a:bodyPr/>
          <a:lstStyle/>
          <a:p>
            <a:pPr eaLnBrk="1" hangingPunct="1"/>
            <a:r>
              <a:rPr lang="en-US" sz="2800" smtClean="0">
                <a:solidFill>
                  <a:srgbClr val="111111"/>
                </a:solidFill>
              </a:rPr>
              <a:t>An investor has $500 more invested at 7% than he does at 5%. If his annual interest is $515, how much does he have invested at each rate?</a:t>
            </a:r>
          </a:p>
          <a:p>
            <a:pPr eaLnBrk="1" hangingPunct="1"/>
            <a:endParaRPr lang="en-US" sz="2800" smtClean="0">
              <a:solidFill>
                <a:srgbClr val="111111"/>
              </a:solidFill>
            </a:endParaRPr>
          </a:p>
          <a:p>
            <a:pPr eaLnBrk="1" hangingPunct="1"/>
            <a:r>
              <a:rPr lang="en-US" sz="2800" smtClean="0"/>
              <a:t>Let p be amount at 5%</a:t>
            </a:r>
          </a:p>
          <a:p>
            <a:pPr eaLnBrk="1" hangingPunct="1"/>
            <a:r>
              <a:rPr lang="en-US" sz="2800" smtClean="0"/>
              <a:t>Then p + 500 is amount at 7%</a:t>
            </a:r>
          </a:p>
          <a:p>
            <a:pPr eaLnBrk="1" hangingPunct="1"/>
            <a:r>
              <a:rPr lang="en-US" sz="2800" smtClean="0"/>
              <a:t>p(0.05)(1) + (p + 500)(0.07)(1) = 515</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23939">
                                            <p:txEl>
                                              <p:pRg st="0" end="0"/>
                                            </p:txEl>
                                          </p:spTgt>
                                        </p:tgtEl>
                                        <p:attrNameLst>
                                          <p:attrName>style.visibility</p:attrName>
                                        </p:attrNameLst>
                                      </p:cBhvr>
                                      <p:to>
                                        <p:strVal val="visible"/>
                                      </p:to>
                                    </p:set>
                                    <p:anim calcmode="lin" valueType="num">
                                      <p:cBhvr>
                                        <p:cTn id="7" dur="1000" fill="hold"/>
                                        <p:tgtEl>
                                          <p:spTgt spid="4239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239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2393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423939">
                                            <p:txEl>
                                              <p:pRg st="2" end="2"/>
                                            </p:txEl>
                                          </p:spTgt>
                                        </p:tgtEl>
                                        <p:attrNameLst>
                                          <p:attrName>style.visibility</p:attrName>
                                        </p:attrNameLst>
                                      </p:cBhvr>
                                      <p:to>
                                        <p:strVal val="visible"/>
                                      </p:to>
                                    </p:set>
                                    <p:animEffect transition="in" filter="wipe(left)">
                                      <p:cBhvr>
                                        <p:cTn id="14" dur="2000"/>
                                        <p:tgtEl>
                                          <p:spTgt spid="423939">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423939">
                                            <p:txEl>
                                              <p:pRg st="3" end="3"/>
                                            </p:txEl>
                                          </p:spTgt>
                                        </p:tgtEl>
                                        <p:attrNameLst>
                                          <p:attrName>style.visibility</p:attrName>
                                        </p:attrNameLst>
                                      </p:cBhvr>
                                      <p:to>
                                        <p:strVal val="visible"/>
                                      </p:to>
                                    </p:set>
                                    <p:animEffect transition="in" filter="wipe(left)">
                                      <p:cBhvr>
                                        <p:cTn id="19" dur="2000"/>
                                        <p:tgtEl>
                                          <p:spTgt spid="423939">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423939">
                                            <p:txEl>
                                              <p:pRg st="4" end="4"/>
                                            </p:txEl>
                                          </p:spTgt>
                                        </p:tgtEl>
                                        <p:attrNameLst>
                                          <p:attrName>style.visibility</p:attrName>
                                        </p:attrNameLst>
                                      </p:cBhvr>
                                      <p:to>
                                        <p:strVal val="visible"/>
                                      </p:to>
                                    </p:set>
                                    <p:animEffect transition="in" filter="wipe(left)">
                                      <p:cBhvr>
                                        <p:cTn id="24" dur="3000"/>
                                        <p:tgtEl>
                                          <p:spTgt spid="423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Solutions Problem</a:t>
            </a:r>
          </a:p>
        </p:txBody>
      </p:sp>
      <p:sp>
        <p:nvSpPr>
          <p:cNvPr id="428035" name="Rectangle 3"/>
          <p:cNvSpPr>
            <a:spLocks noGrp="1" noChangeArrowheads="1"/>
          </p:cNvSpPr>
          <p:nvPr>
            <p:ph type="body" idx="1"/>
          </p:nvPr>
        </p:nvSpPr>
        <p:spPr>
          <a:xfrm>
            <a:off x="901700" y="2052638"/>
            <a:ext cx="7340600" cy="3279775"/>
          </a:xfrm>
        </p:spPr>
        <p:txBody>
          <a:bodyPr/>
          <a:lstStyle/>
          <a:p>
            <a:pPr eaLnBrk="1" hangingPunct="1">
              <a:lnSpc>
                <a:spcPct val="90000"/>
              </a:lnSpc>
            </a:pPr>
            <a:r>
              <a:rPr lang="en-US" sz="2800" smtClean="0">
                <a:solidFill>
                  <a:srgbClr val="111111"/>
                </a:solidFill>
              </a:rPr>
              <a:t>How many gallons of cream that is 30% butterfat must be mixed with milk that is 3% butterfat to make 45 gallons that are 12% butterfat?</a:t>
            </a:r>
          </a:p>
          <a:p>
            <a:pPr eaLnBrk="1" hangingPunct="1">
              <a:lnSpc>
                <a:spcPct val="90000"/>
              </a:lnSpc>
            </a:pPr>
            <a:endParaRPr lang="en-US" sz="2800" smtClean="0">
              <a:solidFill>
                <a:srgbClr val="111111"/>
              </a:solidFill>
            </a:endParaRPr>
          </a:p>
          <a:p>
            <a:pPr eaLnBrk="1" hangingPunct="1">
              <a:lnSpc>
                <a:spcPct val="90000"/>
              </a:lnSpc>
            </a:pPr>
            <a:r>
              <a:rPr lang="en-US" sz="2800" smtClean="0"/>
              <a:t>Let c be gallons of cream</a:t>
            </a:r>
          </a:p>
          <a:p>
            <a:pPr eaLnBrk="1" hangingPunct="1">
              <a:lnSpc>
                <a:spcPct val="90000"/>
              </a:lnSpc>
            </a:pPr>
            <a:r>
              <a:rPr lang="en-US" sz="2800" smtClean="0"/>
              <a:t>Then 45 – c is gallons of milk</a:t>
            </a:r>
          </a:p>
          <a:p>
            <a:pPr eaLnBrk="1" hangingPunct="1">
              <a:lnSpc>
                <a:spcPct val="90000"/>
              </a:lnSpc>
            </a:pPr>
            <a:r>
              <a:rPr lang="en-US" sz="2800" smtClean="0"/>
              <a:t>0.30c + 0.03(45 – c) = 0.12(45)</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28035">
                                            <p:txEl>
                                              <p:pRg st="0" end="0"/>
                                            </p:txEl>
                                          </p:spTgt>
                                        </p:tgtEl>
                                        <p:attrNameLst>
                                          <p:attrName>style.visibility</p:attrName>
                                        </p:attrNameLst>
                                      </p:cBhvr>
                                      <p:to>
                                        <p:strVal val="visible"/>
                                      </p:to>
                                    </p:set>
                                    <p:anim calcmode="lin" valueType="num">
                                      <p:cBhvr>
                                        <p:cTn id="7" dur="1000" fill="hold"/>
                                        <p:tgtEl>
                                          <p:spTgt spid="4280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280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2803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428035">
                                            <p:txEl>
                                              <p:pRg st="2" end="2"/>
                                            </p:txEl>
                                          </p:spTgt>
                                        </p:tgtEl>
                                        <p:attrNameLst>
                                          <p:attrName>style.visibility</p:attrName>
                                        </p:attrNameLst>
                                      </p:cBhvr>
                                      <p:to>
                                        <p:strVal val="visible"/>
                                      </p:to>
                                    </p:set>
                                    <p:animEffect transition="in" filter="wipe(left)">
                                      <p:cBhvr>
                                        <p:cTn id="14" dur="2000"/>
                                        <p:tgtEl>
                                          <p:spTgt spid="428035">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428035">
                                            <p:txEl>
                                              <p:pRg st="3" end="3"/>
                                            </p:txEl>
                                          </p:spTgt>
                                        </p:tgtEl>
                                        <p:attrNameLst>
                                          <p:attrName>style.visibility</p:attrName>
                                        </p:attrNameLst>
                                      </p:cBhvr>
                                      <p:to>
                                        <p:strVal val="visible"/>
                                      </p:to>
                                    </p:set>
                                    <p:animEffect transition="in" filter="wipe(left)">
                                      <p:cBhvr>
                                        <p:cTn id="19" dur="2000"/>
                                        <p:tgtEl>
                                          <p:spTgt spid="428035">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428035">
                                            <p:txEl>
                                              <p:pRg st="4" end="4"/>
                                            </p:txEl>
                                          </p:spTgt>
                                        </p:tgtEl>
                                        <p:attrNameLst>
                                          <p:attrName>style.visibility</p:attrName>
                                        </p:attrNameLst>
                                      </p:cBhvr>
                                      <p:to>
                                        <p:strVal val="visible"/>
                                      </p:to>
                                    </p:set>
                                    <p:animEffect transition="in" filter="wipe(left)">
                                      <p:cBhvr>
                                        <p:cTn id="24" dur="3000"/>
                                        <p:tgtEl>
                                          <p:spTgt spid="428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2286000"/>
            <a:ext cx="7772400" cy="1139825"/>
          </a:xfrm>
        </p:spPr>
        <p:txBody>
          <a:bodyPr/>
          <a:lstStyle/>
          <a:p>
            <a:pPr eaLnBrk="1" hangingPunct="1"/>
            <a:r>
              <a:rPr lang="en-US" smtClean="0"/>
              <a:t>Work Problems</a:t>
            </a:r>
          </a:p>
        </p:txBody>
      </p:sp>
      <p:sp>
        <p:nvSpPr>
          <p:cNvPr id="430083" name="Rectangle 3"/>
          <p:cNvSpPr>
            <a:spLocks noGrp="1" noChangeArrowheads="1"/>
          </p:cNvSpPr>
          <p:nvPr>
            <p:ph type="subTitle" idx="1"/>
          </p:nvPr>
        </p:nvSpPr>
        <p:spPr>
          <a:xfrm>
            <a:off x="1143000" y="3989388"/>
            <a:ext cx="6629400" cy="1495425"/>
          </a:xfrm>
        </p:spPr>
        <p:txBody>
          <a:bodyPr/>
          <a:lstStyle/>
          <a:p>
            <a:pPr eaLnBrk="1" hangingPunct="1"/>
            <a:r>
              <a:rPr lang="en-US" sz="2400" smtClean="0"/>
              <a:t>work done = (rate of work)(time spent)</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430083">
                                            <p:txEl>
                                              <p:pRg st="0" end="0"/>
                                            </p:txEl>
                                          </p:spTgt>
                                        </p:tgtEl>
                                        <p:attrNameLst>
                                          <p:attrName>style.visibility</p:attrName>
                                        </p:attrNameLst>
                                      </p:cBhvr>
                                      <p:to>
                                        <p:strVal val="visible"/>
                                      </p:to>
                                    </p:set>
                                    <p:anim calcmode="lin" valueType="num">
                                      <p:cBhvr>
                                        <p:cTn id="7" dur="1000" fill="hold"/>
                                        <p:tgtEl>
                                          <p:spTgt spid="43008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3008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Work Problem</a:t>
            </a:r>
          </a:p>
        </p:txBody>
      </p:sp>
      <p:sp>
        <p:nvSpPr>
          <p:cNvPr id="434179" name="Rectangle 3"/>
          <p:cNvSpPr>
            <a:spLocks noGrp="1" noChangeArrowheads="1"/>
          </p:cNvSpPr>
          <p:nvPr>
            <p:ph type="body" idx="1"/>
          </p:nvPr>
        </p:nvSpPr>
        <p:spPr/>
        <p:txBody>
          <a:bodyPr/>
          <a:lstStyle/>
          <a:p>
            <a:pPr eaLnBrk="1" hangingPunct="1">
              <a:lnSpc>
                <a:spcPct val="90000"/>
              </a:lnSpc>
            </a:pPr>
            <a:r>
              <a:rPr lang="en-US" sz="2800" smtClean="0">
                <a:solidFill>
                  <a:srgbClr val="111111"/>
                </a:solidFill>
              </a:rPr>
              <a:t>Ron, Mike, and Tim are going to paint a house together. Ron can paint one side of the house in 4 hours. To paint an equal area, Mike takes only 3 hours and Tim 2 hours. If the men work together, how long will it take them to paint one side of the house?</a:t>
            </a:r>
          </a:p>
          <a:p>
            <a:pPr eaLnBrk="1" hangingPunct="1">
              <a:lnSpc>
                <a:spcPct val="90000"/>
              </a:lnSpc>
            </a:pPr>
            <a:endParaRPr lang="en-US" sz="2800" smtClean="0">
              <a:solidFill>
                <a:srgbClr val="111111"/>
              </a:solidFill>
            </a:endParaRPr>
          </a:p>
          <a:p>
            <a:pPr eaLnBrk="1" hangingPunct="1">
              <a:lnSpc>
                <a:spcPct val="90000"/>
              </a:lnSpc>
            </a:pPr>
            <a:r>
              <a:rPr lang="en-US" sz="2800" smtClean="0"/>
              <a:t>Let t be time needed to paint the side.</a:t>
            </a:r>
          </a:p>
          <a:p>
            <a:pPr eaLnBrk="1" hangingPunct="1">
              <a:lnSpc>
                <a:spcPct val="90000"/>
              </a:lnSpc>
            </a:pPr>
            <a:r>
              <a:rPr lang="en-US" sz="2800" smtClean="0"/>
              <a:t>(1/4)t + (1/3)t + (1/2)t = 1</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34179">
                                            <p:txEl>
                                              <p:pRg st="0" end="0"/>
                                            </p:txEl>
                                          </p:spTgt>
                                        </p:tgtEl>
                                        <p:attrNameLst>
                                          <p:attrName>style.visibility</p:attrName>
                                        </p:attrNameLst>
                                      </p:cBhvr>
                                      <p:to>
                                        <p:strVal val="visible"/>
                                      </p:to>
                                    </p:set>
                                    <p:anim calcmode="lin" valueType="num">
                                      <p:cBhvr>
                                        <p:cTn id="7" dur="1000" fill="hold"/>
                                        <p:tgtEl>
                                          <p:spTgt spid="43417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3417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3417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434179">
                                            <p:txEl>
                                              <p:pRg st="2" end="2"/>
                                            </p:txEl>
                                          </p:spTgt>
                                        </p:tgtEl>
                                        <p:attrNameLst>
                                          <p:attrName>style.visibility</p:attrName>
                                        </p:attrNameLst>
                                      </p:cBhvr>
                                      <p:to>
                                        <p:strVal val="visible"/>
                                      </p:to>
                                    </p:set>
                                    <p:animEffect transition="in" filter="wipe(left)">
                                      <p:cBhvr>
                                        <p:cTn id="14" dur="2000"/>
                                        <p:tgtEl>
                                          <p:spTgt spid="434179">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434179">
                                            <p:txEl>
                                              <p:pRg st="3" end="3"/>
                                            </p:txEl>
                                          </p:spTgt>
                                        </p:tgtEl>
                                        <p:attrNameLst>
                                          <p:attrName>style.visibility</p:attrName>
                                        </p:attrNameLst>
                                      </p:cBhvr>
                                      <p:to>
                                        <p:strVal val="visible"/>
                                      </p:to>
                                    </p:set>
                                    <p:animEffect transition="in" filter="wipe(left)">
                                      <p:cBhvr>
                                        <p:cTn id="19" dur="3000"/>
                                        <p:tgtEl>
                                          <p:spTgt spid="434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304800"/>
            <a:ext cx="7772400" cy="1470025"/>
          </a:xfrm>
        </p:spPr>
        <p:txBody>
          <a:bodyPr/>
          <a:lstStyle/>
          <a:p>
            <a:pPr eaLnBrk="1" hangingPunct="1"/>
            <a:r>
              <a:rPr lang="en-US" smtClean="0"/>
              <a:t>2-2 Word Problems Solutions</a:t>
            </a:r>
          </a:p>
        </p:txBody>
      </p:sp>
      <p:sp>
        <p:nvSpPr>
          <p:cNvPr id="25603" name="Rectangle 3"/>
          <p:cNvSpPr>
            <a:spLocks noGrp="1" noChangeArrowheads="1"/>
          </p:cNvSpPr>
          <p:nvPr>
            <p:ph type="subTitle" idx="1"/>
          </p:nvPr>
        </p:nvSpPr>
        <p:spPr>
          <a:xfrm>
            <a:off x="609600" y="1676400"/>
            <a:ext cx="6553200" cy="5181600"/>
          </a:xfrm>
        </p:spPr>
        <p:txBody>
          <a:bodyPr/>
          <a:lstStyle/>
          <a:p>
            <a:pPr marL="609600" indent="-609600" algn="l" eaLnBrk="1" hangingPunct="1">
              <a:lnSpc>
                <a:spcPct val="80000"/>
              </a:lnSpc>
            </a:pPr>
            <a:r>
              <a:rPr lang="en-US" sz="2000" smtClean="0"/>
              <a:t>3. Gross Pay – deductions = Net (take home) pay ; X - .40x = 492</a:t>
            </a:r>
          </a:p>
          <a:p>
            <a:pPr marL="609600" indent="-609600" algn="l" eaLnBrk="1" hangingPunct="1">
              <a:lnSpc>
                <a:spcPct val="80000"/>
              </a:lnSpc>
            </a:pPr>
            <a:r>
              <a:rPr lang="en-US" sz="2000" smtClean="0"/>
              <a:t>6.  40($10) + x($15) = 595; </a:t>
            </a:r>
            <a:r>
              <a:rPr lang="en-US" sz="2000" smtClean="0">
                <a:solidFill>
                  <a:schemeClr val="accent2"/>
                </a:solidFill>
              </a:rPr>
              <a:t>13 hrs. overtime</a:t>
            </a:r>
            <a:endParaRPr lang="en-US" sz="2000" smtClean="0"/>
          </a:p>
          <a:p>
            <a:pPr marL="609600" indent="-609600" algn="l" eaLnBrk="1" hangingPunct="1">
              <a:lnSpc>
                <a:spcPct val="80000"/>
              </a:lnSpc>
            </a:pPr>
            <a:r>
              <a:rPr lang="en-US" sz="2000" smtClean="0"/>
              <a:t>9.  x(2) + (600-x)(5) = 2400</a:t>
            </a:r>
          </a:p>
          <a:p>
            <a:pPr marL="609600" indent="-609600" algn="l" eaLnBrk="1" hangingPunct="1">
              <a:lnSpc>
                <a:spcPct val="80000"/>
              </a:lnSpc>
            </a:pPr>
            <a:r>
              <a:rPr lang="en-US" sz="2000" smtClean="0"/>
              <a:t>12. x(1) + (15-x)10 = 15(2); </a:t>
            </a:r>
            <a:r>
              <a:rPr lang="en-US" sz="2000" smtClean="0">
                <a:solidFill>
                  <a:schemeClr val="accent2"/>
                </a:solidFill>
              </a:rPr>
              <a:t>13.3 of 1% &amp; 1.6 of 10%</a:t>
            </a:r>
          </a:p>
          <a:p>
            <a:pPr marL="609600" indent="-609600" algn="l" eaLnBrk="1" hangingPunct="1">
              <a:lnSpc>
                <a:spcPct val="80000"/>
              </a:lnSpc>
            </a:pPr>
            <a:r>
              <a:rPr lang="en-US" sz="2000" smtClean="0"/>
              <a:t>15. (a) 1.5t + 2t = 224; (b)  64(1.5) = 96 m; 64(2) = 128 miles</a:t>
            </a:r>
          </a:p>
          <a:p>
            <a:pPr marL="609600" indent="-609600" algn="l" eaLnBrk="1" hangingPunct="1">
              <a:lnSpc>
                <a:spcPct val="80000"/>
              </a:lnSpc>
            </a:pPr>
            <a:r>
              <a:rPr lang="en-US" sz="2000" smtClean="0"/>
              <a:t>18.1</a:t>
            </a:r>
            <a:r>
              <a:rPr lang="en-US" sz="2000" baseline="30000" smtClean="0"/>
              <a:t>st</a:t>
            </a:r>
            <a:r>
              <a:rPr lang="en-US" sz="2000" smtClean="0"/>
              <a:t> – 1 + 4t miles; 2nd – 6t; r*t = d; 4(t+.25) + 6t = 2; </a:t>
            </a:r>
          </a:p>
          <a:p>
            <a:pPr marL="609600" indent="-609600" algn="l" eaLnBrk="1" hangingPunct="1">
              <a:lnSpc>
                <a:spcPct val="80000"/>
              </a:lnSpc>
            </a:pPr>
            <a:r>
              <a:rPr lang="en-US" sz="2000" smtClean="0">
                <a:solidFill>
                  <a:schemeClr val="accent2"/>
                </a:solidFill>
              </a:rPr>
              <a:t>       6 min or 1:21</a:t>
            </a:r>
          </a:p>
          <a:p>
            <a:pPr marL="609600" indent="-609600" algn="l" eaLnBrk="1" hangingPunct="1">
              <a:lnSpc>
                <a:spcPct val="80000"/>
              </a:lnSpc>
            </a:pPr>
            <a:r>
              <a:rPr lang="en-US" sz="2000" smtClean="0"/>
              <a:t>21.Time (to target) + Time (from target) = Time (total); x/3300 + x/1100 = 1.5</a:t>
            </a:r>
          </a:p>
          <a:p>
            <a:pPr marL="609600" indent="-609600" algn="l" eaLnBrk="1" hangingPunct="1">
              <a:lnSpc>
                <a:spcPct val="80000"/>
              </a:lnSpc>
            </a:pPr>
            <a:r>
              <a:rPr lang="en-US" sz="2000" smtClean="0"/>
              <a:t>24.1</a:t>
            </a:r>
            <a:r>
              <a:rPr lang="en-US" sz="2000" baseline="30000" smtClean="0"/>
              <a:t>st</a:t>
            </a:r>
            <a:r>
              <a:rPr lang="en-US" sz="2000" smtClean="0"/>
              <a:t> story = (8*30) = 240; 2</a:t>
            </a:r>
            <a:r>
              <a:rPr lang="en-US" sz="2000" baseline="30000" smtClean="0"/>
              <a:t>nd</a:t>
            </a:r>
            <a:r>
              <a:rPr lang="en-US" sz="2000" smtClean="0"/>
              <a:t> story = (30*3) + ½(30)(h-3); 15h + 45 = 240; </a:t>
            </a:r>
            <a:r>
              <a:rPr lang="en-US" sz="2000" smtClean="0">
                <a:solidFill>
                  <a:schemeClr val="accent2"/>
                </a:solidFill>
              </a:rPr>
              <a:t>13ft.</a:t>
            </a:r>
          </a:p>
          <a:p>
            <a:pPr marL="609600" indent="-609600" algn="l" eaLnBrk="1" hangingPunct="1">
              <a:lnSpc>
                <a:spcPct val="80000"/>
              </a:lnSpc>
            </a:pPr>
            <a:r>
              <a:rPr lang="en-US" sz="2000" smtClean="0"/>
              <a:t>27. V = 2/3</a:t>
            </a:r>
            <a:r>
              <a:rPr lang="ru-RU" sz="2000" smtClean="0">
                <a:cs typeface="Arial" charset="0"/>
              </a:rPr>
              <a:t>л</a:t>
            </a:r>
            <a:r>
              <a:rPr lang="en-US" sz="2000" smtClean="0">
                <a:cs typeface="Arial" charset="0"/>
              </a:rPr>
              <a:t>*r</a:t>
            </a:r>
            <a:r>
              <a:rPr lang="en-US" sz="2000" baseline="30000" smtClean="0">
                <a:cs typeface="Arial" charset="0"/>
              </a:rPr>
              <a:t>3</a:t>
            </a:r>
            <a:r>
              <a:rPr lang="en-US" sz="2000" smtClean="0">
                <a:cs typeface="Arial" charset="0"/>
              </a:rPr>
              <a:t> + </a:t>
            </a:r>
            <a:r>
              <a:rPr lang="ru-RU" sz="2000" smtClean="0">
                <a:cs typeface="Arial" charset="0"/>
              </a:rPr>
              <a:t>л</a:t>
            </a:r>
            <a:r>
              <a:rPr lang="en-US" sz="2000" smtClean="0">
                <a:cs typeface="Arial" charset="0"/>
              </a:rPr>
              <a:t>r</a:t>
            </a:r>
            <a:r>
              <a:rPr lang="en-US" sz="2000" baseline="30000" smtClean="0">
                <a:cs typeface="Arial" charset="0"/>
              </a:rPr>
              <a:t>2</a:t>
            </a:r>
            <a:r>
              <a:rPr lang="en-US" sz="2000" smtClean="0">
                <a:cs typeface="Arial" charset="0"/>
              </a:rPr>
              <a:t>h = 11250</a:t>
            </a:r>
            <a:r>
              <a:rPr lang="ru-RU" sz="2000" smtClean="0">
                <a:cs typeface="Arial" charset="0"/>
              </a:rPr>
              <a:t>л</a:t>
            </a:r>
            <a:endParaRPr lang="en-US" sz="2000" smtClean="0">
              <a:cs typeface="Arial" charset="0"/>
            </a:endParaRPr>
          </a:p>
          <a:p>
            <a:pPr marL="609600" indent="-609600" algn="l" eaLnBrk="1" hangingPunct="1">
              <a:lnSpc>
                <a:spcPct val="80000"/>
              </a:lnSpc>
            </a:pPr>
            <a:r>
              <a:rPr lang="en-US" sz="2000" smtClean="0">
                <a:cs typeface="Arial" charset="0"/>
              </a:rPr>
              <a:t>30. 1/8 + 1/5 = 1/x; </a:t>
            </a:r>
            <a:r>
              <a:rPr lang="en-US" sz="2000" smtClean="0">
                <a:solidFill>
                  <a:schemeClr val="accent2"/>
                </a:solidFill>
                <a:cs typeface="Arial" charset="0"/>
              </a:rPr>
              <a:t>40/13 hrs.</a:t>
            </a:r>
          </a:p>
          <a:p>
            <a:pPr marL="609600" indent="-609600" algn="l" eaLnBrk="1" hangingPunct="1">
              <a:lnSpc>
                <a:spcPct val="80000"/>
              </a:lnSpc>
            </a:pPr>
            <a:r>
              <a:rPr lang="en-US" sz="2000" smtClean="0">
                <a:cs typeface="Arial" charset="0"/>
              </a:rPr>
              <a:t>33. GPA = total weighted honor pts. / total credit hours; 3.2 = (4.8(2.75) + x(4.0)) / (48+x)</a:t>
            </a:r>
            <a:endParaRPr lang="ru-RU" sz="2000" smtClean="0">
              <a:cs typeface="Arial" charset="0"/>
            </a:endParaRPr>
          </a:p>
          <a:p>
            <a:pPr marL="609600" indent="-609600" algn="l" eaLnBrk="1" hangingPunct="1">
              <a:lnSpc>
                <a:spcPct val="80000"/>
              </a:lnSpc>
            </a:pPr>
            <a:endParaRPr lang="en-US" sz="2000" smtClean="0">
              <a:solidFill>
                <a:schemeClr val="accent2"/>
              </a:solidFill>
            </a:endParaRPr>
          </a:p>
          <a:p>
            <a:pPr marL="609600" indent="-609600" eaLnBrk="1" hangingPunct="1">
              <a:lnSpc>
                <a:spcPct val="80000"/>
              </a:lnSpc>
            </a:pPr>
            <a:endParaRPr lang="en-US" sz="1600" smtClean="0">
              <a:solidFill>
                <a:schemeClr val="accent2"/>
              </a:solidFill>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4213" y="1773238"/>
            <a:ext cx="7918450" cy="2879725"/>
          </a:xfrm>
        </p:spPr>
        <p:txBody>
          <a:bodyPr/>
          <a:lstStyle/>
          <a:p>
            <a:pPr eaLnBrk="1" hangingPunct="1"/>
            <a:r>
              <a:rPr lang="en-US" altLang="zh-TW" sz="5400" b="1" smtClean="0">
                <a:solidFill>
                  <a:srgbClr val="FF0000"/>
                </a:solidFill>
              </a:rPr>
              <a:t>2.3 Quadratic Equations,</a:t>
            </a:r>
            <a:br>
              <a:rPr lang="en-US" altLang="zh-TW" sz="5400" b="1" smtClean="0">
                <a:solidFill>
                  <a:srgbClr val="FF0000"/>
                </a:solidFill>
              </a:rPr>
            </a:br>
            <a:endParaRPr lang="en-US" altLang="zh-TW" sz="5400" b="1" smtClean="0">
              <a:solidFill>
                <a:srgbClr val="FF0000"/>
              </a:solidFill>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609600"/>
            <a:ext cx="8077200" cy="1143000"/>
          </a:xfrm>
        </p:spPr>
        <p:txBody>
          <a:bodyPr/>
          <a:lstStyle/>
          <a:p>
            <a:pPr eaLnBrk="1" hangingPunct="1"/>
            <a:r>
              <a:rPr lang="en-US" altLang="zh-TW" b="1" i="1" smtClean="0">
                <a:solidFill>
                  <a:schemeClr val="accent2"/>
                </a:solidFill>
              </a:rPr>
              <a:t>Solving a Quadratic Equation</a:t>
            </a:r>
          </a:p>
        </p:txBody>
      </p:sp>
      <p:sp>
        <p:nvSpPr>
          <p:cNvPr id="4099" name="Rectangle 3"/>
          <p:cNvSpPr>
            <a:spLocks noGrp="1" noChangeArrowheads="1"/>
          </p:cNvSpPr>
          <p:nvPr>
            <p:ph type="body" idx="1"/>
          </p:nvPr>
        </p:nvSpPr>
        <p:spPr>
          <a:xfrm>
            <a:off x="457200" y="1981200"/>
            <a:ext cx="8686800" cy="4267200"/>
          </a:xfrm>
        </p:spPr>
        <p:txBody>
          <a:bodyPr/>
          <a:lstStyle/>
          <a:p>
            <a:pPr eaLnBrk="1" hangingPunct="1"/>
            <a:r>
              <a:rPr lang="en-US" altLang="zh-TW" sz="4400" b="1" smtClean="0">
                <a:solidFill>
                  <a:srgbClr val="FF0000"/>
                </a:solidFill>
              </a:rPr>
              <a:t>by factorization </a:t>
            </a:r>
          </a:p>
          <a:p>
            <a:pPr eaLnBrk="1" hangingPunct="1"/>
            <a:r>
              <a:rPr lang="en-US" altLang="zh-TW" sz="4400" b="1" smtClean="0">
                <a:solidFill>
                  <a:srgbClr val="FF0000"/>
                </a:solidFill>
              </a:rPr>
              <a:t>by graphical method</a:t>
            </a:r>
          </a:p>
          <a:p>
            <a:pPr eaLnBrk="1" hangingPunct="1"/>
            <a:r>
              <a:rPr lang="en-US" altLang="zh-TW" sz="4400" b="1" smtClean="0">
                <a:solidFill>
                  <a:srgbClr val="FF0000"/>
                </a:solidFill>
              </a:rPr>
              <a:t>by taking square roots</a:t>
            </a:r>
          </a:p>
          <a:p>
            <a:pPr eaLnBrk="1" hangingPunct="1"/>
            <a:r>
              <a:rPr lang="en-US" altLang="zh-TW" sz="4400" b="1" smtClean="0">
                <a:solidFill>
                  <a:srgbClr val="FF0000"/>
                </a:solidFill>
              </a:rPr>
              <a:t>by quadratic formula </a:t>
            </a:r>
          </a:p>
          <a:p>
            <a:pPr eaLnBrk="1" hangingPunct="1"/>
            <a:r>
              <a:rPr lang="en-US" altLang="zh-TW" sz="4400" b="1" smtClean="0">
                <a:solidFill>
                  <a:srgbClr val="FF0000"/>
                </a:solidFill>
              </a:rPr>
              <a:t>by using completing square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out)">
                                      <p:cBhvr>
                                        <p:cTn id="7" dur="500"/>
                                        <p:tgtEl>
                                          <p:spTgt spid="409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out)">
                                      <p:cBhvr>
                                        <p:cTn id="12" dur="500"/>
                                        <p:tgtEl>
                                          <p:spTgt spid="409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out)">
                                      <p:cBhvr>
                                        <p:cTn id="17" dur="500"/>
                                        <p:tgtEl>
                                          <p:spTgt spid="409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ox(out)">
                                      <p:cBhvr>
                                        <p:cTn id="22" dur="500"/>
                                        <p:tgtEl>
                                          <p:spTgt spid="409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box(out)">
                                      <p:cBhvr>
                                        <p:cTn id="27" dur="500"/>
                                        <p:tgtEl>
                                          <p:spTgt spid="409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457200"/>
            <a:ext cx="7772400" cy="1143000"/>
          </a:xfrm>
        </p:spPr>
        <p:txBody>
          <a:bodyPr/>
          <a:lstStyle/>
          <a:p>
            <a:pPr eaLnBrk="1" hangingPunct="1"/>
            <a:r>
              <a:rPr lang="en-US" altLang="zh-TW" sz="6000" b="1" i="1" smtClean="0">
                <a:solidFill>
                  <a:srgbClr val="FF0000"/>
                </a:solidFill>
              </a:rPr>
              <a:t>By factorization</a:t>
            </a:r>
          </a:p>
        </p:txBody>
      </p:sp>
      <p:graphicFrame>
        <p:nvGraphicFramePr>
          <p:cNvPr id="5123" name="Object 3"/>
          <p:cNvGraphicFramePr>
            <a:graphicFrameLocks noChangeAspect="1"/>
          </p:cNvGraphicFramePr>
          <p:nvPr/>
        </p:nvGraphicFramePr>
        <p:xfrm>
          <a:off x="1981200" y="1828800"/>
          <a:ext cx="4648200" cy="928688"/>
        </p:xfrm>
        <a:graphic>
          <a:graphicData uri="http://schemas.openxmlformats.org/presentationml/2006/ole">
            <mc:AlternateContent xmlns:mc="http://schemas.openxmlformats.org/markup-compatibility/2006">
              <mc:Choice xmlns:v="urn:schemas-microsoft-com:vml" Requires="v">
                <p:oleObj spid="_x0000_s28706" name="Equation" r:id="rId4" imgW="1016000" imgH="203200" progId="Equation.3">
                  <p:embed/>
                </p:oleObj>
              </mc:Choice>
              <mc:Fallback>
                <p:oleObj name="Equation" r:id="rId4" imgW="1016000" imgH="203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828800"/>
                        <a:ext cx="4648200"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4" name="Object 4"/>
          <p:cNvGraphicFramePr>
            <a:graphicFrameLocks noChangeAspect="1"/>
          </p:cNvGraphicFramePr>
          <p:nvPr/>
        </p:nvGraphicFramePr>
        <p:xfrm>
          <a:off x="1981200" y="2743200"/>
          <a:ext cx="4578350" cy="862013"/>
        </p:xfrm>
        <a:graphic>
          <a:graphicData uri="http://schemas.openxmlformats.org/presentationml/2006/ole">
            <mc:AlternateContent xmlns:mc="http://schemas.openxmlformats.org/markup-compatibility/2006">
              <mc:Choice xmlns:v="urn:schemas-microsoft-com:vml" Requires="v">
                <p:oleObj spid="_x0000_s28707" name="Equation" r:id="rId6" imgW="1079032" imgH="203112" progId="Equation.3">
                  <p:embed/>
                </p:oleObj>
              </mc:Choice>
              <mc:Fallback>
                <p:oleObj name="Equation" r:id="rId6" imgW="1079032" imgH="203112"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2743200"/>
                        <a:ext cx="4578350" cy="86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5" name="Object 5"/>
          <p:cNvGraphicFramePr>
            <a:graphicFrameLocks noChangeAspect="1"/>
          </p:cNvGraphicFramePr>
          <p:nvPr/>
        </p:nvGraphicFramePr>
        <p:xfrm>
          <a:off x="838200" y="3581400"/>
          <a:ext cx="7080250" cy="952500"/>
        </p:xfrm>
        <a:graphic>
          <a:graphicData uri="http://schemas.openxmlformats.org/presentationml/2006/ole">
            <mc:AlternateContent xmlns:mc="http://schemas.openxmlformats.org/markup-compatibility/2006">
              <mc:Choice xmlns:v="urn:schemas-microsoft-com:vml" Requires="v">
                <p:oleObj spid="_x0000_s28708" name="Equation" r:id="rId8" imgW="1511300" imgH="203200" progId="Equation.3">
                  <p:embed/>
                </p:oleObj>
              </mc:Choice>
              <mc:Fallback>
                <p:oleObj name="Equation" r:id="rId8" imgW="1511300" imgH="2032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3581400"/>
                        <a:ext cx="708025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6" name="Object 6"/>
          <p:cNvGraphicFramePr>
            <a:graphicFrameLocks noChangeAspect="1"/>
          </p:cNvGraphicFramePr>
          <p:nvPr/>
        </p:nvGraphicFramePr>
        <p:xfrm>
          <a:off x="1905000" y="4495800"/>
          <a:ext cx="4876800" cy="919163"/>
        </p:xfrm>
        <a:graphic>
          <a:graphicData uri="http://schemas.openxmlformats.org/presentationml/2006/ole">
            <mc:AlternateContent xmlns:mc="http://schemas.openxmlformats.org/markup-compatibility/2006">
              <mc:Choice xmlns:v="urn:schemas-microsoft-com:vml" Requires="v">
                <p:oleObj spid="_x0000_s28709" name="Equation" r:id="rId10" imgW="1079032" imgH="203112" progId="Equation.3">
                  <p:embed/>
                </p:oleObj>
              </mc:Choice>
              <mc:Fallback>
                <p:oleObj name="Equation" r:id="rId10" imgW="1079032" imgH="203112"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5000" y="4495800"/>
                        <a:ext cx="4876800" cy="919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7" name="Text Box 7"/>
          <p:cNvSpPr txBox="1">
            <a:spLocks noChangeArrowheads="1"/>
          </p:cNvSpPr>
          <p:nvPr/>
        </p:nvSpPr>
        <p:spPr bwMode="auto">
          <a:xfrm>
            <a:off x="2971800" y="5867400"/>
            <a:ext cx="3657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3600" b="1">
                <a:solidFill>
                  <a:srgbClr val="FF0000"/>
                </a:solidFill>
              </a:rPr>
              <a:t>roots (solutions)</a:t>
            </a:r>
          </a:p>
        </p:txBody>
      </p:sp>
      <p:sp>
        <p:nvSpPr>
          <p:cNvPr id="5128" name="Line 8"/>
          <p:cNvSpPr>
            <a:spLocks noChangeShapeType="1"/>
          </p:cNvSpPr>
          <p:nvPr/>
        </p:nvSpPr>
        <p:spPr bwMode="auto">
          <a:xfrm flipH="1" flipV="1">
            <a:off x="3276600" y="5486400"/>
            <a:ext cx="762000" cy="533400"/>
          </a:xfrm>
          <a:prstGeom prst="line">
            <a:avLst/>
          </a:prstGeom>
          <a:noFill/>
          <a:ln w="508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9" name="Line 9"/>
          <p:cNvSpPr>
            <a:spLocks noChangeShapeType="1"/>
          </p:cNvSpPr>
          <p:nvPr/>
        </p:nvSpPr>
        <p:spPr bwMode="auto">
          <a:xfrm flipV="1">
            <a:off x="5029200" y="5410200"/>
            <a:ext cx="1219200" cy="685800"/>
          </a:xfrm>
          <a:prstGeom prst="line">
            <a:avLst/>
          </a:prstGeom>
          <a:noFill/>
          <a:ln w="476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 calcmode="lin" valueType="num">
                                      <p:cBhvr additive="base">
                                        <p:cTn id="13" dur="500" fill="hold"/>
                                        <p:tgtEl>
                                          <p:spTgt spid="5123"/>
                                        </p:tgtEl>
                                        <p:attrNameLst>
                                          <p:attrName>ppt_x</p:attrName>
                                        </p:attrNameLst>
                                      </p:cBhvr>
                                      <p:tavLst>
                                        <p:tav tm="0">
                                          <p:val>
                                            <p:strVal val="0-#ppt_w/2"/>
                                          </p:val>
                                        </p:tav>
                                        <p:tav tm="100000">
                                          <p:val>
                                            <p:strVal val="#ppt_x"/>
                                          </p:val>
                                        </p:tav>
                                      </p:tavLst>
                                    </p:anim>
                                    <p:anim calcmode="lin" valueType="num">
                                      <p:cBhvr additive="base">
                                        <p:cTn id="14"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124"/>
                                        </p:tgtEl>
                                        <p:attrNameLst>
                                          <p:attrName>style.visibility</p:attrName>
                                        </p:attrNameLst>
                                      </p:cBhvr>
                                      <p:to>
                                        <p:strVal val="visible"/>
                                      </p:to>
                                    </p:set>
                                    <p:anim calcmode="lin" valueType="num">
                                      <p:cBhvr additive="base">
                                        <p:cTn id="19" dur="500" fill="hold"/>
                                        <p:tgtEl>
                                          <p:spTgt spid="5124"/>
                                        </p:tgtEl>
                                        <p:attrNameLst>
                                          <p:attrName>ppt_x</p:attrName>
                                        </p:attrNameLst>
                                      </p:cBhvr>
                                      <p:tavLst>
                                        <p:tav tm="0">
                                          <p:val>
                                            <p:strVal val="0-#ppt_w/2"/>
                                          </p:val>
                                        </p:tav>
                                        <p:tav tm="100000">
                                          <p:val>
                                            <p:strVal val="#ppt_x"/>
                                          </p:val>
                                        </p:tav>
                                      </p:tavLst>
                                    </p:anim>
                                    <p:anim calcmode="lin" valueType="num">
                                      <p:cBhvr additive="base">
                                        <p:cTn id="20"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5125"/>
                                        </p:tgtEl>
                                        <p:attrNameLst>
                                          <p:attrName>style.visibility</p:attrName>
                                        </p:attrNameLst>
                                      </p:cBhvr>
                                      <p:to>
                                        <p:strVal val="visible"/>
                                      </p:to>
                                    </p:set>
                                    <p:anim calcmode="lin" valueType="num">
                                      <p:cBhvr additive="base">
                                        <p:cTn id="25" dur="500" fill="hold"/>
                                        <p:tgtEl>
                                          <p:spTgt spid="5125"/>
                                        </p:tgtEl>
                                        <p:attrNameLst>
                                          <p:attrName>ppt_x</p:attrName>
                                        </p:attrNameLst>
                                      </p:cBhvr>
                                      <p:tavLst>
                                        <p:tav tm="0">
                                          <p:val>
                                            <p:strVal val="0-#ppt_w/2"/>
                                          </p:val>
                                        </p:tav>
                                        <p:tav tm="100000">
                                          <p:val>
                                            <p:strVal val="#ppt_x"/>
                                          </p:val>
                                        </p:tav>
                                      </p:tavLst>
                                    </p:anim>
                                    <p:anim calcmode="lin" valueType="num">
                                      <p:cBhvr additive="base">
                                        <p:cTn id="26"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5126"/>
                                        </p:tgtEl>
                                        <p:attrNameLst>
                                          <p:attrName>style.visibility</p:attrName>
                                        </p:attrNameLst>
                                      </p:cBhvr>
                                      <p:to>
                                        <p:strVal val="visible"/>
                                      </p:to>
                                    </p:set>
                                    <p:anim calcmode="lin" valueType="num">
                                      <p:cBhvr additive="base">
                                        <p:cTn id="31" dur="500" fill="hold"/>
                                        <p:tgtEl>
                                          <p:spTgt spid="5126"/>
                                        </p:tgtEl>
                                        <p:attrNameLst>
                                          <p:attrName>ppt_x</p:attrName>
                                        </p:attrNameLst>
                                      </p:cBhvr>
                                      <p:tavLst>
                                        <p:tav tm="0">
                                          <p:val>
                                            <p:strVal val="0-#ppt_w/2"/>
                                          </p:val>
                                        </p:tav>
                                        <p:tav tm="100000">
                                          <p:val>
                                            <p:strVal val="#ppt_x"/>
                                          </p:val>
                                        </p:tav>
                                      </p:tavLst>
                                    </p:anim>
                                    <p:anim calcmode="lin" valueType="num">
                                      <p:cBhvr additive="base">
                                        <p:cTn id="32" dur="500" fill="hold"/>
                                        <p:tgtEl>
                                          <p:spTgt spid="512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8"/>
                                        </p:tgtEl>
                                        <p:attrNameLst>
                                          <p:attrName>style.visibility</p:attrName>
                                        </p:attrNameLst>
                                      </p:cBhvr>
                                      <p:to>
                                        <p:strVal val="visible"/>
                                      </p:to>
                                    </p:set>
                                    <p:anim calcmode="lin" valueType="num">
                                      <p:cBhvr additive="base">
                                        <p:cTn id="37" dur="500" fill="hold"/>
                                        <p:tgtEl>
                                          <p:spTgt spid="5128"/>
                                        </p:tgtEl>
                                        <p:attrNameLst>
                                          <p:attrName>ppt_x</p:attrName>
                                        </p:attrNameLst>
                                      </p:cBhvr>
                                      <p:tavLst>
                                        <p:tav tm="0">
                                          <p:val>
                                            <p:strVal val="0-#ppt_w/2"/>
                                          </p:val>
                                        </p:tav>
                                        <p:tav tm="100000">
                                          <p:val>
                                            <p:strVal val="#ppt_x"/>
                                          </p:val>
                                        </p:tav>
                                      </p:tavLst>
                                    </p:anim>
                                    <p:anim calcmode="lin" valueType="num">
                                      <p:cBhvr additive="base">
                                        <p:cTn id="38" dur="500" fill="hold"/>
                                        <p:tgtEl>
                                          <p:spTgt spid="512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129"/>
                                        </p:tgtEl>
                                        <p:attrNameLst>
                                          <p:attrName>style.visibility</p:attrName>
                                        </p:attrNameLst>
                                      </p:cBhvr>
                                      <p:to>
                                        <p:strVal val="visible"/>
                                      </p:to>
                                    </p:set>
                                    <p:anim calcmode="lin" valueType="num">
                                      <p:cBhvr additive="base">
                                        <p:cTn id="43" dur="500" fill="hold"/>
                                        <p:tgtEl>
                                          <p:spTgt spid="5129"/>
                                        </p:tgtEl>
                                        <p:attrNameLst>
                                          <p:attrName>ppt_x</p:attrName>
                                        </p:attrNameLst>
                                      </p:cBhvr>
                                      <p:tavLst>
                                        <p:tav tm="0">
                                          <p:val>
                                            <p:strVal val="0-#ppt_w/2"/>
                                          </p:val>
                                        </p:tav>
                                        <p:tav tm="100000">
                                          <p:val>
                                            <p:strVal val="#ppt_x"/>
                                          </p:val>
                                        </p:tav>
                                      </p:tavLst>
                                    </p:anim>
                                    <p:anim calcmode="lin" valueType="num">
                                      <p:cBhvr additive="base">
                                        <p:cTn id="44" dur="500" fill="hold"/>
                                        <p:tgtEl>
                                          <p:spTgt spid="5129"/>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127"/>
                                        </p:tgtEl>
                                        <p:attrNameLst>
                                          <p:attrName>style.visibility</p:attrName>
                                        </p:attrNameLst>
                                      </p:cBhvr>
                                      <p:to>
                                        <p:strVal val="visible"/>
                                      </p:to>
                                    </p:set>
                                    <p:anim calcmode="lin" valueType="num">
                                      <p:cBhvr additive="base">
                                        <p:cTn id="49" dur="500" fill="hold"/>
                                        <p:tgtEl>
                                          <p:spTgt spid="5127"/>
                                        </p:tgtEl>
                                        <p:attrNameLst>
                                          <p:attrName>ppt_x</p:attrName>
                                        </p:attrNameLst>
                                      </p:cBhvr>
                                      <p:tavLst>
                                        <p:tav tm="0">
                                          <p:val>
                                            <p:strVal val="0-#ppt_w/2"/>
                                          </p:val>
                                        </p:tav>
                                        <p:tav tm="100000">
                                          <p:val>
                                            <p:strVal val="#ppt_x"/>
                                          </p:val>
                                        </p:tav>
                                      </p:tavLst>
                                    </p:anim>
                                    <p:anim calcmode="lin" valueType="num">
                                      <p:cBhvr additive="base">
                                        <p:cTn id="50"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7" grpId="0" autoUpdateAnimBg="0"/>
      <p:bldP spid="5128" grpId="0" animBg="1"/>
      <p:bldP spid="512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143000" y="609600"/>
            <a:ext cx="6477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800" b="1" i="1">
                <a:solidFill>
                  <a:srgbClr val="FF0000"/>
                </a:solidFill>
              </a:rPr>
              <a:t>By graphical method</a:t>
            </a:r>
          </a:p>
        </p:txBody>
      </p:sp>
      <p:pic>
        <p:nvPicPr>
          <p:cNvPr id="6147" name="Picture 3" descr="graph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504950"/>
            <a:ext cx="61722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148" name="Object 4"/>
          <p:cNvGraphicFramePr>
            <a:graphicFrameLocks noChangeAspect="1"/>
          </p:cNvGraphicFramePr>
          <p:nvPr/>
        </p:nvGraphicFramePr>
        <p:xfrm>
          <a:off x="3505200" y="2209800"/>
          <a:ext cx="4648200" cy="928688"/>
        </p:xfrm>
        <a:graphic>
          <a:graphicData uri="http://schemas.openxmlformats.org/presentationml/2006/ole">
            <mc:AlternateContent xmlns:mc="http://schemas.openxmlformats.org/markup-compatibility/2006">
              <mc:Choice xmlns:v="urn:schemas-microsoft-com:vml" Requires="v">
                <p:oleObj spid="_x0000_s29713" name="Equation" r:id="rId5" imgW="1016000" imgH="203200" progId="Equation.3">
                  <p:embed/>
                </p:oleObj>
              </mc:Choice>
              <mc:Fallback>
                <p:oleObj name="Equation" r:id="rId5" imgW="1016000" imgH="2032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2209800"/>
                        <a:ext cx="4648200"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Text Box 5"/>
          <p:cNvSpPr txBox="1">
            <a:spLocks noChangeArrowheads="1"/>
          </p:cNvSpPr>
          <p:nvPr/>
        </p:nvSpPr>
        <p:spPr bwMode="auto">
          <a:xfrm>
            <a:off x="7696200" y="44958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a:t>x</a:t>
            </a:r>
          </a:p>
        </p:txBody>
      </p:sp>
      <p:sp>
        <p:nvSpPr>
          <p:cNvPr id="6150" name="Text Box 6"/>
          <p:cNvSpPr txBox="1">
            <a:spLocks noChangeArrowheads="1"/>
          </p:cNvSpPr>
          <p:nvPr/>
        </p:nvSpPr>
        <p:spPr bwMode="auto">
          <a:xfrm>
            <a:off x="1600200" y="14478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a:t>y</a:t>
            </a:r>
          </a:p>
        </p:txBody>
      </p:sp>
      <p:sp>
        <p:nvSpPr>
          <p:cNvPr id="6151" name="Text Box 7"/>
          <p:cNvSpPr txBox="1">
            <a:spLocks noChangeArrowheads="1"/>
          </p:cNvSpPr>
          <p:nvPr/>
        </p:nvSpPr>
        <p:spPr bwMode="auto">
          <a:xfrm>
            <a:off x="1676400" y="47244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a:t>O</a:t>
            </a:r>
          </a:p>
        </p:txBody>
      </p:sp>
      <p:sp>
        <p:nvSpPr>
          <p:cNvPr id="6152" name="Text Box 8"/>
          <p:cNvSpPr txBox="1">
            <a:spLocks noChangeArrowheads="1"/>
          </p:cNvSpPr>
          <p:nvPr/>
        </p:nvSpPr>
        <p:spPr bwMode="auto">
          <a:xfrm>
            <a:off x="5410200" y="3657600"/>
            <a:ext cx="1371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roots</a:t>
            </a:r>
          </a:p>
        </p:txBody>
      </p:sp>
      <p:sp>
        <p:nvSpPr>
          <p:cNvPr id="6153" name="Line 9"/>
          <p:cNvSpPr>
            <a:spLocks noChangeShapeType="1"/>
          </p:cNvSpPr>
          <p:nvPr/>
        </p:nvSpPr>
        <p:spPr bwMode="auto">
          <a:xfrm flipH="1">
            <a:off x="3048000" y="4038600"/>
            <a:ext cx="2209800" cy="685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4" name="Line 10"/>
          <p:cNvSpPr>
            <a:spLocks noChangeShapeType="1"/>
          </p:cNvSpPr>
          <p:nvPr/>
        </p:nvSpPr>
        <p:spPr bwMode="auto">
          <a:xfrm flipH="1">
            <a:off x="4572000" y="4038600"/>
            <a:ext cx="685800" cy="685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147"/>
                                        </p:tgtEl>
                                        <p:attrNameLst>
                                          <p:attrName>style.visibility</p:attrName>
                                        </p:attrNameLst>
                                      </p:cBhvr>
                                      <p:to>
                                        <p:strVal val="visible"/>
                                      </p:to>
                                    </p:set>
                                    <p:anim calcmode="lin" valueType="num">
                                      <p:cBhvr additive="base">
                                        <p:cTn id="13" dur="500" fill="hold"/>
                                        <p:tgtEl>
                                          <p:spTgt spid="6147"/>
                                        </p:tgtEl>
                                        <p:attrNameLst>
                                          <p:attrName>ppt_x</p:attrName>
                                        </p:attrNameLst>
                                      </p:cBhvr>
                                      <p:tavLst>
                                        <p:tav tm="0">
                                          <p:val>
                                            <p:strVal val="0-#ppt_w/2"/>
                                          </p:val>
                                        </p:tav>
                                        <p:tav tm="100000">
                                          <p:val>
                                            <p:strVal val="#ppt_x"/>
                                          </p:val>
                                        </p:tav>
                                      </p:tavLst>
                                    </p:anim>
                                    <p:anim calcmode="lin" valueType="num">
                                      <p:cBhvr additive="base">
                                        <p:cTn id="14"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9"/>
                                        </p:tgtEl>
                                        <p:attrNameLst>
                                          <p:attrName>style.visibility</p:attrName>
                                        </p:attrNameLst>
                                      </p:cBhvr>
                                      <p:to>
                                        <p:strVal val="visible"/>
                                      </p:to>
                                    </p:set>
                                    <p:anim calcmode="lin" valueType="num">
                                      <p:cBhvr additive="base">
                                        <p:cTn id="19" dur="500" fill="hold"/>
                                        <p:tgtEl>
                                          <p:spTgt spid="6149"/>
                                        </p:tgtEl>
                                        <p:attrNameLst>
                                          <p:attrName>ppt_x</p:attrName>
                                        </p:attrNameLst>
                                      </p:cBhvr>
                                      <p:tavLst>
                                        <p:tav tm="0">
                                          <p:val>
                                            <p:strVal val="0-#ppt_w/2"/>
                                          </p:val>
                                        </p:tav>
                                        <p:tav tm="100000">
                                          <p:val>
                                            <p:strVal val="#ppt_x"/>
                                          </p:val>
                                        </p:tav>
                                      </p:tavLst>
                                    </p:anim>
                                    <p:anim calcmode="lin" valueType="num">
                                      <p:cBhvr additive="base">
                                        <p:cTn id="20"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50"/>
                                        </p:tgtEl>
                                        <p:attrNameLst>
                                          <p:attrName>style.visibility</p:attrName>
                                        </p:attrNameLst>
                                      </p:cBhvr>
                                      <p:to>
                                        <p:strVal val="visible"/>
                                      </p:to>
                                    </p:set>
                                    <p:anim calcmode="lin" valueType="num">
                                      <p:cBhvr additive="base">
                                        <p:cTn id="25" dur="500" fill="hold"/>
                                        <p:tgtEl>
                                          <p:spTgt spid="6150"/>
                                        </p:tgtEl>
                                        <p:attrNameLst>
                                          <p:attrName>ppt_x</p:attrName>
                                        </p:attrNameLst>
                                      </p:cBhvr>
                                      <p:tavLst>
                                        <p:tav tm="0">
                                          <p:val>
                                            <p:strVal val="0-#ppt_w/2"/>
                                          </p:val>
                                        </p:tav>
                                        <p:tav tm="100000">
                                          <p:val>
                                            <p:strVal val="#ppt_x"/>
                                          </p:val>
                                        </p:tav>
                                      </p:tavLst>
                                    </p:anim>
                                    <p:anim calcmode="lin" valueType="num">
                                      <p:cBhvr additive="base">
                                        <p:cTn id="26" dur="500" fill="hold"/>
                                        <p:tgtEl>
                                          <p:spTgt spid="61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51"/>
                                        </p:tgtEl>
                                        <p:attrNameLst>
                                          <p:attrName>style.visibility</p:attrName>
                                        </p:attrNameLst>
                                      </p:cBhvr>
                                      <p:to>
                                        <p:strVal val="visible"/>
                                      </p:to>
                                    </p:set>
                                    <p:anim calcmode="lin" valueType="num">
                                      <p:cBhvr additive="base">
                                        <p:cTn id="31" dur="500" fill="hold"/>
                                        <p:tgtEl>
                                          <p:spTgt spid="6151"/>
                                        </p:tgtEl>
                                        <p:attrNameLst>
                                          <p:attrName>ppt_x</p:attrName>
                                        </p:attrNameLst>
                                      </p:cBhvr>
                                      <p:tavLst>
                                        <p:tav tm="0">
                                          <p:val>
                                            <p:strVal val="0-#ppt_w/2"/>
                                          </p:val>
                                        </p:tav>
                                        <p:tav tm="100000">
                                          <p:val>
                                            <p:strVal val="#ppt_x"/>
                                          </p:val>
                                        </p:tav>
                                      </p:tavLst>
                                    </p:anim>
                                    <p:anim calcmode="lin" valueType="num">
                                      <p:cBhvr additive="base">
                                        <p:cTn id="32" dur="500" fill="hold"/>
                                        <p:tgtEl>
                                          <p:spTgt spid="615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6148"/>
                                        </p:tgtEl>
                                        <p:attrNameLst>
                                          <p:attrName>style.visibility</p:attrName>
                                        </p:attrNameLst>
                                      </p:cBhvr>
                                      <p:to>
                                        <p:strVal val="visible"/>
                                      </p:to>
                                    </p:set>
                                    <p:anim calcmode="lin" valueType="num">
                                      <p:cBhvr additive="base">
                                        <p:cTn id="37" dur="500" fill="hold"/>
                                        <p:tgtEl>
                                          <p:spTgt spid="6148"/>
                                        </p:tgtEl>
                                        <p:attrNameLst>
                                          <p:attrName>ppt_x</p:attrName>
                                        </p:attrNameLst>
                                      </p:cBhvr>
                                      <p:tavLst>
                                        <p:tav tm="0">
                                          <p:val>
                                            <p:strVal val="0-#ppt_w/2"/>
                                          </p:val>
                                        </p:tav>
                                        <p:tav tm="100000">
                                          <p:val>
                                            <p:strVal val="#ppt_x"/>
                                          </p:val>
                                        </p:tav>
                                      </p:tavLst>
                                    </p:anim>
                                    <p:anim calcmode="lin" valueType="num">
                                      <p:cBhvr additive="base">
                                        <p:cTn id="38"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53"/>
                                        </p:tgtEl>
                                        <p:attrNameLst>
                                          <p:attrName>style.visibility</p:attrName>
                                        </p:attrNameLst>
                                      </p:cBhvr>
                                      <p:to>
                                        <p:strVal val="visible"/>
                                      </p:to>
                                    </p:set>
                                    <p:anim calcmode="lin" valueType="num">
                                      <p:cBhvr additive="base">
                                        <p:cTn id="43" dur="500" fill="hold"/>
                                        <p:tgtEl>
                                          <p:spTgt spid="6153"/>
                                        </p:tgtEl>
                                        <p:attrNameLst>
                                          <p:attrName>ppt_x</p:attrName>
                                        </p:attrNameLst>
                                      </p:cBhvr>
                                      <p:tavLst>
                                        <p:tav tm="0">
                                          <p:val>
                                            <p:strVal val="0-#ppt_w/2"/>
                                          </p:val>
                                        </p:tav>
                                        <p:tav tm="100000">
                                          <p:val>
                                            <p:strVal val="#ppt_x"/>
                                          </p:val>
                                        </p:tav>
                                      </p:tavLst>
                                    </p:anim>
                                    <p:anim calcmode="lin" valueType="num">
                                      <p:cBhvr additive="base">
                                        <p:cTn id="44" dur="500" fill="hold"/>
                                        <p:tgtEl>
                                          <p:spTgt spid="6153"/>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154"/>
                                        </p:tgtEl>
                                        <p:attrNameLst>
                                          <p:attrName>style.visibility</p:attrName>
                                        </p:attrNameLst>
                                      </p:cBhvr>
                                      <p:to>
                                        <p:strVal val="visible"/>
                                      </p:to>
                                    </p:set>
                                    <p:anim calcmode="lin" valueType="num">
                                      <p:cBhvr additive="base">
                                        <p:cTn id="49" dur="500" fill="hold"/>
                                        <p:tgtEl>
                                          <p:spTgt spid="6154"/>
                                        </p:tgtEl>
                                        <p:attrNameLst>
                                          <p:attrName>ppt_x</p:attrName>
                                        </p:attrNameLst>
                                      </p:cBhvr>
                                      <p:tavLst>
                                        <p:tav tm="0">
                                          <p:val>
                                            <p:strVal val="0-#ppt_w/2"/>
                                          </p:val>
                                        </p:tav>
                                        <p:tav tm="100000">
                                          <p:val>
                                            <p:strVal val="#ppt_x"/>
                                          </p:val>
                                        </p:tav>
                                      </p:tavLst>
                                    </p:anim>
                                    <p:anim calcmode="lin" valueType="num">
                                      <p:cBhvr additive="base">
                                        <p:cTn id="50" dur="500" fill="hold"/>
                                        <p:tgtEl>
                                          <p:spTgt spid="6154"/>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152"/>
                                        </p:tgtEl>
                                        <p:attrNameLst>
                                          <p:attrName>style.visibility</p:attrName>
                                        </p:attrNameLst>
                                      </p:cBhvr>
                                      <p:to>
                                        <p:strVal val="visible"/>
                                      </p:to>
                                    </p:set>
                                    <p:anim calcmode="lin" valueType="num">
                                      <p:cBhvr additive="base">
                                        <p:cTn id="55" dur="500" fill="hold"/>
                                        <p:tgtEl>
                                          <p:spTgt spid="6152"/>
                                        </p:tgtEl>
                                        <p:attrNameLst>
                                          <p:attrName>ppt_x</p:attrName>
                                        </p:attrNameLst>
                                      </p:cBhvr>
                                      <p:tavLst>
                                        <p:tav tm="0">
                                          <p:val>
                                            <p:strVal val="0-#ppt_w/2"/>
                                          </p:val>
                                        </p:tav>
                                        <p:tav tm="100000">
                                          <p:val>
                                            <p:strVal val="#ppt_x"/>
                                          </p:val>
                                        </p:tav>
                                      </p:tavLst>
                                    </p:anim>
                                    <p:anim calcmode="lin" valueType="num">
                                      <p:cBhvr additive="base">
                                        <p:cTn id="56" dur="500" fill="hold"/>
                                        <p:tgtEl>
                                          <p:spTgt spid="61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9" grpId="0" autoUpdateAnimBg="0"/>
      <p:bldP spid="6150" grpId="0" autoUpdateAnimBg="0"/>
      <p:bldP spid="6151" grpId="0" autoUpdateAnimBg="0"/>
      <p:bldP spid="6152" grpId="0" autoUpdateAnimBg="0"/>
      <p:bldP spid="6153" grpId="0" animBg="1"/>
      <p:bldP spid="6154"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381000"/>
            <a:ext cx="7772400" cy="1143000"/>
          </a:xfrm>
        </p:spPr>
        <p:txBody>
          <a:bodyPr/>
          <a:lstStyle/>
          <a:p>
            <a:pPr eaLnBrk="1" hangingPunct="1"/>
            <a:r>
              <a:rPr lang="en-US" altLang="zh-TW" sz="5400" b="1" i="1" smtClean="0">
                <a:solidFill>
                  <a:srgbClr val="FF0000"/>
                </a:solidFill>
              </a:rPr>
              <a:t>By taking square roots</a:t>
            </a:r>
          </a:p>
        </p:txBody>
      </p:sp>
      <p:graphicFrame>
        <p:nvGraphicFramePr>
          <p:cNvPr id="8195" name="Object 3"/>
          <p:cNvGraphicFramePr>
            <a:graphicFrameLocks noChangeAspect="1"/>
          </p:cNvGraphicFramePr>
          <p:nvPr/>
        </p:nvGraphicFramePr>
        <p:xfrm>
          <a:off x="2590800" y="1524000"/>
          <a:ext cx="3505200" cy="955675"/>
        </p:xfrm>
        <a:graphic>
          <a:graphicData uri="http://schemas.openxmlformats.org/presentationml/2006/ole">
            <mc:AlternateContent xmlns:mc="http://schemas.openxmlformats.org/markup-compatibility/2006">
              <mc:Choice xmlns:v="urn:schemas-microsoft-com:vml" Requires="v">
                <p:oleObj spid="_x0000_s30758" name="Equation" r:id="rId4" imgW="838200" imgH="228600" progId="Equation.3">
                  <p:embed/>
                </p:oleObj>
              </mc:Choice>
              <mc:Fallback>
                <p:oleObj name="Equation" r:id="rId4" imgW="83820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1524000"/>
                        <a:ext cx="3505200"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6" name="Object 4"/>
          <p:cNvGraphicFramePr>
            <a:graphicFrameLocks noChangeAspect="1"/>
          </p:cNvGraphicFramePr>
          <p:nvPr/>
        </p:nvGraphicFramePr>
        <p:xfrm>
          <a:off x="3429000" y="2590800"/>
          <a:ext cx="3505200" cy="876300"/>
        </p:xfrm>
        <a:graphic>
          <a:graphicData uri="http://schemas.openxmlformats.org/presentationml/2006/ole">
            <mc:AlternateContent xmlns:mc="http://schemas.openxmlformats.org/markup-compatibility/2006">
              <mc:Choice xmlns:v="urn:schemas-microsoft-com:vml" Requires="v">
                <p:oleObj spid="_x0000_s30759" name="Equation" r:id="rId6" imgW="863225" imgH="215806" progId="Equation.3">
                  <p:embed/>
                </p:oleObj>
              </mc:Choice>
              <mc:Fallback>
                <p:oleObj name="Equation" r:id="rId6" imgW="863225" imgH="215806"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2590800"/>
                        <a:ext cx="35052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7" name="Object 5"/>
          <p:cNvGraphicFramePr>
            <a:graphicFrameLocks noChangeAspect="1"/>
          </p:cNvGraphicFramePr>
          <p:nvPr/>
        </p:nvGraphicFramePr>
        <p:xfrm>
          <a:off x="3581400" y="3810000"/>
          <a:ext cx="2971800" cy="717550"/>
        </p:xfrm>
        <a:graphic>
          <a:graphicData uri="http://schemas.openxmlformats.org/presentationml/2006/ole">
            <mc:AlternateContent xmlns:mc="http://schemas.openxmlformats.org/markup-compatibility/2006">
              <mc:Choice xmlns:v="urn:schemas-microsoft-com:vml" Requires="v">
                <p:oleObj spid="_x0000_s30760" name="Equation" r:id="rId8" imgW="736280" imgH="177723" progId="Equation.3">
                  <p:embed/>
                </p:oleObj>
              </mc:Choice>
              <mc:Fallback>
                <p:oleObj name="Equation" r:id="rId8" imgW="736280" imgH="177723"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1400" y="3810000"/>
                        <a:ext cx="29718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8" name="Object 6"/>
          <p:cNvGraphicFramePr>
            <a:graphicFrameLocks noChangeAspect="1"/>
          </p:cNvGraphicFramePr>
          <p:nvPr/>
        </p:nvGraphicFramePr>
        <p:xfrm>
          <a:off x="4887913" y="4800600"/>
          <a:ext cx="2644775" cy="784225"/>
        </p:xfrm>
        <a:graphic>
          <a:graphicData uri="http://schemas.openxmlformats.org/presentationml/2006/ole">
            <mc:AlternateContent xmlns:mc="http://schemas.openxmlformats.org/markup-compatibility/2006">
              <mc:Choice xmlns:v="urn:schemas-microsoft-com:vml" Requires="v">
                <p:oleObj spid="_x0000_s30761" name="方程式" r:id="rId10" imgW="685800" imgH="203200" progId="Equation.3">
                  <p:embed/>
                </p:oleObj>
              </mc:Choice>
              <mc:Fallback>
                <p:oleObj name="方程式" r:id="rId10" imgW="685800" imgH="2032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87913" y="4800600"/>
                        <a:ext cx="2644775"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9" name="Object 7"/>
          <p:cNvGraphicFramePr>
            <a:graphicFrameLocks noChangeAspect="1"/>
          </p:cNvGraphicFramePr>
          <p:nvPr/>
        </p:nvGraphicFramePr>
        <p:xfrm>
          <a:off x="5192713" y="5672138"/>
          <a:ext cx="3330575" cy="782637"/>
        </p:xfrm>
        <a:graphic>
          <a:graphicData uri="http://schemas.openxmlformats.org/presentationml/2006/ole">
            <mc:AlternateContent xmlns:mc="http://schemas.openxmlformats.org/markup-compatibility/2006">
              <mc:Choice xmlns:v="urn:schemas-microsoft-com:vml" Requires="v">
                <p:oleObj spid="_x0000_s30762" name="方程式" r:id="rId12" imgW="863225" imgH="203112" progId="Equation.3">
                  <p:embed/>
                </p:oleObj>
              </mc:Choice>
              <mc:Fallback>
                <p:oleObj name="方程式" r:id="rId12" imgW="863225" imgH="203112" progId="Equation.3">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92713" y="5672138"/>
                        <a:ext cx="3330575" cy="78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0-#ppt_w/2"/>
                                          </p:val>
                                        </p:tav>
                                        <p:tav tm="100000">
                                          <p:val>
                                            <p:strVal val="#ppt_x"/>
                                          </p:val>
                                        </p:tav>
                                      </p:tavLst>
                                    </p:anim>
                                    <p:anim calcmode="lin" valueType="num">
                                      <p:cBhvr additive="base">
                                        <p:cTn id="14" dur="500" fill="hold"/>
                                        <p:tgtEl>
                                          <p:spTgt spid="819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196"/>
                                        </p:tgtEl>
                                        <p:attrNameLst>
                                          <p:attrName>style.visibility</p:attrName>
                                        </p:attrNameLst>
                                      </p:cBhvr>
                                      <p:to>
                                        <p:strVal val="visible"/>
                                      </p:to>
                                    </p:set>
                                    <p:anim calcmode="lin" valueType="num">
                                      <p:cBhvr additive="base">
                                        <p:cTn id="19" dur="500" fill="hold"/>
                                        <p:tgtEl>
                                          <p:spTgt spid="8196"/>
                                        </p:tgtEl>
                                        <p:attrNameLst>
                                          <p:attrName>ppt_x</p:attrName>
                                        </p:attrNameLst>
                                      </p:cBhvr>
                                      <p:tavLst>
                                        <p:tav tm="0">
                                          <p:val>
                                            <p:strVal val="0-#ppt_w/2"/>
                                          </p:val>
                                        </p:tav>
                                        <p:tav tm="100000">
                                          <p:val>
                                            <p:strVal val="#ppt_x"/>
                                          </p:val>
                                        </p:tav>
                                      </p:tavLst>
                                    </p:anim>
                                    <p:anim calcmode="lin" valueType="num">
                                      <p:cBhvr additive="base">
                                        <p:cTn id="20" dur="500" fill="hold"/>
                                        <p:tgtEl>
                                          <p:spTgt spid="819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8197"/>
                                        </p:tgtEl>
                                        <p:attrNameLst>
                                          <p:attrName>style.visibility</p:attrName>
                                        </p:attrNameLst>
                                      </p:cBhvr>
                                      <p:to>
                                        <p:strVal val="visible"/>
                                      </p:to>
                                    </p:set>
                                    <p:anim calcmode="lin" valueType="num">
                                      <p:cBhvr additive="base">
                                        <p:cTn id="25" dur="500" fill="hold"/>
                                        <p:tgtEl>
                                          <p:spTgt spid="8197"/>
                                        </p:tgtEl>
                                        <p:attrNameLst>
                                          <p:attrName>ppt_x</p:attrName>
                                        </p:attrNameLst>
                                      </p:cBhvr>
                                      <p:tavLst>
                                        <p:tav tm="0">
                                          <p:val>
                                            <p:strVal val="0-#ppt_w/2"/>
                                          </p:val>
                                        </p:tav>
                                        <p:tav tm="100000">
                                          <p:val>
                                            <p:strVal val="#ppt_x"/>
                                          </p:val>
                                        </p:tav>
                                      </p:tavLst>
                                    </p:anim>
                                    <p:anim calcmode="lin" valueType="num">
                                      <p:cBhvr additive="base">
                                        <p:cTn id="26" dur="500" fill="hold"/>
                                        <p:tgtEl>
                                          <p:spTgt spid="819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8198"/>
                                        </p:tgtEl>
                                        <p:attrNameLst>
                                          <p:attrName>style.visibility</p:attrName>
                                        </p:attrNameLst>
                                      </p:cBhvr>
                                      <p:to>
                                        <p:strVal val="visible"/>
                                      </p:to>
                                    </p:set>
                                    <p:anim calcmode="lin" valueType="num">
                                      <p:cBhvr additive="base">
                                        <p:cTn id="31" dur="500" fill="hold"/>
                                        <p:tgtEl>
                                          <p:spTgt spid="8198"/>
                                        </p:tgtEl>
                                        <p:attrNameLst>
                                          <p:attrName>ppt_x</p:attrName>
                                        </p:attrNameLst>
                                      </p:cBhvr>
                                      <p:tavLst>
                                        <p:tav tm="0">
                                          <p:val>
                                            <p:strVal val="0-#ppt_w/2"/>
                                          </p:val>
                                        </p:tav>
                                        <p:tav tm="100000">
                                          <p:val>
                                            <p:strVal val="#ppt_x"/>
                                          </p:val>
                                        </p:tav>
                                      </p:tavLst>
                                    </p:anim>
                                    <p:anim calcmode="lin" valueType="num">
                                      <p:cBhvr additive="base">
                                        <p:cTn id="32" dur="500" fill="hold"/>
                                        <p:tgtEl>
                                          <p:spTgt spid="819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8199"/>
                                        </p:tgtEl>
                                        <p:attrNameLst>
                                          <p:attrName>style.visibility</p:attrName>
                                        </p:attrNameLst>
                                      </p:cBhvr>
                                      <p:to>
                                        <p:strVal val="visible"/>
                                      </p:to>
                                    </p:set>
                                    <p:anim calcmode="lin" valueType="num">
                                      <p:cBhvr additive="base">
                                        <p:cTn id="37" dur="500" fill="hold"/>
                                        <p:tgtEl>
                                          <p:spTgt spid="8199"/>
                                        </p:tgtEl>
                                        <p:attrNameLst>
                                          <p:attrName>ppt_x</p:attrName>
                                        </p:attrNameLst>
                                      </p:cBhvr>
                                      <p:tavLst>
                                        <p:tav tm="0">
                                          <p:val>
                                            <p:strVal val="0-#ppt_w/2"/>
                                          </p:val>
                                        </p:tav>
                                        <p:tav tm="100000">
                                          <p:val>
                                            <p:strVal val="#ppt_x"/>
                                          </p:val>
                                        </p:tav>
                                      </p:tavLst>
                                    </p:anim>
                                    <p:anim calcmode="lin" valueType="num">
                                      <p:cBhvr additive="base">
                                        <p:cTn id="38" dur="500" fill="hold"/>
                                        <p:tgtEl>
                                          <p:spTgt spid="81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Let’s see a few examples:</a:t>
            </a:r>
          </a:p>
        </p:txBody>
      </p:sp>
      <p:sp>
        <p:nvSpPr>
          <p:cNvPr id="4099" name="Rectangle 3"/>
          <p:cNvSpPr>
            <a:spLocks noGrp="1" noChangeArrowheads="1"/>
          </p:cNvSpPr>
          <p:nvPr>
            <p:ph type="body" sz="half" idx="1"/>
          </p:nvPr>
        </p:nvSpPr>
        <p:spPr>
          <a:xfrm>
            <a:off x="228600" y="1981200"/>
            <a:ext cx="4267200" cy="4114800"/>
          </a:xfrm>
        </p:spPr>
        <p:txBody>
          <a:bodyPr/>
          <a:lstStyle/>
          <a:p>
            <a:pPr eaLnBrk="1" hangingPunct="1">
              <a:buFontTx/>
              <a:buNone/>
            </a:pPr>
            <a:r>
              <a:rPr lang="en-US" smtClean="0"/>
              <a:t>1) 6x - 3 = 2x + 13</a:t>
            </a:r>
          </a:p>
          <a:p>
            <a:pPr eaLnBrk="1" hangingPunct="1">
              <a:buFontTx/>
              <a:buNone/>
            </a:pPr>
            <a:r>
              <a:rPr lang="en-US" smtClean="0"/>
              <a:t>   </a:t>
            </a:r>
            <a:r>
              <a:rPr lang="en-US" u="sng" smtClean="0"/>
              <a:t>-2x        -2x</a:t>
            </a:r>
          </a:p>
          <a:p>
            <a:pPr eaLnBrk="1" hangingPunct="1">
              <a:buFontTx/>
              <a:buNone/>
            </a:pPr>
            <a:r>
              <a:rPr lang="en-US" smtClean="0"/>
              <a:t>    4x - 3 = 13</a:t>
            </a:r>
          </a:p>
          <a:p>
            <a:pPr eaLnBrk="1" hangingPunct="1">
              <a:buFontTx/>
              <a:buNone/>
            </a:pPr>
            <a:r>
              <a:rPr lang="en-US" smtClean="0"/>
              <a:t>	</a:t>
            </a:r>
            <a:r>
              <a:rPr lang="en-US" u="sng" smtClean="0"/>
              <a:t>     +3    +3</a:t>
            </a:r>
          </a:p>
          <a:p>
            <a:pPr eaLnBrk="1" hangingPunct="1">
              <a:buFontTx/>
              <a:buNone/>
            </a:pPr>
            <a:r>
              <a:rPr lang="en-US" smtClean="0"/>
              <a:t>         </a:t>
            </a:r>
            <a:r>
              <a:rPr lang="en-US" u="sng" smtClean="0"/>
              <a:t>4x</a:t>
            </a:r>
            <a:r>
              <a:rPr lang="en-US" smtClean="0"/>
              <a:t> = </a:t>
            </a:r>
            <a:r>
              <a:rPr lang="en-US" u="sng" smtClean="0"/>
              <a:t>16</a:t>
            </a:r>
          </a:p>
          <a:p>
            <a:pPr eaLnBrk="1" hangingPunct="1">
              <a:buFontTx/>
              <a:buNone/>
            </a:pPr>
            <a:r>
              <a:rPr lang="en-US" smtClean="0"/>
              <a:t>          4       4</a:t>
            </a:r>
          </a:p>
          <a:p>
            <a:pPr eaLnBrk="1" hangingPunct="1">
              <a:buFontTx/>
              <a:buNone/>
            </a:pPr>
            <a:r>
              <a:rPr lang="en-US" smtClean="0"/>
              <a:t>           x = 4</a:t>
            </a:r>
            <a:endParaRPr lang="en-US" u="sng" smtClean="0"/>
          </a:p>
        </p:txBody>
      </p:sp>
      <p:sp>
        <p:nvSpPr>
          <p:cNvPr id="4100" name="Rectangle 4"/>
          <p:cNvSpPr>
            <a:spLocks noGrp="1" noChangeArrowheads="1"/>
          </p:cNvSpPr>
          <p:nvPr>
            <p:ph type="body" sz="half" idx="2"/>
          </p:nvPr>
        </p:nvSpPr>
        <p:spPr/>
        <p:txBody>
          <a:bodyPr/>
          <a:lstStyle/>
          <a:p>
            <a:pPr eaLnBrk="1" hangingPunct="1">
              <a:lnSpc>
                <a:spcPct val="70000"/>
              </a:lnSpc>
              <a:buFontTx/>
              <a:buNone/>
            </a:pPr>
            <a:r>
              <a:rPr lang="en-US" smtClean="0"/>
              <a:t>Be sure to check your answer!</a:t>
            </a:r>
          </a:p>
          <a:p>
            <a:pPr eaLnBrk="1" hangingPunct="1">
              <a:lnSpc>
                <a:spcPct val="70000"/>
              </a:lnSpc>
              <a:buFontTx/>
              <a:buNone/>
            </a:pPr>
            <a:endParaRPr lang="en-US" smtClean="0"/>
          </a:p>
          <a:p>
            <a:pPr eaLnBrk="1" hangingPunct="1">
              <a:lnSpc>
                <a:spcPct val="70000"/>
              </a:lnSpc>
              <a:buFontTx/>
              <a:buNone/>
            </a:pPr>
            <a:r>
              <a:rPr lang="en-US" smtClean="0"/>
              <a:t>6(4) - 3 =? 2(4) + 13</a:t>
            </a:r>
          </a:p>
          <a:p>
            <a:pPr eaLnBrk="1" hangingPunct="1">
              <a:lnSpc>
                <a:spcPct val="70000"/>
              </a:lnSpc>
              <a:buFontTx/>
              <a:buNone/>
            </a:pPr>
            <a:endParaRPr lang="en-US" smtClean="0"/>
          </a:p>
          <a:p>
            <a:pPr eaLnBrk="1" hangingPunct="1">
              <a:lnSpc>
                <a:spcPct val="70000"/>
              </a:lnSpc>
              <a:buFontTx/>
              <a:buNone/>
            </a:pPr>
            <a:r>
              <a:rPr lang="en-US" smtClean="0"/>
              <a:t>24 - 3 =? 8 + 13</a:t>
            </a:r>
          </a:p>
          <a:p>
            <a:pPr eaLnBrk="1" hangingPunct="1">
              <a:lnSpc>
                <a:spcPct val="70000"/>
              </a:lnSpc>
              <a:buFontTx/>
              <a:buNone/>
            </a:pPr>
            <a:endParaRPr lang="en-US" smtClean="0"/>
          </a:p>
          <a:p>
            <a:pPr eaLnBrk="1" hangingPunct="1">
              <a:lnSpc>
                <a:spcPct val="70000"/>
              </a:lnSpc>
              <a:buFontTx/>
              <a:buNone/>
            </a:pPr>
            <a:r>
              <a:rPr lang="en-US" smtClean="0"/>
              <a:t>21 = 21</a:t>
            </a:r>
          </a:p>
        </p:txBody>
      </p:sp>
      <p:graphicFrame>
        <p:nvGraphicFramePr>
          <p:cNvPr id="4101" name="Object 5"/>
          <p:cNvGraphicFramePr>
            <a:graphicFrameLocks noChangeAspect="1"/>
          </p:cNvGraphicFramePr>
          <p:nvPr/>
        </p:nvGraphicFramePr>
        <p:xfrm>
          <a:off x="6400800" y="4038600"/>
          <a:ext cx="819150" cy="1200150"/>
        </p:xfrm>
        <a:graphic>
          <a:graphicData uri="http://schemas.openxmlformats.org/presentationml/2006/ole">
            <mc:AlternateContent xmlns:mc="http://schemas.openxmlformats.org/markup-compatibility/2006">
              <mc:Choice xmlns:v="urn:schemas-microsoft-com:vml" Requires="v">
                <p:oleObj spid="_x0000_s4108" r:id="rId4" imgW="2260600" imgH="3314700" progId="MS_ClipArt_Gallery">
                  <p:embed/>
                </p:oleObj>
              </mc:Choice>
              <mc:Fallback>
                <p:oleObj r:id="rId4" imgW="2260600" imgH="3314700" progId="MS_ClipArt_Gallery">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4038600"/>
                        <a:ext cx="819150" cy="120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5800" y="2286000"/>
            <a:ext cx="7772400" cy="1828800"/>
          </a:xfrm>
        </p:spPr>
        <p:txBody>
          <a:bodyPr/>
          <a:lstStyle/>
          <a:p>
            <a:pPr eaLnBrk="1" hangingPunct="1"/>
            <a:r>
              <a:rPr lang="en-US" altLang="zh-TW" b="1" smtClean="0">
                <a:solidFill>
                  <a:srgbClr val="FF0000"/>
                </a:solidFill>
              </a:rPr>
              <a:t>Solving a Quadratic Equation by the quadratic Formula</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533400"/>
            <a:ext cx="7772400" cy="1143000"/>
          </a:xfrm>
        </p:spPr>
        <p:txBody>
          <a:bodyPr/>
          <a:lstStyle/>
          <a:p>
            <a:pPr eaLnBrk="1" hangingPunct="1"/>
            <a:r>
              <a:rPr lang="en-US" altLang="zh-TW" sz="5400" b="1" i="1" smtClean="0">
                <a:solidFill>
                  <a:srgbClr val="FF0000"/>
                </a:solidFill>
              </a:rPr>
              <a:t>By quadratic formula</a:t>
            </a:r>
          </a:p>
        </p:txBody>
      </p:sp>
      <p:graphicFrame>
        <p:nvGraphicFramePr>
          <p:cNvPr id="10243" name="Object 3"/>
          <p:cNvGraphicFramePr>
            <a:graphicFrameLocks noChangeAspect="1"/>
          </p:cNvGraphicFramePr>
          <p:nvPr/>
        </p:nvGraphicFramePr>
        <p:xfrm>
          <a:off x="1546225" y="1981200"/>
          <a:ext cx="6432550" cy="981075"/>
        </p:xfrm>
        <a:graphic>
          <a:graphicData uri="http://schemas.openxmlformats.org/presentationml/2006/ole">
            <mc:AlternateContent xmlns:mc="http://schemas.openxmlformats.org/markup-compatibility/2006">
              <mc:Choice xmlns:v="urn:schemas-microsoft-com:vml" Requires="v">
                <p:oleObj spid="_x0000_s32785" name="方程式" r:id="rId4" imgW="1498600" imgH="228600" progId="Equation.3">
                  <p:embed/>
                </p:oleObj>
              </mc:Choice>
              <mc:Fallback>
                <p:oleObj name="方程式" r:id="rId4" imgW="149860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6225" y="1981200"/>
                        <a:ext cx="64325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4" name="Object 4"/>
          <p:cNvGraphicFramePr>
            <a:graphicFrameLocks noChangeAspect="1"/>
          </p:cNvGraphicFramePr>
          <p:nvPr/>
        </p:nvGraphicFramePr>
        <p:xfrm>
          <a:off x="1295400" y="3429000"/>
          <a:ext cx="6858000" cy="2376488"/>
        </p:xfrm>
        <a:graphic>
          <a:graphicData uri="http://schemas.openxmlformats.org/presentationml/2006/ole">
            <mc:AlternateContent xmlns:mc="http://schemas.openxmlformats.org/markup-compatibility/2006">
              <mc:Choice xmlns:v="urn:schemas-microsoft-com:vml" Requires="v">
                <p:oleObj spid="_x0000_s32786" name="Equation" r:id="rId6" imgW="1282700" imgH="444500" progId="Equation.3">
                  <p:embed/>
                </p:oleObj>
              </mc:Choice>
              <mc:Fallback>
                <p:oleObj name="Equation" r:id="rId6" imgW="1282700" imgH="4445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3429000"/>
                        <a:ext cx="6858000" cy="237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43"/>
                                        </p:tgtEl>
                                        <p:attrNameLst>
                                          <p:attrName>style.visibility</p:attrName>
                                        </p:attrNameLst>
                                      </p:cBhvr>
                                      <p:to>
                                        <p:strVal val="visible"/>
                                      </p:to>
                                    </p:set>
                                    <p:anim calcmode="lin" valueType="num">
                                      <p:cBhvr additive="base">
                                        <p:cTn id="13" dur="500" fill="hold"/>
                                        <p:tgtEl>
                                          <p:spTgt spid="10243"/>
                                        </p:tgtEl>
                                        <p:attrNameLst>
                                          <p:attrName>ppt_x</p:attrName>
                                        </p:attrNameLst>
                                      </p:cBhvr>
                                      <p:tavLst>
                                        <p:tav tm="0">
                                          <p:val>
                                            <p:strVal val="0-#ppt_w/2"/>
                                          </p:val>
                                        </p:tav>
                                        <p:tav tm="100000">
                                          <p:val>
                                            <p:strVal val="#ppt_x"/>
                                          </p:val>
                                        </p:tav>
                                      </p:tavLst>
                                    </p:anim>
                                    <p:anim calcmode="lin" valueType="num">
                                      <p:cBhvr additive="base">
                                        <p:cTn id="14" dur="500" fill="hold"/>
                                        <p:tgtEl>
                                          <p:spTgt spid="1024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244"/>
                                        </p:tgtEl>
                                        <p:attrNameLst>
                                          <p:attrName>style.visibility</p:attrName>
                                        </p:attrNameLst>
                                      </p:cBhvr>
                                      <p:to>
                                        <p:strVal val="visible"/>
                                      </p:to>
                                    </p:set>
                                    <p:anim calcmode="lin" valueType="num">
                                      <p:cBhvr additive="base">
                                        <p:cTn id="19" dur="500" fill="hold"/>
                                        <p:tgtEl>
                                          <p:spTgt spid="10244"/>
                                        </p:tgtEl>
                                        <p:attrNameLst>
                                          <p:attrName>ppt_x</p:attrName>
                                        </p:attrNameLst>
                                      </p:cBhvr>
                                      <p:tavLst>
                                        <p:tav tm="0">
                                          <p:val>
                                            <p:strVal val="0-#ppt_w/2"/>
                                          </p:val>
                                        </p:tav>
                                        <p:tav tm="100000">
                                          <p:val>
                                            <p:strVal val="#ppt_x"/>
                                          </p:val>
                                        </p:tav>
                                      </p:tavLst>
                                    </p:anim>
                                    <p:anim calcmode="lin" valueType="num">
                                      <p:cBhvr additive="base">
                                        <p:cTn id="20"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914400" y="2819400"/>
          <a:ext cx="7359650" cy="1852613"/>
        </p:xfrm>
        <a:graphic>
          <a:graphicData uri="http://schemas.openxmlformats.org/presentationml/2006/ole">
            <mc:AlternateContent xmlns:mc="http://schemas.openxmlformats.org/markup-compatibility/2006">
              <mc:Choice xmlns:v="urn:schemas-microsoft-com:vml" Requires="v">
                <p:oleObj spid="_x0000_s33821" name="Equation" r:id="rId4" imgW="1916868" imgH="482391" progId="Equation.3">
                  <p:embed/>
                </p:oleObj>
              </mc:Choice>
              <mc:Fallback>
                <p:oleObj name="Equation" r:id="rId4" imgW="1916868" imgH="482391"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819400"/>
                        <a:ext cx="7359650" cy="185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7" name="Object 3"/>
          <p:cNvGraphicFramePr>
            <a:graphicFrameLocks noChangeAspect="1"/>
          </p:cNvGraphicFramePr>
          <p:nvPr/>
        </p:nvGraphicFramePr>
        <p:xfrm>
          <a:off x="685800" y="762000"/>
          <a:ext cx="4648200" cy="928688"/>
        </p:xfrm>
        <a:graphic>
          <a:graphicData uri="http://schemas.openxmlformats.org/presentationml/2006/ole">
            <mc:AlternateContent xmlns:mc="http://schemas.openxmlformats.org/markup-compatibility/2006">
              <mc:Choice xmlns:v="urn:schemas-microsoft-com:vml" Requires="v">
                <p:oleObj spid="_x0000_s33822" name="Equation" r:id="rId6" imgW="1016000" imgH="203200" progId="Equation.3">
                  <p:embed/>
                </p:oleObj>
              </mc:Choice>
              <mc:Fallback>
                <p:oleObj name="Equation" r:id="rId6" imgW="1016000" imgH="2032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762000"/>
                        <a:ext cx="4648200"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8" name="Text Box 4"/>
          <p:cNvSpPr txBox="1">
            <a:spLocks noChangeArrowheads="1"/>
          </p:cNvSpPr>
          <p:nvPr/>
        </p:nvSpPr>
        <p:spPr bwMode="auto">
          <a:xfrm>
            <a:off x="685800" y="1828800"/>
            <a:ext cx="10668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800" b="1">
                <a:solidFill>
                  <a:srgbClr val="FF0000"/>
                </a:solidFill>
              </a:rPr>
              <a:t>a =</a:t>
            </a:r>
          </a:p>
        </p:txBody>
      </p:sp>
      <p:sp>
        <p:nvSpPr>
          <p:cNvPr id="11269" name="Text Box 5"/>
          <p:cNvSpPr txBox="1">
            <a:spLocks noChangeArrowheads="1"/>
          </p:cNvSpPr>
          <p:nvPr/>
        </p:nvSpPr>
        <p:spPr bwMode="auto">
          <a:xfrm>
            <a:off x="3124200" y="1828800"/>
            <a:ext cx="1143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800" b="1" i="1">
                <a:solidFill>
                  <a:srgbClr val="FF0000"/>
                </a:solidFill>
              </a:rPr>
              <a:t>b </a:t>
            </a:r>
            <a:r>
              <a:rPr lang="en-US" altLang="zh-TW" sz="4800" b="1">
                <a:solidFill>
                  <a:srgbClr val="FF0000"/>
                </a:solidFill>
              </a:rPr>
              <a:t>=</a:t>
            </a:r>
          </a:p>
        </p:txBody>
      </p:sp>
      <p:sp>
        <p:nvSpPr>
          <p:cNvPr id="11270" name="Text Box 6"/>
          <p:cNvSpPr txBox="1">
            <a:spLocks noChangeArrowheads="1"/>
          </p:cNvSpPr>
          <p:nvPr/>
        </p:nvSpPr>
        <p:spPr bwMode="auto">
          <a:xfrm>
            <a:off x="5410200" y="1828800"/>
            <a:ext cx="1295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800" b="1" i="1">
                <a:solidFill>
                  <a:srgbClr val="FF0000"/>
                </a:solidFill>
              </a:rPr>
              <a:t>c  </a:t>
            </a:r>
            <a:r>
              <a:rPr lang="en-US" altLang="zh-TW" sz="4800" b="1">
                <a:solidFill>
                  <a:srgbClr val="FF0000"/>
                </a:solidFill>
              </a:rPr>
              <a:t>=</a:t>
            </a:r>
          </a:p>
        </p:txBody>
      </p:sp>
      <p:sp>
        <p:nvSpPr>
          <p:cNvPr id="11271" name="Text Box 7"/>
          <p:cNvSpPr txBox="1">
            <a:spLocks noChangeArrowheads="1"/>
          </p:cNvSpPr>
          <p:nvPr/>
        </p:nvSpPr>
        <p:spPr bwMode="auto">
          <a:xfrm>
            <a:off x="1828800" y="1828800"/>
            <a:ext cx="381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800" b="1">
                <a:solidFill>
                  <a:srgbClr val="FF0000"/>
                </a:solidFill>
              </a:rPr>
              <a:t>1</a:t>
            </a:r>
          </a:p>
        </p:txBody>
      </p:sp>
      <p:sp>
        <p:nvSpPr>
          <p:cNvPr id="11272" name="Text Box 8"/>
          <p:cNvSpPr txBox="1">
            <a:spLocks noChangeArrowheads="1"/>
          </p:cNvSpPr>
          <p:nvPr/>
        </p:nvSpPr>
        <p:spPr bwMode="auto">
          <a:xfrm>
            <a:off x="6629400" y="1828800"/>
            <a:ext cx="914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800" b="1">
                <a:solidFill>
                  <a:srgbClr val="FF0000"/>
                </a:solidFill>
              </a:rPr>
              <a:t>10</a:t>
            </a:r>
          </a:p>
        </p:txBody>
      </p:sp>
      <p:sp>
        <p:nvSpPr>
          <p:cNvPr id="11273" name="Text Box 9"/>
          <p:cNvSpPr txBox="1">
            <a:spLocks noChangeArrowheads="1"/>
          </p:cNvSpPr>
          <p:nvPr/>
        </p:nvSpPr>
        <p:spPr bwMode="auto">
          <a:xfrm>
            <a:off x="4267200" y="1828800"/>
            <a:ext cx="838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800" b="1">
                <a:solidFill>
                  <a:srgbClr val="FF0000"/>
                </a:solidFill>
              </a:rPr>
              <a:t>-7</a:t>
            </a:r>
          </a:p>
        </p:txBody>
      </p:sp>
      <p:graphicFrame>
        <p:nvGraphicFramePr>
          <p:cNvPr id="11274" name="Object 10"/>
          <p:cNvGraphicFramePr>
            <a:graphicFrameLocks noChangeAspect="1"/>
          </p:cNvGraphicFramePr>
          <p:nvPr/>
        </p:nvGraphicFramePr>
        <p:xfrm>
          <a:off x="2544763" y="4724400"/>
          <a:ext cx="3900487" cy="919163"/>
        </p:xfrm>
        <a:graphic>
          <a:graphicData uri="http://schemas.openxmlformats.org/presentationml/2006/ole">
            <mc:AlternateContent xmlns:mc="http://schemas.openxmlformats.org/markup-compatibility/2006">
              <mc:Choice xmlns:v="urn:schemas-microsoft-com:vml" Requires="v">
                <p:oleObj spid="_x0000_s33823" name="方程式" r:id="rId8" imgW="863225" imgH="203112" progId="Equation.3">
                  <p:embed/>
                </p:oleObj>
              </mc:Choice>
              <mc:Fallback>
                <p:oleObj name="方程式" r:id="rId8" imgW="863225" imgH="203112"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44763" y="4724400"/>
                        <a:ext cx="3900487" cy="919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0-#ppt_w/2"/>
                                          </p:val>
                                        </p:tav>
                                        <p:tav tm="100000">
                                          <p:val>
                                            <p:strVal val="#ppt_x"/>
                                          </p:val>
                                        </p:tav>
                                      </p:tavLst>
                                    </p:anim>
                                    <p:anim calcmode="lin" valueType="num">
                                      <p:cBhvr additive="base">
                                        <p:cTn id="8"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8"/>
                                        </p:tgtEl>
                                        <p:attrNameLst>
                                          <p:attrName>style.visibility</p:attrName>
                                        </p:attrNameLst>
                                      </p:cBhvr>
                                      <p:to>
                                        <p:strVal val="visible"/>
                                      </p:to>
                                    </p:set>
                                    <p:anim calcmode="lin" valueType="num">
                                      <p:cBhvr additive="base">
                                        <p:cTn id="13" dur="500" fill="hold"/>
                                        <p:tgtEl>
                                          <p:spTgt spid="11268"/>
                                        </p:tgtEl>
                                        <p:attrNameLst>
                                          <p:attrName>ppt_x</p:attrName>
                                        </p:attrNameLst>
                                      </p:cBhvr>
                                      <p:tavLst>
                                        <p:tav tm="0">
                                          <p:val>
                                            <p:strVal val="0-#ppt_w/2"/>
                                          </p:val>
                                        </p:tav>
                                        <p:tav tm="100000">
                                          <p:val>
                                            <p:strVal val="#ppt_x"/>
                                          </p:val>
                                        </p:tav>
                                      </p:tavLst>
                                    </p:anim>
                                    <p:anim calcmode="lin" valueType="num">
                                      <p:cBhvr additive="base">
                                        <p:cTn id="14"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71"/>
                                        </p:tgtEl>
                                        <p:attrNameLst>
                                          <p:attrName>style.visibility</p:attrName>
                                        </p:attrNameLst>
                                      </p:cBhvr>
                                      <p:to>
                                        <p:strVal val="visible"/>
                                      </p:to>
                                    </p:set>
                                    <p:anim calcmode="lin" valueType="num">
                                      <p:cBhvr additive="base">
                                        <p:cTn id="19" dur="500" fill="hold"/>
                                        <p:tgtEl>
                                          <p:spTgt spid="11271"/>
                                        </p:tgtEl>
                                        <p:attrNameLst>
                                          <p:attrName>ppt_x</p:attrName>
                                        </p:attrNameLst>
                                      </p:cBhvr>
                                      <p:tavLst>
                                        <p:tav tm="0">
                                          <p:val>
                                            <p:strVal val="0-#ppt_w/2"/>
                                          </p:val>
                                        </p:tav>
                                        <p:tav tm="100000">
                                          <p:val>
                                            <p:strVal val="#ppt_x"/>
                                          </p:val>
                                        </p:tav>
                                      </p:tavLst>
                                    </p:anim>
                                    <p:anim calcmode="lin" valueType="num">
                                      <p:cBhvr additive="base">
                                        <p:cTn id="20" dur="500" fill="hold"/>
                                        <p:tgtEl>
                                          <p:spTgt spid="1127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9"/>
                                        </p:tgtEl>
                                        <p:attrNameLst>
                                          <p:attrName>style.visibility</p:attrName>
                                        </p:attrNameLst>
                                      </p:cBhvr>
                                      <p:to>
                                        <p:strVal val="visible"/>
                                      </p:to>
                                    </p:set>
                                    <p:anim calcmode="lin" valueType="num">
                                      <p:cBhvr additive="base">
                                        <p:cTn id="25" dur="500" fill="hold"/>
                                        <p:tgtEl>
                                          <p:spTgt spid="11269"/>
                                        </p:tgtEl>
                                        <p:attrNameLst>
                                          <p:attrName>ppt_x</p:attrName>
                                        </p:attrNameLst>
                                      </p:cBhvr>
                                      <p:tavLst>
                                        <p:tav tm="0">
                                          <p:val>
                                            <p:strVal val="0-#ppt_w/2"/>
                                          </p:val>
                                        </p:tav>
                                        <p:tav tm="100000">
                                          <p:val>
                                            <p:strVal val="#ppt_x"/>
                                          </p:val>
                                        </p:tav>
                                      </p:tavLst>
                                    </p:anim>
                                    <p:anim calcmode="lin" valueType="num">
                                      <p:cBhvr additive="base">
                                        <p:cTn id="26" dur="500" fill="hold"/>
                                        <p:tgtEl>
                                          <p:spTgt spid="1126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73"/>
                                        </p:tgtEl>
                                        <p:attrNameLst>
                                          <p:attrName>style.visibility</p:attrName>
                                        </p:attrNameLst>
                                      </p:cBhvr>
                                      <p:to>
                                        <p:strVal val="visible"/>
                                      </p:to>
                                    </p:set>
                                    <p:anim calcmode="lin" valueType="num">
                                      <p:cBhvr additive="base">
                                        <p:cTn id="31" dur="500" fill="hold"/>
                                        <p:tgtEl>
                                          <p:spTgt spid="11273"/>
                                        </p:tgtEl>
                                        <p:attrNameLst>
                                          <p:attrName>ppt_x</p:attrName>
                                        </p:attrNameLst>
                                      </p:cBhvr>
                                      <p:tavLst>
                                        <p:tav tm="0">
                                          <p:val>
                                            <p:strVal val="0-#ppt_w/2"/>
                                          </p:val>
                                        </p:tav>
                                        <p:tav tm="100000">
                                          <p:val>
                                            <p:strVal val="#ppt_x"/>
                                          </p:val>
                                        </p:tav>
                                      </p:tavLst>
                                    </p:anim>
                                    <p:anim calcmode="lin" valueType="num">
                                      <p:cBhvr additive="base">
                                        <p:cTn id="32" dur="500" fill="hold"/>
                                        <p:tgtEl>
                                          <p:spTgt spid="1127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70"/>
                                        </p:tgtEl>
                                        <p:attrNameLst>
                                          <p:attrName>style.visibility</p:attrName>
                                        </p:attrNameLst>
                                      </p:cBhvr>
                                      <p:to>
                                        <p:strVal val="visible"/>
                                      </p:to>
                                    </p:set>
                                    <p:anim calcmode="lin" valueType="num">
                                      <p:cBhvr additive="base">
                                        <p:cTn id="37" dur="500" fill="hold"/>
                                        <p:tgtEl>
                                          <p:spTgt spid="11270"/>
                                        </p:tgtEl>
                                        <p:attrNameLst>
                                          <p:attrName>ppt_x</p:attrName>
                                        </p:attrNameLst>
                                      </p:cBhvr>
                                      <p:tavLst>
                                        <p:tav tm="0">
                                          <p:val>
                                            <p:strVal val="0-#ppt_w/2"/>
                                          </p:val>
                                        </p:tav>
                                        <p:tav tm="100000">
                                          <p:val>
                                            <p:strVal val="#ppt_x"/>
                                          </p:val>
                                        </p:tav>
                                      </p:tavLst>
                                    </p:anim>
                                    <p:anim calcmode="lin" valueType="num">
                                      <p:cBhvr additive="base">
                                        <p:cTn id="38" dur="500" fill="hold"/>
                                        <p:tgtEl>
                                          <p:spTgt spid="1127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72"/>
                                        </p:tgtEl>
                                        <p:attrNameLst>
                                          <p:attrName>style.visibility</p:attrName>
                                        </p:attrNameLst>
                                      </p:cBhvr>
                                      <p:to>
                                        <p:strVal val="visible"/>
                                      </p:to>
                                    </p:set>
                                    <p:anim calcmode="lin" valueType="num">
                                      <p:cBhvr additive="base">
                                        <p:cTn id="43" dur="500" fill="hold"/>
                                        <p:tgtEl>
                                          <p:spTgt spid="11272"/>
                                        </p:tgtEl>
                                        <p:attrNameLst>
                                          <p:attrName>ppt_x</p:attrName>
                                        </p:attrNameLst>
                                      </p:cBhvr>
                                      <p:tavLst>
                                        <p:tav tm="0">
                                          <p:val>
                                            <p:strVal val="0-#ppt_w/2"/>
                                          </p:val>
                                        </p:tav>
                                        <p:tav tm="100000">
                                          <p:val>
                                            <p:strVal val="#ppt_x"/>
                                          </p:val>
                                        </p:tav>
                                      </p:tavLst>
                                    </p:anim>
                                    <p:anim calcmode="lin" valueType="num">
                                      <p:cBhvr additive="base">
                                        <p:cTn id="44" dur="500" fill="hold"/>
                                        <p:tgtEl>
                                          <p:spTgt spid="1127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11266"/>
                                        </p:tgtEl>
                                        <p:attrNameLst>
                                          <p:attrName>style.visibility</p:attrName>
                                        </p:attrNameLst>
                                      </p:cBhvr>
                                      <p:to>
                                        <p:strVal val="visible"/>
                                      </p:to>
                                    </p:set>
                                    <p:anim calcmode="lin" valueType="num">
                                      <p:cBhvr additive="base">
                                        <p:cTn id="49" dur="500" fill="hold"/>
                                        <p:tgtEl>
                                          <p:spTgt spid="11266"/>
                                        </p:tgtEl>
                                        <p:attrNameLst>
                                          <p:attrName>ppt_x</p:attrName>
                                        </p:attrNameLst>
                                      </p:cBhvr>
                                      <p:tavLst>
                                        <p:tav tm="0">
                                          <p:val>
                                            <p:strVal val="0-#ppt_w/2"/>
                                          </p:val>
                                        </p:tav>
                                        <p:tav tm="100000">
                                          <p:val>
                                            <p:strVal val="#ppt_x"/>
                                          </p:val>
                                        </p:tav>
                                      </p:tavLst>
                                    </p:anim>
                                    <p:anim calcmode="lin" valueType="num">
                                      <p:cBhvr additive="base">
                                        <p:cTn id="50"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11274"/>
                                        </p:tgtEl>
                                        <p:attrNameLst>
                                          <p:attrName>style.visibility</p:attrName>
                                        </p:attrNameLst>
                                      </p:cBhvr>
                                      <p:to>
                                        <p:strVal val="visible"/>
                                      </p:to>
                                    </p:set>
                                    <p:anim calcmode="lin" valueType="num">
                                      <p:cBhvr additive="base">
                                        <p:cTn id="55" dur="500" fill="hold"/>
                                        <p:tgtEl>
                                          <p:spTgt spid="11274"/>
                                        </p:tgtEl>
                                        <p:attrNameLst>
                                          <p:attrName>ppt_x</p:attrName>
                                        </p:attrNameLst>
                                      </p:cBhvr>
                                      <p:tavLst>
                                        <p:tav tm="0">
                                          <p:val>
                                            <p:strVal val="0-#ppt_w/2"/>
                                          </p:val>
                                        </p:tav>
                                        <p:tav tm="100000">
                                          <p:val>
                                            <p:strVal val="#ppt_x"/>
                                          </p:val>
                                        </p:tav>
                                      </p:tavLst>
                                    </p:anim>
                                    <p:anim calcmode="lin" valueType="num">
                                      <p:cBhvr additive="base">
                                        <p:cTn id="56" dur="500" fill="hold"/>
                                        <p:tgtEl>
                                          <p:spTgt spid="112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69" grpId="0" autoUpdateAnimBg="0"/>
      <p:bldP spid="11270" grpId="0" autoUpdateAnimBg="0"/>
      <p:bldP spid="11271" grpId="0" autoUpdateAnimBg="0"/>
      <p:bldP spid="11272" grpId="0" autoUpdateAnimBg="0"/>
      <p:bldP spid="1127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Object 2"/>
          <p:cNvGraphicFramePr>
            <a:graphicFrameLocks noChangeAspect="1"/>
          </p:cNvGraphicFramePr>
          <p:nvPr/>
        </p:nvGraphicFramePr>
        <p:xfrm>
          <a:off x="3048000" y="152400"/>
          <a:ext cx="2927350" cy="608013"/>
        </p:xfrm>
        <a:graphic>
          <a:graphicData uri="http://schemas.openxmlformats.org/presentationml/2006/ole">
            <mc:AlternateContent xmlns:mc="http://schemas.openxmlformats.org/markup-compatibility/2006">
              <mc:Choice xmlns:v="urn:schemas-microsoft-com:vml" Requires="v">
                <p:oleObj spid="_x0000_s34860" name="Equation" r:id="rId4" imgW="977476" imgH="203112" progId="Equation.3">
                  <p:embed/>
                </p:oleObj>
              </mc:Choice>
              <mc:Fallback>
                <p:oleObj name="Equation" r:id="rId4" imgW="977476" imgH="203112"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52400"/>
                        <a:ext cx="2927350" cy="608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19" name="Text Box 3"/>
          <p:cNvSpPr txBox="1">
            <a:spLocks noChangeArrowheads="1"/>
          </p:cNvSpPr>
          <p:nvPr/>
        </p:nvSpPr>
        <p:spPr bwMode="auto">
          <a:xfrm>
            <a:off x="381000" y="7620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b="1">
                <a:solidFill>
                  <a:srgbClr val="006600"/>
                </a:solidFill>
                <a:latin typeface="Arial" charset="0"/>
              </a:rPr>
              <a:t>What are we going to do if we have non-zero values for </a:t>
            </a:r>
            <a:r>
              <a:rPr kumimoji="0" lang="en-US" b="1" i="1">
                <a:solidFill>
                  <a:srgbClr val="006600"/>
                </a:solidFill>
                <a:latin typeface="Arial" charset="0"/>
              </a:rPr>
              <a:t>a</a:t>
            </a:r>
            <a:r>
              <a:rPr kumimoji="0" lang="en-US" b="1">
                <a:solidFill>
                  <a:srgbClr val="006600"/>
                </a:solidFill>
                <a:latin typeface="Arial" charset="0"/>
              </a:rPr>
              <a:t>, </a:t>
            </a:r>
            <a:r>
              <a:rPr kumimoji="0" lang="en-US" b="1" i="1">
                <a:solidFill>
                  <a:srgbClr val="006600"/>
                </a:solidFill>
                <a:latin typeface="Arial" charset="0"/>
              </a:rPr>
              <a:t>b</a:t>
            </a:r>
            <a:r>
              <a:rPr kumimoji="0" lang="en-US" b="1">
                <a:solidFill>
                  <a:srgbClr val="006600"/>
                </a:solidFill>
                <a:latin typeface="Arial" charset="0"/>
              </a:rPr>
              <a:t> and </a:t>
            </a:r>
            <a:r>
              <a:rPr kumimoji="0" lang="en-US" b="1" i="1">
                <a:solidFill>
                  <a:srgbClr val="006600"/>
                </a:solidFill>
                <a:latin typeface="Arial" charset="0"/>
              </a:rPr>
              <a:t>c</a:t>
            </a:r>
            <a:r>
              <a:rPr kumimoji="0" lang="en-US" b="1">
                <a:solidFill>
                  <a:srgbClr val="006600"/>
                </a:solidFill>
                <a:latin typeface="Arial" charset="0"/>
              </a:rPr>
              <a:t> but can't factor the left hand side?</a:t>
            </a:r>
          </a:p>
        </p:txBody>
      </p:sp>
      <p:graphicFrame>
        <p:nvGraphicFramePr>
          <p:cNvPr id="494596" name="Object 4"/>
          <p:cNvGraphicFramePr>
            <a:graphicFrameLocks noChangeAspect="1"/>
          </p:cNvGraphicFramePr>
          <p:nvPr/>
        </p:nvGraphicFramePr>
        <p:xfrm>
          <a:off x="533400" y="1676400"/>
          <a:ext cx="2667000" cy="592138"/>
        </p:xfrm>
        <a:graphic>
          <a:graphicData uri="http://schemas.openxmlformats.org/presentationml/2006/ole">
            <mc:AlternateContent xmlns:mc="http://schemas.openxmlformats.org/markup-compatibility/2006">
              <mc:Choice xmlns:v="urn:schemas-microsoft-com:vml" Requires="v">
                <p:oleObj spid="_x0000_s34861" name="Equation" r:id="rId6" imgW="914400" imgH="203200" progId="Equation.3">
                  <p:embed/>
                </p:oleObj>
              </mc:Choice>
              <mc:Fallback>
                <p:oleObj name="Equation" r:id="rId6" imgW="914400" imgH="2032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1676400"/>
                        <a:ext cx="2667000" cy="59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4597" name="Text Box 5"/>
          <p:cNvSpPr txBox="1">
            <a:spLocks noChangeArrowheads="1"/>
          </p:cNvSpPr>
          <p:nvPr/>
        </p:nvSpPr>
        <p:spPr bwMode="auto">
          <a:xfrm>
            <a:off x="3352800" y="1600200"/>
            <a:ext cx="548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200">
                <a:solidFill>
                  <a:srgbClr val="800000"/>
                </a:solidFill>
                <a:latin typeface="Arial" charset="0"/>
              </a:rPr>
              <a:t>This will not factor so we will </a:t>
            </a:r>
            <a:r>
              <a:rPr kumimoji="0" lang="en-US" sz="2200">
                <a:solidFill>
                  <a:schemeClr val="accent2"/>
                </a:solidFill>
                <a:latin typeface="Arial" charset="0"/>
              </a:rPr>
              <a:t>complete the square</a:t>
            </a:r>
            <a:r>
              <a:rPr kumimoji="0" lang="en-US" sz="2200">
                <a:solidFill>
                  <a:srgbClr val="800000"/>
                </a:solidFill>
                <a:latin typeface="Arial" charset="0"/>
              </a:rPr>
              <a:t> and apply the square root method.</a:t>
            </a:r>
          </a:p>
        </p:txBody>
      </p:sp>
      <p:sp>
        <p:nvSpPr>
          <p:cNvPr id="494598" name="Text Box 6"/>
          <p:cNvSpPr txBox="1">
            <a:spLocks noChangeArrowheads="1"/>
          </p:cNvSpPr>
          <p:nvPr/>
        </p:nvSpPr>
        <p:spPr bwMode="auto">
          <a:xfrm>
            <a:off x="3352800" y="2590800"/>
            <a:ext cx="5486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FF0000"/>
                </a:solidFill>
                <a:latin typeface="Arial" charset="0"/>
              </a:rPr>
              <a:t>First get the constant term on the other side by subtracting 3 from both sides.</a:t>
            </a:r>
          </a:p>
        </p:txBody>
      </p:sp>
      <p:graphicFrame>
        <p:nvGraphicFramePr>
          <p:cNvPr id="494599" name="Object 7"/>
          <p:cNvGraphicFramePr>
            <a:graphicFrameLocks noChangeAspect="1"/>
          </p:cNvGraphicFramePr>
          <p:nvPr/>
        </p:nvGraphicFramePr>
        <p:xfrm>
          <a:off x="609600" y="2667000"/>
          <a:ext cx="2297113" cy="592138"/>
        </p:xfrm>
        <a:graphic>
          <a:graphicData uri="http://schemas.openxmlformats.org/presentationml/2006/ole">
            <mc:AlternateContent xmlns:mc="http://schemas.openxmlformats.org/markup-compatibility/2006">
              <mc:Choice xmlns:v="urn:schemas-microsoft-com:vml" Requires="v">
                <p:oleObj spid="_x0000_s34862" name="Equation" r:id="rId8" imgW="787058" imgH="203112" progId="Equation.3">
                  <p:embed/>
                </p:oleObj>
              </mc:Choice>
              <mc:Fallback>
                <p:oleObj name="Equation" r:id="rId8" imgW="787058" imgH="203112"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2667000"/>
                        <a:ext cx="2297113" cy="59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4600" name="Object 8"/>
          <p:cNvGraphicFramePr>
            <a:graphicFrameLocks noChangeAspect="1"/>
          </p:cNvGraphicFramePr>
          <p:nvPr/>
        </p:nvGraphicFramePr>
        <p:xfrm>
          <a:off x="228600" y="3657600"/>
          <a:ext cx="4556125" cy="666750"/>
        </p:xfrm>
        <a:graphic>
          <a:graphicData uri="http://schemas.openxmlformats.org/presentationml/2006/ole">
            <mc:AlternateContent xmlns:mc="http://schemas.openxmlformats.org/markup-compatibility/2006">
              <mc:Choice xmlns:v="urn:schemas-microsoft-com:vml" Requires="v">
                <p:oleObj spid="_x0000_s34863" name="Equation" r:id="rId10" imgW="1562100" imgH="228600" progId="Equation.3">
                  <p:embed/>
                </p:oleObj>
              </mc:Choice>
              <mc:Fallback>
                <p:oleObj name="Equation" r:id="rId10" imgW="1562100" imgH="228600" progId="Equation.3">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 y="3657600"/>
                        <a:ext cx="4556125"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4601" name="Text Box 9"/>
          <p:cNvSpPr txBox="1">
            <a:spLocks noChangeArrowheads="1"/>
          </p:cNvSpPr>
          <p:nvPr/>
        </p:nvSpPr>
        <p:spPr bwMode="auto">
          <a:xfrm>
            <a:off x="381000" y="5334000"/>
            <a:ext cx="84582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200">
                <a:solidFill>
                  <a:srgbClr val="006600"/>
                </a:solidFill>
                <a:latin typeface="Arial" charset="0"/>
              </a:rPr>
              <a:t>We are now going to add a number to the left side so it will factor into a </a:t>
            </a:r>
            <a:r>
              <a:rPr kumimoji="0" lang="en-US" sz="2200">
                <a:solidFill>
                  <a:schemeClr val="accent2"/>
                </a:solidFill>
                <a:latin typeface="Arial" charset="0"/>
              </a:rPr>
              <a:t>perfect square</a:t>
            </a:r>
            <a:r>
              <a:rPr kumimoji="0" lang="en-US" sz="2200">
                <a:solidFill>
                  <a:srgbClr val="006600"/>
                </a:solidFill>
                <a:latin typeface="Arial" charset="0"/>
              </a:rPr>
              <a:t>.  This means that it will factor into two identical factors.  If we add a number to one side of the equation, we need to add it to the other to keep the equation true.</a:t>
            </a:r>
          </a:p>
        </p:txBody>
      </p:sp>
      <p:sp>
        <p:nvSpPr>
          <p:cNvPr id="494602" name="Text Box 10"/>
          <p:cNvSpPr txBox="1">
            <a:spLocks noChangeArrowheads="1"/>
          </p:cNvSpPr>
          <p:nvPr/>
        </p:nvSpPr>
        <p:spPr bwMode="auto">
          <a:xfrm>
            <a:off x="304800" y="4648200"/>
            <a:ext cx="8305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FF0000"/>
                </a:solidFill>
                <a:latin typeface="Arial" charset="0"/>
              </a:rPr>
              <a:t>Let's add 9.  Right now we'll see that it works and then we'll look at how to find it.</a:t>
            </a:r>
          </a:p>
        </p:txBody>
      </p:sp>
      <p:sp>
        <p:nvSpPr>
          <p:cNvPr id="494603" name="Text Box 11"/>
          <p:cNvSpPr txBox="1">
            <a:spLocks noChangeArrowheads="1"/>
          </p:cNvSpPr>
          <p:nvPr/>
        </p:nvSpPr>
        <p:spPr bwMode="auto">
          <a:xfrm>
            <a:off x="2057400" y="37338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b="1">
                <a:solidFill>
                  <a:srgbClr val="FF0000"/>
                </a:solidFill>
              </a:rPr>
              <a:t>9</a:t>
            </a:r>
          </a:p>
        </p:txBody>
      </p:sp>
      <p:sp>
        <p:nvSpPr>
          <p:cNvPr id="494604" name="Text Box 12"/>
          <p:cNvSpPr txBox="1">
            <a:spLocks noChangeArrowheads="1"/>
          </p:cNvSpPr>
          <p:nvPr/>
        </p:nvSpPr>
        <p:spPr bwMode="auto">
          <a:xfrm>
            <a:off x="4114800" y="37338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b="1">
                <a:solidFill>
                  <a:srgbClr val="FF0000"/>
                </a:solidFill>
              </a:rPr>
              <a:t>9</a:t>
            </a:r>
          </a:p>
        </p:txBody>
      </p:sp>
      <p:graphicFrame>
        <p:nvGraphicFramePr>
          <p:cNvPr id="494605" name="Object 13"/>
          <p:cNvGraphicFramePr>
            <a:graphicFrameLocks noChangeAspect="1"/>
          </p:cNvGraphicFramePr>
          <p:nvPr/>
        </p:nvGraphicFramePr>
        <p:xfrm>
          <a:off x="5562600" y="3733800"/>
          <a:ext cx="2705100" cy="592138"/>
        </p:xfrm>
        <a:graphic>
          <a:graphicData uri="http://schemas.openxmlformats.org/presentationml/2006/ole">
            <mc:AlternateContent xmlns:mc="http://schemas.openxmlformats.org/markup-compatibility/2006">
              <mc:Choice xmlns:v="urn:schemas-microsoft-com:vml" Requires="v">
                <p:oleObj spid="_x0000_s34864" name="Equation" r:id="rId12" imgW="926698" imgH="203112" progId="Equation.3">
                  <p:embed/>
                </p:oleObj>
              </mc:Choice>
              <mc:Fallback>
                <p:oleObj name="Equation" r:id="rId12" imgW="926698" imgH="203112" progId="Equation.3">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62600" y="3733800"/>
                        <a:ext cx="2705100" cy="59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94596"/>
                                        </p:tgtEl>
                                        <p:attrNameLst>
                                          <p:attrName>style.visibility</p:attrName>
                                        </p:attrNameLst>
                                      </p:cBhvr>
                                      <p:to>
                                        <p:strVal val="visible"/>
                                      </p:to>
                                    </p:set>
                                    <p:anim calcmode="lin" valueType="num">
                                      <p:cBhvr>
                                        <p:cTn id="7" dur="1000" fill="hold"/>
                                        <p:tgtEl>
                                          <p:spTgt spid="494596"/>
                                        </p:tgtEl>
                                        <p:attrNameLst>
                                          <p:attrName>ppt_w</p:attrName>
                                        </p:attrNameLst>
                                      </p:cBhvr>
                                      <p:tavLst>
                                        <p:tav tm="0">
                                          <p:val>
                                            <p:fltVal val="0"/>
                                          </p:val>
                                        </p:tav>
                                        <p:tav tm="100000">
                                          <p:val>
                                            <p:strVal val="#ppt_w"/>
                                          </p:val>
                                        </p:tav>
                                      </p:tavLst>
                                    </p:anim>
                                    <p:anim calcmode="lin" valueType="num">
                                      <p:cBhvr>
                                        <p:cTn id="8" dur="1000" fill="hold"/>
                                        <p:tgtEl>
                                          <p:spTgt spid="494596"/>
                                        </p:tgtEl>
                                        <p:attrNameLst>
                                          <p:attrName>ppt_h</p:attrName>
                                        </p:attrNameLst>
                                      </p:cBhvr>
                                      <p:tavLst>
                                        <p:tav tm="0">
                                          <p:val>
                                            <p:fltVal val="0"/>
                                          </p:val>
                                        </p:tav>
                                        <p:tav tm="100000">
                                          <p:val>
                                            <p:strVal val="#ppt_h"/>
                                          </p:val>
                                        </p:tav>
                                      </p:tavLst>
                                    </p:anim>
                                    <p:anim calcmode="lin" valueType="num">
                                      <p:cBhvr>
                                        <p:cTn id="9" dur="1000" fill="hold"/>
                                        <p:tgtEl>
                                          <p:spTgt spid="49459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945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494597"/>
                                        </p:tgtEl>
                                        <p:attrNameLst>
                                          <p:attrName>style.visibility</p:attrName>
                                        </p:attrNameLst>
                                      </p:cBhvr>
                                      <p:to>
                                        <p:strVal val="visible"/>
                                      </p:to>
                                    </p:set>
                                    <p:anim calcmode="lin" valueType="num">
                                      <p:cBhvr>
                                        <p:cTn id="15" dur="500" fill="hold"/>
                                        <p:tgtEl>
                                          <p:spTgt spid="494597"/>
                                        </p:tgtEl>
                                        <p:attrNameLst>
                                          <p:attrName>ppt_w</p:attrName>
                                        </p:attrNameLst>
                                      </p:cBhvr>
                                      <p:tavLst>
                                        <p:tav tm="0">
                                          <p:val>
                                            <p:fltVal val="0"/>
                                          </p:val>
                                        </p:tav>
                                        <p:tav tm="100000">
                                          <p:val>
                                            <p:strVal val="#ppt_w"/>
                                          </p:val>
                                        </p:tav>
                                      </p:tavLst>
                                    </p:anim>
                                    <p:anim calcmode="lin" valueType="num">
                                      <p:cBhvr>
                                        <p:cTn id="16" dur="500" fill="hold"/>
                                        <p:tgtEl>
                                          <p:spTgt spid="494597"/>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494598"/>
                                        </p:tgtEl>
                                        <p:attrNameLst>
                                          <p:attrName>style.visibility</p:attrName>
                                        </p:attrNameLst>
                                      </p:cBhvr>
                                      <p:to>
                                        <p:strVal val="visible"/>
                                      </p:to>
                                    </p:set>
                                    <p:anim calcmode="lin" valueType="num">
                                      <p:cBhvr>
                                        <p:cTn id="21" dur="500" fill="hold"/>
                                        <p:tgtEl>
                                          <p:spTgt spid="494598"/>
                                        </p:tgtEl>
                                        <p:attrNameLst>
                                          <p:attrName>ppt_w</p:attrName>
                                        </p:attrNameLst>
                                      </p:cBhvr>
                                      <p:tavLst>
                                        <p:tav tm="0">
                                          <p:val>
                                            <p:fltVal val="0"/>
                                          </p:val>
                                        </p:tav>
                                        <p:tav tm="100000">
                                          <p:val>
                                            <p:strVal val="#ppt_w"/>
                                          </p:val>
                                        </p:tav>
                                      </p:tavLst>
                                    </p:anim>
                                    <p:anim calcmode="lin" valueType="num">
                                      <p:cBhvr>
                                        <p:cTn id="22" dur="500" fill="hold"/>
                                        <p:tgtEl>
                                          <p:spTgt spid="494598"/>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494599"/>
                                        </p:tgtEl>
                                        <p:attrNameLst>
                                          <p:attrName>style.visibility</p:attrName>
                                        </p:attrNameLst>
                                      </p:cBhvr>
                                      <p:to>
                                        <p:strVal val="visible"/>
                                      </p:to>
                                    </p:set>
                                    <p:animEffect transition="in" filter="slide(fromTop)">
                                      <p:cBhvr>
                                        <p:cTn id="27" dur="500"/>
                                        <p:tgtEl>
                                          <p:spTgt spid="4945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494601"/>
                                        </p:tgtEl>
                                        <p:attrNameLst>
                                          <p:attrName>style.visibility</p:attrName>
                                        </p:attrNameLst>
                                      </p:cBhvr>
                                      <p:to>
                                        <p:strVal val="visible"/>
                                      </p:to>
                                    </p:set>
                                    <p:anim calcmode="lin" valueType="num">
                                      <p:cBhvr additive="base">
                                        <p:cTn id="32" dur="500" fill="hold"/>
                                        <p:tgtEl>
                                          <p:spTgt spid="494601"/>
                                        </p:tgtEl>
                                        <p:attrNameLst>
                                          <p:attrName>ppt_x</p:attrName>
                                        </p:attrNameLst>
                                      </p:cBhvr>
                                      <p:tavLst>
                                        <p:tav tm="0">
                                          <p:val>
                                            <p:strVal val="#ppt_x"/>
                                          </p:val>
                                        </p:tav>
                                        <p:tav tm="100000">
                                          <p:val>
                                            <p:strVal val="#ppt_x"/>
                                          </p:val>
                                        </p:tav>
                                      </p:tavLst>
                                    </p:anim>
                                    <p:anim calcmode="lin" valueType="num">
                                      <p:cBhvr additive="base">
                                        <p:cTn id="33" dur="500" fill="hold"/>
                                        <p:tgtEl>
                                          <p:spTgt spid="494601"/>
                                        </p:tgtEl>
                                        <p:attrNameLst>
                                          <p:attrName>ppt_y</p:attrName>
                                        </p:attrNameLst>
                                      </p:cBhvr>
                                      <p:tavLst>
                                        <p:tav tm="0">
                                          <p:val>
                                            <p:strVal val="0-#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1" fill="hold" nodeType="clickEffect">
                                  <p:stCondLst>
                                    <p:cond delay="0"/>
                                  </p:stCondLst>
                                  <p:childTnLst>
                                    <p:set>
                                      <p:cBhvr>
                                        <p:cTn id="37" dur="1" fill="hold">
                                          <p:stCondLst>
                                            <p:cond delay="0"/>
                                          </p:stCondLst>
                                        </p:cTn>
                                        <p:tgtEl>
                                          <p:spTgt spid="494600"/>
                                        </p:tgtEl>
                                        <p:attrNameLst>
                                          <p:attrName>style.visibility</p:attrName>
                                        </p:attrNameLst>
                                      </p:cBhvr>
                                      <p:to>
                                        <p:strVal val="visible"/>
                                      </p:to>
                                    </p:set>
                                    <p:animEffect transition="in" filter="slide(fromTop)">
                                      <p:cBhvr>
                                        <p:cTn id="38" dur="500"/>
                                        <p:tgtEl>
                                          <p:spTgt spid="49460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94602"/>
                                        </p:tgtEl>
                                        <p:attrNameLst>
                                          <p:attrName>style.visibility</p:attrName>
                                        </p:attrNameLst>
                                      </p:cBhvr>
                                      <p:to>
                                        <p:strVal val="visible"/>
                                      </p:to>
                                    </p:set>
                                    <p:anim calcmode="lin" valueType="num">
                                      <p:cBhvr>
                                        <p:cTn id="43" dur="500" fill="hold"/>
                                        <p:tgtEl>
                                          <p:spTgt spid="494602"/>
                                        </p:tgtEl>
                                        <p:attrNameLst>
                                          <p:attrName>ppt_w</p:attrName>
                                        </p:attrNameLst>
                                      </p:cBhvr>
                                      <p:tavLst>
                                        <p:tav tm="0">
                                          <p:val>
                                            <p:fltVal val="0"/>
                                          </p:val>
                                        </p:tav>
                                        <p:tav tm="100000">
                                          <p:val>
                                            <p:strVal val="#ppt_w"/>
                                          </p:val>
                                        </p:tav>
                                      </p:tavLst>
                                    </p:anim>
                                    <p:anim calcmode="lin" valueType="num">
                                      <p:cBhvr>
                                        <p:cTn id="44" dur="500" fill="hold"/>
                                        <p:tgtEl>
                                          <p:spTgt spid="494602"/>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94603"/>
                                        </p:tgtEl>
                                        <p:attrNameLst>
                                          <p:attrName>style.visibility</p:attrName>
                                        </p:attrNameLst>
                                      </p:cBhvr>
                                      <p:to>
                                        <p:strVal val="visible"/>
                                      </p:to>
                                    </p:set>
                                    <p:anim calcmode="lin" valueType="num">
                                      <p:cBhvr>
                                        <p:cTn id="49" dur="500" fill="hold"/>
                                        <p:tgtEl>
                                          <p:spTgt spid="494603"/>
                                        </p:tgtEl>
                                        <p:attrNameLst>
                                          <p:attrName>ppt_w</p:attrName>
                                        </p:attrNameLst>
                                      </p:cBhvr>
                                      <p:tavLst>
                                        <p:tav tm="0">
                                          <p:val>
                                            <p:fltVal val="0"/>
                                          </p:val>
                                        </p:tav>
                                        <p:tav tm="100000">
                                          <p:val>
                                            <p:strVal val="#ppt_w"/>
                                          </p:val>
                                        </p:tav>
                                      </p:tavLst>
                                    </p:anim>
                                    <p:anim calcmode="lin" valueType="num">
                                      <p:cBhvr>
                                        <p:cTn id="50" dur="500" fill="hold"/>
                                        <p:tgtEl>
                                          <p:spTgt spid="494603"/>
                                        </p:tgtEl>
                                        <p:attrNameLst>
                                          <p:attrName>ppt_h</p:attrName>
                                        </p:attrNameLst>
                                      </p:cBhvr>
                                      <p:tavLst>
                                        <p:tav tm="0">
                                          <p:val>
                                            <p:fltVal val="0"/>
                                          </p:val>
                                        </p:tav>
                                        <p:tav tm="100000">
                                          <p:val>
                                            <p:strVal val="#ppt_h"/>
                                          </p:val>
                                        </p:tav>
                                      </p:tavLst>
                                    </p:anim>
                                  </p:childTnLst>
                                </p:cTn>
                              </p:par>
                            </p:childTnLst>
                          </p:cTn>
                        </p:par>
                        <p:par>
                          <p:cTn id="51" fill="hold" nodeType="afterGroup">
                            <p:stCondLst>
                              <p:cond delay="500"/>
                            </p:stCondLst>
                            <p:childTnLst>
                              <p:par>
                                <p:cTn id="52" presetID="23" presetClass="entr" presetSubtype="16" fill="hold" grpId="0" nodeType="afterEffect">
                                  <p:stCondLst>
                                    <p:cond delay="0"/>
                                  </p:stCondLst>
                                  <p:childTnLst>
                                    <p:set>
                                      <p:cBhvr>
                                        <p:cTn id="53" dur="1" fill="hold">
                                          <p:stCondLst>
                                            <p:cond delay="0"/>
                                          </p:stCondLst>
                                        </p:cTn>
                                        <p:tgtEl>
                                          <p:spTgt spid="494604"/>
                                        </p:tgtEl>
                                        <p:attrNameLst>
                                          <p:attrName>style.visibility</p:attrName>
                                        </p:attrNameLst>
                                      </p:cBhvr>
                                      <p:to>
                                        <p:strVal val="visible"/>
                                      </p:to>
                                    </p:set>
                                    <p:anim calcmode="lin" valueType="num">
                                      <p:cBhvr>
                                        <p:cTn id="54" dur="500" fill="hold"/>
                                        <p:tgtEl>
                                          <p:spTgt spid="494604"/>
                                        </p:tgtEl>
                                        <p:attrNameLst>
                                          <p:attrName>ppt_w</p:attrName>
                                        </p:attrNameLst>
                                      </p:cBhvr>
                                      <p:tavLst>
                                        <p:tav tm="0">
                                          <p:val>
                                            <p:fltVal val="0"/>
                                          </p:val>
                                        </p:tav>
                                        <p:tav tm="100000">
                                          <p:val>
                                            <p:strVal val="#ppt_w"/>
                                          </p:val>
                                        </p:tav>
                                      </p:tavLst>
                                    </p:anim>
                                    <p:anim calcmode="lin" valueType="num">
                                      <p:cBhvr>
                                        <p:cTn id="55" dur="500" fill="hold"/>
                                        <p:tgtEl>
                                          <p:spTgt spid="494604"/>
                                        </p:tgtEl>
                                        <p:attrNameLst>
                                          <p:attrName>ppt_h</p:attrName>
                                        </p:attrNameLst>
                                      </p:cBhvr>
                                      <p:tavLst>
                                        <p:tav tm="0">
                                          <p:val>
                                            <p:fltVal val="0"/>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8" fill="hold" nodeType="clickEffect">
                                  <p:stCondLst>
                                    <p:cond delay="0"/>
                                  </p:stCondLst>
                                  <p:childTnLst>
                                    <p:set>
                                      <p:cBhvr>
                                        <p:cTn id="59" dur="1" fill="hold">
                                          <p:stCondLst>
                                            <p:cond delay="0"/>
                                          </p:stCondLst>
                                        </p:cTn>
                                        <p:tgtEl>
                                          <p:spTgt spid="494605"/>
                                        </p:tgtEl>
                                        <p:attrNameLst>
                                          <p:attrName>style.visibility</p:attrName>
                                        </p:attrNameLst>
                                      </p:cBhvr>
                                      <p:to>
                                        <p:strVal val="visible"/>
                                      </p:to>
                                    </p:set>
                                    <p:animEffect transition="in" filter="slide(fromLeft)">
                                      <p:cBhvr>
                                        <p:cTn id="60" dur="500"/>
                                        <p:tgtEl>
                                          <p:spTgt spid="494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7" grpId="0" autoUpdateAnimBg="0"/>
      <p:bldP spid="494598" grpId="0" autoUpdateAnimBg="0"/>
      <p:bldP spid="494601" grpId="0" autoUpdateAnimBg="0"/>
      <p:bldP spid="494602" grpId="0" autoUpdateAnimBg="0"/>
      <p:bldP spid="494603" grpId="0" autoUpdateAnimBg="0"/>
      <p:bldP spid="494604"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Object 2"/>
          <p:cNvGraphicFramePr>
            <a:graphicFrameLocks noChangeAspect="1"/>
          </p:cNvGraphicFramePr>
          <p:nvPr/>
        </p:nvGraphicFramePr>
        <p:xfrm>
          <a:off x="685800" y="381000"/>
          <a:ext cx="2705100" cy="592138"/>
        </p:xfrm>
        <a:graphic>
          <a:graphicData uri="http://schemas.openxmlformats.org/presentationml/2006/ole">
            <mc:AlternateContent xmlns:mc="http://schemas.openxmlformats.org/markup-compatibility/2006">
              <mc:Choice xmlns:v="urn:schemas-microsoft-com:vml" Requires="v">
                <p:oleObj spid="_x0000_s35918" name="Equation" r:id="rId4" imgW="926698" imgH="203112" progId="Equation.3">
                  <p:embed/>
                </p:oleObj>
              </mc:Choice>
              <mc:Fallback>
                <p:oleObj name="Equation" r:id="rId4" imgW="926698" imgH="203112"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81000"/>
                        <a:ext cx="2705100" cy="59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5619" name="Text Box 3"/>
          <p:cNvSpPr txBox="1">
            <a:spLocks noChangeArrowheads="1"/>
          </p:cNvSpPr>
          <p:nvPr/>
        </p:nvSpPr>
        <p:spPr bwMode="auto">
          <a:xfrm>
            <a:off x="4343400" y="533400"/>
            <a:ext cx="3581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FF0000"/>
                </a:solidFill>
                <a:latin typeface="Arial" charset="0"/>
              </a:rPr>
              <a:t>Now factor the left hand side.</a:t>
            </a:r>
          </a:p>
        </p:txBody>
      </p:sp>
      <p:graphicFrame>
        <p:nvGraphicFramePr>
          <p:cNvPr id="495620" name="Object 4"/>
          <p:cNvGraphicFramePr>
            <a:graphicFrameLocks noChangeAspect="1"/>
          </p:cNvGraphicFramePr>
          <p:nvPr/>
        </p:nvGraphicFramePr>
        <p:xfrm>
          <a:off x="762000" y="1371600"/>
          <a:ext cx="2963863" cy="628650"/>
        </p:xfrm>
        <a:graphic>
          <a:graphicData uri="http://schemas.openxmlformats.org/presentationml/2006/ole">
            <mc:AlternateContent xmlns:mc="http://schemas.openxmlformats.org/markup-compatibility/2006">
              <mc:Choice xmlns:v="urn:schemas-microsoft-com:vml" Requires="v">
                <p:oleObj spid="_x0000_s35919" name="Equation" r:id="rId6" imgW="1015559" imgH="215806" progId="Equation.3">
                  <p:embed/>
                </p:oleObj>
              </mc:Choice>
              <mc:Fallback>
                <p:oleObj name="Equation" r:id="rId6" imgW="1015559" imgH="215806"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1371600"/>
                        <a:ext cx="2963863"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5621" name="Text Box 5"/>
          <p:cNvSpPr txBox="1">
            <a:spLocks noChangeArrowheads="1"/>
          </p:cNvSpPr>
          <p:nvPr/>
        </p:nvSpPr>
        <p:spPr bwMode="auto">
          <a:xfrm>
            <a:off x="990600" y="25146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chemeClr val="accent2"/>
                </a:solidFill>
                <a:latin typeface="Arial" charset="0"/>
              </a:rPr>
              <a:t>two identical factors</a:t>
            </a:r>
          </a:p>
        </p:txBody>
      </p:sp>
      <p:sp>
        <p:nvSpPr>
          <p:cNvPr id="495622" name="Line 6"/>
          <p:cNvSpPr>
            <a:spLocks noChangeShapeType="1"/>
          </p:cNvSpPr>
          <p:nvPr/>
        </p:nvSpPr>
        <p:spPr bwMode="auto">
          <a:xfrm flipH="1" flipV="1">
            <a:off x="1447800" y="1905000"/>
            <a:ext cx="533400" cy="6858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23" name="Line 7"/>
          <p:cNvSpPr>
            <a:spLocks noChangeShapeType="1"/>
          </p:cNvSpPr>
          <p:nvPr/>
        </p:nvSpPr>
        <p:spPr bwMode="auto">
          <a:xfrm flipV="1">
            <a:off x="2133600" y="1905000"/>
            <a:ext cx="304800" cy="6858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95624" name="Object 8"/>
          <p:cNvGraphicFramePr>
            <a:graphicFrameLocks noChangeAspect="1"/>
          </p:cNvGraphicFramePr>
          <p:nvPr/>
        </p:nvGraphicFramePr>
        <p:xfrm>
          <a:off x="6781800" y="1295400"/>
          <a:ext cx="2074863" cy="701675"/>
        </p:xfrm>
        <a:graphic>
          <a:graphicData uri="http://schemas.openxmlformats.org/presentationml/2006/ole">
            <mc:AlternateContent xmlns:mc="http://schemas.openxmlformats.org/markup-compatibility/2006">
              <mc:Choice xmlns:v="urn:schemas-microsoft-com:vml" Requires="v">
                <p:oleObj spid="_x0000_s35920" name="Equation" r:id="rId8" imgW="710891" imgH="241195" progId="Equation.3">
                  <p:embed/>
                </p:oleObj>
              </mc:Choice>
              <mc:Fallback>
                <p:oleObj name="Equation" r:id="rId8" imgW="710891" imgH="241195"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1800" y="1295400"/>
                        <a:ext cx="2074863"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5625" name="Text Box 9"/>
          <p:cNvSpPr txBox="1">
            <a:spLocks noChangeArrowheads="1"/>
          </p:cNvSpPr>
          <p:nvPr/>
        </p:nvSpPr>
        <p:spPr bwMode="auto">
          <a:xfrm>
            <a:off x="3962400" y="1447800"/>
            <a:ext cx="3581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FF0000"/>
                </a:solidFill>
                <a:latin typeface="Arial" charset="0"/>
              </a:rPr>
              <a:t>This can be written as:</a:t>
            </a:r>
          </a:p>
        </p:txBody>
      </p:sp>
      <p:sp>
        <p:nvSpPr>
          <p:cNvPr id="495626" name="Text Box 10"/>
          <p:cNvSpPr txBox="1">
            <a:spLocks noChangeArrowheads="1"/>
          </p:cNvSpPr>
          <p:nvPr/>
        </p:nvSpPr>
        <p:spPr bwMode="auto">
          <a:xfrm>
            <a:off x="3886200" y="2209800"/>
            <a:ext cx="4800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200">
                <a:solidFill>
                  <a:srgbClr val="FF0000"/>
                </a:solidFill>
                <a:latin typeface="Arial" charset="0"/>
              </a:rPr>
              <a:t>Now we'll get rid of the square by square rooting both sides.</a:t>
            </a:r>
          </a:p>
        </p:txBody>
      </p:sp>
      <p:graphicFrame>
        <p:nvGraphicFramePr>
          <p:cNvPr id="495627" name="Object 11"/>
          <p:cNvGraphicFramePr>
            <a:graphicFrameLocks noChangeAspect="1"/>
          </p:cNvGraphicFramePr>
          <p:nvPr/>
        </p:nvGraphicFramePr>
        <p:xfrm>
          <a:off x="858838" y="3352800"/>
          <a:ext cx="2444750" cy="701675"/>
        </p:xfrm>
        <a:graphic>
          <a:graphicData uri="http://schemas.openxmlformats.org/presentationml/2006/ole">
            <mc:AlternateContent xmlns:mc="http://schemas.openxmlformats.org/markup-compatibility/2006">
              <mc:Choice xmlns:v="urn:schemas-microsoft-com:vml" Requires="v">
                <p:oleObj spid="_x0000_s35921" name="Equation" r:id="rId10" imgW="838200" imgH="241300" progId="Equation.3">
                  <p:embed/>
                </p:oleObj>
              </mc:Choice>
              <mc:Fallback>
                <p:oleObj name="Equation" r:id="rId10" imgW="838200" imgH="24130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58838" y="3352800"/>
                        <a:ext cx="2444750"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5628" name="Line 12"/>
          <p:cNvSpPr>
            <a:spLocks noChangeShapeType="1"/>
          </p:cNvSpPr>
          <p:nvPr/>
        </p:nvSpPr>
        <p:spPr bwMode="auto">
          <a:xfrm>
            <a:off x="681038" y="3595688"/>
            <a:ext cx="80962" cy="36671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29" name="Line 13"/>
          <p:cNvSpPr>
            <a:spLocks noChangeShapeType="1"/>
          </p:cNvSpPr>
          <p:nvPr/>
        </p:nvSpPr>
        <p:spPr bwMode="auto">
          <a:xfrm flipV="1">
            <a:off x="762000" y="3448050"/>
            <a:ext cx="166688" cy="51435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30" name="Line 14"/>
          <p:cNvSpPr>
            <a:spLocks noChangeShapeType="1"/>
          </p:cNvSpPr>
          <p:nvPr/>
        </p:nvSpPr>
        <p:spPr bwMode="auto">
          <a:xfrm>
            <a:off x="942975" y="3448050"/>
            <a:ext cx="13716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31" name="Line 15"/>
          <p:cNvSpPr>
            <a:spLocks noChangeShapeType="1"/>
          </p:cNvSpPr>
          <p:nvPr/>
        </p:nvSpPr>
        <p:spPr bwMode="auto">
          <a:xfrm>
            <a:off x="2814638" y="3543300"/>
            <a:ext cx="128587" cy="3429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32" name="Line 16"/>
          <p:cNvSpPr>
            <a:spLocks noChangeShapeType="1"/>
          </p:cNvSpPr>
          <p:nvPr/>
        </p:nvSpPr>
        <p:spPr bwMode="auto">
          <a:xfrm flipV="1">
            <a:off x="2947988" y="3471863"/>
            <a:ext cx="109537" cy="4095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33" name="Line 17"/>
          <p:cNvSpPr>
            <a:spLocks noChangeShapeType="1"/>
          </p:cNvSpPr>
          <p:nvPr/>
        </p:nvSpPr>
        <p:spPr bwMode="auto">
          <a:xfrm>
            <a:off x="3057525" y="3476625"/>
            <a:ext cx="381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34" name="Text Box 18"/>
          <p:cNvSpPr txBox="1">
            <a:spLocks noChangeArrowheads="1"/>
          </p:cNvSpPr>
          <p:nvPr/>
        </p:nvSpPr>
        <p:spPr bwMode="auto">
          <a:xfrm>
            <a:off x="4038600" y="3276600"/>
            <a:ext cx="4800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200">
                <a:solidFill>
                  <a:srgbClr val="FF0000"/>
                </a:solidFill>
                <a:latin typeface="Arial" charset="0"/>
              </a:rPr>
              <a:t>Remember you need both the positive and negative root!</a:t>
            </a:r>
          </a:p>
        </p:txBody>
      </p:sp>
      <p:sp>
        <p:nvSpPr>
          <p:cNvPr id="495635" name="Text Box 19"/>
          <p:cNvSpPr txBox="1">
            <a:spLocks noChangeArrowheads="1"/>
          </p:cNvSpPr>
          <p:nvPr/>
        </p:nvSpPr>
        <p:spPr bwMode="auto">
          <a:xfrm>
            <a:off x="2509838" y="34290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b="1">
                <a:solidFill>
                  <a:srgbClr val="FF0000"/>
                </a:solidFill>
                <a:sym typeface="Symbol" pitchFamily="18" charset="2"/>
              </a:rPr>
              <a:t></a:t>
            </a:r>
            <a:endParaRPr kumimoji="0" lang="en-US" sz="2800" b="1">
              <a:solidFill>
                <a:srgbClr val="FF0000"/>
              </a:solidFill>
            </a:endParaRPr>
          </a:p>
        </p:txBody>
      </p:sp>
      <p:sp>
        <p:nvSpPr>
          <p:cNvPr id="495636" name="Line 20"/>
          <p:cNvSpPr>
            <a:spLocks noChangeShapeType="1"/>
          </p:cNvSpPr>
          <p:nvPr/>
        </p:nvSpPr>
        <p:spPr bwMode="auto">
          <a:xfrm>
            <a:off x="990600" y="3124200"/>
            <a:ext cx="1219200" cy="45720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95637" name="Object 21"/>
          <p:cNvGraphicFramePr>
            <a:graphicFrameLocks noChangeAspect="1"/>
          </p:cNvGraphicFramePr>
          <p:nvPr/>
        </p:nvGraphicFramePr>
        <p:xfrm>
          <a:off x="730250" y="4287838"/>
          <a:ext cx="2297113" cy="701675"/>
        </p:xfrm>
        <a:graphic>
          <a:graphicData uri="http://schemas.openxmlformats.org/presentationml/2006/ole">
            <mc:AlternateContent xmlns:mc="http://schemas.openxmlformats.org/markup-compatibility/2006">
              <mc:Choice xmlns:v="urn:schemas-microsoft-com:vml" Requires="v">
                <p:oleObj spid="_x0000_s35922" name="Equation" r:id="rId12" imgW="787400" imgH="241300" progId="Equation.3">
                  <p:embed/>
                </p:oleObj>
              </mc:Choice>
              <mc:Fallback>
                <p:oleObj name="Equation" r:id="rId12" imgW="787400" imgH="241300" progId="Equation.3">
                  <p:embed/>
                  <p:pic>
                    <p:nvPicPr>
                      <p:cNvPr id="0" name="Object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0250" y="4287838"/>
                        <a:ext cx="2297113"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5638" name="Text Box 22"/>
          <p:cNvSpPr txBox="1">
            <a:spLocks noChangeArrowheads="1"/>
          </p:cNvSpPr>
          <p:nvPr/>
        </p:nvSpPr>
        <p:spPr bwMode="auto">
          <a:xfrm>
            <a:off x="3276600" y="4343400"/>
            <a:ext cx="5562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200">
                <a:solidFill>
                  <a:srgbClr val="FF0000"/>
                </a:solidFill>
                <a:latin typeface="Arial" charset="0"/>
              </a:rPr>
              <a:t>Subtract 3 from both sides to get </a:t>
            </a:r>
            <a:r>
              <a:rPr kumimoji="0" lang="en-US" sz="2200" i="1">
                <a:solidFill>
                  <a:srgbClr val="FF0000"/>
                </a:solidFill>
                <a:latin typeface="Arial" charset="0"/>
              </a:rPr>
              <a:t>x</a:t>
            </a:r>
            <a:r>
              <a:rPr kumimoji="0" lang="en-US" sz="2200">
                <a:solidFill>
                  <a:srgbClr val="FF0000"/>
                </a:solidFill>
                <a:latin typeface="Arial" charset="0"/>
              </a:rPr>
              <a:t> alone.</a:t>
            </a:r>
          </a:p>
        </p:txBody>
      </p:sp>
      <p:graphicFrame>
        <p:nvGraphicFramePr>
          <p:cNvPr id="495639" name="Object 23"/>
          <p:cNvGraphicFramePr>
            <a:graphicFrameLocks noChangeAspect="1"/>
          </p:cNvGraphicFramePr>
          <p:nvPr/>
        </p:nvGraphicFramePr>
        <p:xfrm>
          <a:off x="685800" y="5181600"/>
          <a:ext cx="2224088" cy="701675"/>
        </p:xfrm>
        <a:graphic>
          <a:graphicData uri="http://schemas.openxmlformats.org/presentationml/2006/ole">
            <mc:AlternateContent xmlns:mc="http://schemas.openxmlformats.org/markup-compatibility/2006">
              <mc:Choice xmlns:v="urn:schemas-microsoft-com:vml" Requires="v">
                <p:oleObj spid="_x0000_s35923" name="Equation" r:id="rId14" imgW="761669" imgH="241195" progId="Equation.3">
                  <p:embed/>
                </p:oleObj>
              </mc:Choice>
              <mc:Fallback>
                <p:oleObj name="Equation" r:id="rId14" imgW="761669" imgH="241195" progId="Equation.3">
                  <p:embed/>
                  <p:pic>
                    <p:nvPicPr>
                      <p:cNvPr id="0" name="Object 2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5800" y="5181600"/>
                        <a:ext cx="2224088"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5640" name="Text Box 24"/>
          <p:cNvSpPr txBox="1">
            <a:spLocks noChangeArrowheads="1"/>
          </p:cNvSpPr>
          <p:nvPr/>
        </p:nvSpPr>
        <p:spPr bwMode="auto">
          <a:xfrm>
            <a:off x="3352800" y="4953000"/>
            <a:ext cx="5486400"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200">
                <a:solidFill>
                  <a:srgbClr val="006600"/>
                </a:solidFill>
                <a:latin typeface="Arial" charset="0"/>
              </a:rPr>
              <a:t>These are the answers in exact form.  We can put them in a calculator to get two approximate answers.</a:t>
            </a:r>
          </a:p>
        </p:txBody>
      </p:sp>
      <p:graphicFrame>
        <p:nvGraphicFramePr>
          <p:cNvPr id="495641" name="Object 25"/>
          <p:cNvGraphicFramePr>
            <a:graphicFrameLocks noChangeAspect="1"/>
          </p:cNvGraphicFramePr>
          <p:nvPr/>
        </p:nvGraphicFramePr>
        <p:xfrm>
          <a:off x="457200" y="6223000"/>
          <a:ext cx="3352800" cy="635000"/>
        </p:xfrm>
        <a:graphic>
          <a:graphicData uri="http://schemas.openxmlformats.org/presentationml/2006/ole">
            <mc:AlternateContent xmlns:mc="http://schemas.openxmlformats.org/markup-compatibility/2006">
              <mc:Choice xmlns:v="urn:schemas-microsoft-com:vml" Requires="v">
                <p:oleObj spid="_x0000_s35924" name="Equation" r:id="rId16" imgW="1269449" imgH="241195" progId="Equation.3">
                  <p:embed/>
                </p:oleObj>
              </mc:Choice>
              <mc:Fallback>
                <p:oleObj name="Equation" r:id="rId16" imgW="1269449" imgH="241195" progId="Equation.3">
                  <p:embed/>
                  <p:pic>
                    <p:nvPicPr>
                      <p:cNvPr id="0" name="Object 2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6223000"/>
                        <a:ext cx="33528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5642" name="AutoShape 26"/>
          <p:cNvSpPr>
            <a:spLocks noChangeArrowheads="1"/>
          </p:cNvSpPr>
          <p:nvPr/>
        </p:nvSpPr>
        <p:spPr bwMode="auto">
          <a:xfrm>
            <a:off x="3962400" y="5334000"/>
            <a:ext cx="3733800" cy="381000"/>
          </a:xfrm>
          <a:prstGeom prst="roundRect">
            <a:avLst>
              <a:gd name="adj" fmla="val 16667"/>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43" name="Line 27"/>
          <p:cNvSpPr>
            <a:spLocks noChangeShapeType="1"/>
          </p:cNvSpPr>
          <p:nvPr/>
        </p:nvSpPr>
        <p:spPr bwMode="auto">
          <a:xfrm flipH="1">
            <a:off x="3505200" y="5638800"/>
            <a:ext cx="381000" cy="685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95644" name="Object 28"/>
          <p:cNvGraphicFramePr>
            <a:graphicFrameLocks noChangeAspect="1"/>
          </p:cNvGraphicFramePr>
          <p:nvPr/>
        </p:nvGraphicFramePr>
        <p:xfrm>
          <a:off x="4648200" y="6223000"/>
          <a:ext cx="3352800" cy="635000"/>
        </p:xfrm>
        <a:graphic>
          <a:graphicData uri="http://schemas.openxmlformats.org/presentationml/2006/ole">
            <mc:AlternateContent xmlns:mc="http://schemas.openxmlformats.org/markup-compatibility/2006">
              <mc:Choice xmlns:v="urn:schemas-microsoft-com:vml" Requires="v">
                <p:oleObj spid="_x0000_s35925" name="Equation" r:id="rId18" imgW="1269449" imgH="241195" progId="Equation.3">
                  <p:embed/>
                </p:oleObj>
              </mc:Choice>
              <mc:Fallback>
                <p:oleObj name="Equation" r:id="rId18" imgW="1269449" imgH="241195" progId="Equation.3">
                  <p:embed/>
                  <p:pic>
                    <p:nvPicPr>
                      <p:cNvPr id="0" name="Object 2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648200" y="6223000"/>
                        <a:ext cx="33528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5645" name="Line 29"/>
          <p:cNvSpPr>
            <a:spLocks noChangeShapeType="1"/>
          </p:cNvSpPr>
          <p:nvPr/>
        </p:nvSpPr>
        <p:spPr bwMode="auto">
          <a:xfrm>
            <a:off x="6400800" y="5715000"/>
            <a:ext cx="990600" cy="609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5619"/>
                                        </p:tgtEl>
                                        <p:attrNameLst>
                                          <p:attrName>style.visibility</p:attrName>
                                        </p:attrNameLst>
                                      </p:cBhvr>
                                      <p:to>
                                        <p:strVal val="visible"/>
                                      </p:to>
                                    </p:set>
                                    <p:anim calcmode="lin" valueType="num">
                                      <p:cBhvr additive="base">
                                        <p:cTn id="7" dur="500" fill="hold"/>
                                        <p:tgtEl>
                                          <p:spTgt spid="495619"/>
                                        </p:tgtEl>
                                        <p:attrNameLst>
                                          <p:attrName>ppt_x</p:attrName>
                                        </p:attrNameLst>
                                      </p:cBhvr>
                                      <p:tavLst>
                                        <p:tav tm="0">
                                          <p:val>
                                            <p:strVal val="#ppt_x"/>
                                          </p:val>
                                        </p:tav>
                                        <p:tav tm="100000">
                                          <p:val>
                                            <p:strVal val="#ppt_x"/>
                                          </p:val>
                                        </p:tav>
                                      </p:tavLst>
                                    </p:anim>
                                    <p:anim calcmode="lin" valueType="num">
                                      <p:cBhvr additive="base">
                                        <p:cTn id="8" dur="500" fill="hold"/>
                                        <p:tgtEl>
                                          <p:spTgt spid="4956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1" fill="hold" nodeType="clickEffect">
                                  <p:stCondLst>
                                    <p:cond delay="0"/>
                                  </p:stCondLst>
                                  <p:childTnLst>
                                    <p:set>
                                      <p:cBhvr>
                                        <p:cTn id="12" dur="1" fill="hold">
                                          <p:stCondLst>
                                            <p:cond delay="0"/>
                                          </p:stCondLst>
                                        </p:cTn>
                                        <p:tgtEl>
                                          <p:spTgt spid="495620"/>
                                        </p:tgtEl>
                                        <p:attrNameLst>
                                          <p:attrName>style.visibility</p:attrName>
                                        </p:attrNameLst>
                                      </p:cBhvr>
                                      <p:to>
                                        <p:strVal val="visible"/>
                                      </p:to>
                                    </p:set>
                                    <p:animEffect transition="in" filter="slide(fromTop)">
                                      <p:cBhvr>
                                        <p:cTn id="13" dur="500"/>
                                        <p:tgtEl>
                                          <p:spTgt spid="49562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95621"/>
                                        </p:tgtEl>
                                        <p:attrNameLst>
                                          <p:attrName>style.visibility</p:attrName>
                                        </p:attrNameLst>
                                      </p:cBhvr>
                                      <p:to>
                                        <p:strVal val="visible"/>
                                      </p:to>
                                    </p:set>
                                    <p:anim calcmode="lin" valueType="num">
                                      <p:cBhvr additive="base">
                                        <p:cTn id="18" dur="500" fill="hold"/>
                                        <p:tgtEl>
                                          <p:spTgt spid="495621"/>
                                        </p:tgtEl>
                                        <p:attrNameLst>
                                          <p:attrName>ppt_x</p:attrName>
                                        </p:attrNameLst>
                                      </p:cBhvr>
                                      <p:tavLst>
                                        <p:tav tm="0">
                                          <p:val>
                                            <p:strVal val="#ppt_x"/>
                                          </p:val>
                                        </p:tav>
                                        <p:tav tm="100000">
                                          <p:val>
                                            <p:strVal val="#ppt_x"/>
                                          </p:val>
                                        </p:tav>
                                      </p:tavLst>
                                    </p:anim>
                                    <p:anim calcmode="lin" valueType="num">
                                      <p:cBhvr additive="base">
                                        <p:cTn id="19" dur="500" fill="hold"/>
                                        <p:tgtEl>
                                          <p:spTgt spid="495621"/>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500"/>
                            </p:stCondLst>
                            <p:childTnLst>
                              <p:par>
                                <p:cTn id="21" presetID="22" presetClass="entr" presetSubtype="4" fill="hold" grpId="0" nodeType="afterEffect">
                                  <p:stCondLst>
                                    <p:cond delay="0"/>
                                  </p:stCondLst>
                                  <p:childTnLst>
                                    <p:set>
                                      <p:cBhvr>
                                        <p:cTn id="22" dur="1" fill="hold">
                                          <p:stCondLst>
                                            <p:cond delay="0"/>
                                          </p:stCondLst>
                                        </p:cTn>
                                        <p:tgtEl>
                                          <p:spTgt spid="495622"/>
                                        </p:tgtEl>
                                        <p:attrNameLst>
                                          <p:attrName>style.visibility</p:attrName>
                                        </p:attrNameLst>
                                      </p:cBhvr>
                                      <p:to>
                                        <p:strVal val="visible"/>
                                      </p:to>
                                    </p:set>
                                    <p:animEffect transition="in" filter="wipe(down)">
                                      <p:cBhvr>
                                        <p:cTn id="23" dur="500"/>
                                        <p:tgtEl>
                                          <p:spTgt spid="495622"/>
                                        </p:tgtEl>
                                      </p:cBhvr>
                                    </p:animEffect>
                                  </p:childTnLst>
                                </p:cTn>
                              </p:par>
                            </p:childTnLst>
                          </p:cTn>
                        </p:par>
                        <p:par>
                          <p:cTn id="24" fill="hold" nodeType="afterGroup">
                            <p:stCondLst>
                              <p:cond delay="1000"/>
                            </p:stCondLst>
                            <p:childTnLst>
                              <p:par>
                                <p:cTn id="25" presetID="22" presetClass="entr" presetSubtype="4" fill="hold" grpId="0" nodeType="afterEffect">
                                  <p:stCondLst>
                                    <p:cond delay="0"/>
                                  </p:stCondLst>
                                  <p:childTnLst>
                                    <p:set>
                                      <p:cBhvr>
                                        <p:cTn id="26" dur="1" fill="hold">
                                          <p:stCondLst>
                                            <p:cond delay="0"/>
                                          </p:stCondLst>
                                        </p:cTn>
                                        <p:tgtEl>
                                          <p:spTgt spid="495623"/>
                                        </p:tgtEl>
                                        <p:attrNameLst>
                                          <p:attrName>style.visibility</p:attrName>
                                        </p:attrNameLst>
                                      </p:cBhvr>
                                      <p:to>
                                        <p:strVal val="visible"/>
                                      </p:to>
                                    </p:set>
                                    <p:animEffect transition="in" filter="wipe(down)">
                                      <p:cBhvr>
                                        <p:cTn id="27" dur="500"/>
                                        <p:tgtEl>
                                          <p:spTgt spid="4956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495625"/>
                                        </p:tgtEl>
                                        <p:attrNameLst>
                                          <p:attrName>style.visibility</p:attrName>
                                        </p:attrNameLst>
                                      </p:cBhvr>
                                      <p:to>
                                        <p:strVal val="visible"/>
                                      </p:to>
                                    </p:set>
                                    <p:anim calcmode="lin" valueType="num">
                                      <p:cBhvr additive="base">
                                        <p:cTn id="32" dur="500" fill="hold"/>
                                        <p:tgtEl>
                                          <p:spTgt spid="495625"/>
                                        </p:tgtEl>
                                        <p:attrNameLst>
                                          <p:attrName>ppt_x</p:attrName>
                                        </p:attrNameLst>
                                      </p:cBhvr>
                                      <p:tavLst>
                                        <p:tav tm="0">
                                          <p:val>
                                            <p:strVal val="1+#ppt_w/2"/>
                                          </p:val>
                                        </p:tav>
                                        <p:tav tm="100000">
                                          <p:val>
                                            <p:strVal val="#ppt_x"/>
                                          </p:val>
                                        </p:tav>
                                      </p:tavLst>
                                    </p:anim>
                                    <p:anim calcmode="lin" valueType="num">
                                      <p:cBhvr additive="base">
                                        <p:cTn id="33" dur="500" fill="hold"/>
                                        <p:tgtEl>
                                          <p:spTgt spid="495625"/>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500"/>
                            </p:stCondLst>
                            <p:childTnLst>
                              <p:par>
                                <p:cTn id="35" presetID="2" presetClass="entr" presetSubtype="2" fill="hold" nodeType="afterEffect">
                                  <p:stCondLst>
                                    <p:cond delay="0"/>
                                  </p:stCondLst>
                                  <p:childTnLst>
                                    <p:set>
                                      <p:cBhvr>
                                        <p:cTn id="36" dur="1" fill="hold">
                                          <p:stCondLst>
                                            <p:cond delay="0"/>
                                          </p:stCondLst>
                                        </p:cTn>
                                        <p:tgtEl>
                                          <p:spTgt spid="495624"/>
                                        </p:tgtEl>
                                        <p:attrNameLst>
                                          <p:attrName>style.visibility</p:attrName>
                                        </p:attrNameLst>
                                      </p:cBhvr>
                                      <p:to>
                                        <p:strVal val="visible"/>
                                      </p:to>
                                    </p:set>
                                    <p:anim calcmode="lin" valueType="num">
                                      <p:cBhvr additive="base">
                                        <p:cTn id="37" dur="500" fill="hold"/>
                                        <p:tgtEl>
                                          <p:spTgt spid="495624"/>
                                        </p:tgtEl>
                                        <p:attrNameLst>
                                          <p:attrName>ppt_x</p:attrName>
                                        </p:attrNameLst>
                                      </p:cBhvr>
                                      <p:tavLst>
                                        <p:tav tm="0">
                                          <p:val>
                                            <p:strVal val="1+#ppt_w/2"/>
                                          </p:val>
                                        </p:tav>
                                        <p:tav tm="100000">
                                          <p:val>
                                            <p:strVal val="#ppt_x"/>
                                          </p:val>
                                        </p:tav>
                                      </p:tavLst>
                                    </p:anim>
                                    <p:anim calcmode="lin" valueType="num">
                                      <p:cBhvr additive="base">
                                        <p:cTn id="38" dur="500" fill="hold"/>
                                        <p:tgtEl>
                                          <p:spTgt spid="49562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95626"/>
                                        </p:tgtEl>
                                        <p:attrNameLst>
                                          <p:attrName>style.visibility</p:attrName>
                                        </p:attrNameLst>
                                      </p:cBhvr>
                                      <p:to>
                                        <p:strVal val="visible"/>
                                      </p:to>
                                    </p:set>
                                    <p:anim calcmode="lin" valueType="num">
                                      <p:cBhvr additive="base">
                                        <p:cTn id="43" dur="500" fill="hold"/>
                                        <p:tgtEl>
                                          <p:spTgt spid="495626"/>
                                        </p:tgtEl>
                                        <p:attrNameLst>
                                          <p:attrName>ppt_x</p:attrName>
                                        </p:attrNameLst>
                                      </p:cBhvr>
                                      <p:tavLst>
                                        <p:tav tm="0">
                                          <p:val>
                                            <p:strVal val="#ppt_x"/>
                                          </p:val>
                                        </p:tav>
                                        <p:tav tm="100000">
                                          <p:val>
                                            <p:strVal val="#ppt_x"/>
                                          </p:val>
                                        </p:tav>
                                      </p:tavLst>
                                    </p:anim>
                                    <p:anim calcmode="lin" valueType="num">
                                      <p:cBhvr additive="base">
                                        <p:cTn id="44" dur="500" fill="hold"/>
                                        <p:tgtEl>
                                          <p:spTgt spid="495626"/>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5627"/>
                                        </p:tgtEl>
                                        <p:attrNameLst>
                                          <p:attrName>style.visibility</p:attrName>
                                        </p:attrNameLst>
                                      </p:cBhvr>
                                      <p:to>
                                        <p:strVal val="visible"/>
                                      </p:to>
                                    </p:set>
                                    <p:anim calcmode="lin" valueType="num">
                                      <p:cBhvr additive="base">
                                        <p:cTn id="49" dur="500" fill="hold"/>
                                        <p:tgtEl>
                                          <p:spTgt spid="495627"/>
                                        </p:tgtEl>
                                        <p:attrNameLst>
                                          <p:attrName>ppt_x</p:attrName>
                                        </p:attrNameLst>
                                      </p:cBhvr>
                                      <p:tavLst>
                                        <p:tav tm="0">
                                          <p:val>
                                            <p:strVal val="#ppt_x"/>
                                          </p:val>
                                        </p:tav>
                                        <p:tav tm="100000">
                                          <p:val>
                                            <p:strVal val="#ppt_x"/>
                                          </p:val>
                                        </p:tav>
                                      </p:tavLst>
                                    </p:anim>
                                    <p:anim calcmode="lin" valueType="num">
                                      <p:cBhvr additive="base">
                                        <p:cTn id="50" dur="500" fill="hold"/>
                                        <p:tgtEl>
                                          <p:spTgt spid="495627"/>
                                        </p:tgtEl>
                                        <p:attrNameLst>
                                          <p:attrName>ppt_y</p:attrName>
                                        </p:attrNameLst>
                                      </p:cBhvr>
                                      <p:tavLst>
                                        <p:tav tm="0">
                                          <p:val>
                                            <p:strVal val="1+#ppt_h/2"/>
                                          </p:val>
                                        </p:tav>
                                        <p:tav tm="100000">
                                          <p:val>
                                            <p:strVal val="#ppt_y"/>
                                          </p:val>
                                        </p:tav>
                                      </p:tavLst>
                                    </p:anim>
                                  </p:childTnLst>
                                </p:cTn>
                              </p:par>
                            </p:childTnLst>
                          </p:cTn>
                        </p:par>
                        <p:par>
                          <p:cTn id="51" fill="hold" nodeType="afterGroup">
                            <p:stCondLst>
                              <p:cond delay="500"/>
                            </p:stCondLst>
                            <p:childTnLst>
                              <p:par>
                                <p:cTn id="52" presetID="22" presetClass="entr" presetSubtype="1" fill="hold" grpId="0" nodeType="afterEffect">
                                  <p:stCondLst>
                                    <p:cond delay="0"/>
                                  </p:stCondLst>
                                  <p:childTnLst>
                                    <p:set>
                                      <p:cBhvr>
                                        <p:cTn id="53" dur="1" fill="hold">
                                          <p:stCondLst>
                                            <p:cond delay="0"/>
                                          </p:stCondLst>
                                        </p:cTn>
                                        <p:tgtEl>
                                          <p:spTgt spid="495628"/>
                                        </p:tgtEl>
                                        <p:attrNameLst>
                                          <p:attrName>style.visibility</p:attrName>
                                        </p:attrNameLst>
                                      </p:cBhvr>
                                      <p:to>
                                        <p:strVal val="visible"/>
                                      </p:to>
                                    </p:set>
                                    <p:animEffect transition="in" filter="wipe(up)">
                                      <p:cBhvr>
                                        <p:cTn id="54" dur="500"/>
                                        <p:tgtEl>
                                          <p:spTgt spid="495628"/>
                                        </p:tgtEl>
                                      </p:cBhvr>
                                    </p:animEffect>
                                  </p:childTnLst>
                                </p:cTn>
                              </p:par>
                            </p:childTnLst>
                          </p:cTn>
                        </p:par>
                        <p:par>
                          <p:cTn id="55" fill="hold" nodeType="afterGroup">
                            <p:stCondLst>
                              <p:cond delay="1000"/>
                            </p:stCondLst>
                            <p:childTnLst>
                              <p:par>
                                <p:cTn id="56" presetID="22" presetClass="entr" presetSubtype="4" fill="hold" grpId="0" nodeType="afterEffect">
                                  <p:stCondLst>
                                    <p:cond delay="0"/>
                                  </p:stCondLst>
                                  <p:childTnLst>
                                    <p:set>
                                      <p:cBhvr>
                                        <p:cTn id="57" dur="1" fill="hold">
                                          <p:stCondLst>
                                            <p:cond delay="0"/>
                                          </p:stCondLst>
                                        </p:cTn>
                                        <p:tgtEl>
                                          <p:spTgt spid="495629"/>
                                        </p:tgtEl>
                                        <p:attrNameLst>
                                          <p:attrName>style.visibility</p:attrName>
                                        </p:attrNameLst>
                                      </p:cBhvr>
                                      <p:to>
                                        <p:strVal val="visible"/>
                                      </p:to>
                                    </p:set>
                                    <p:animEffect transition="in" filter="wipe(down)">
                                      <p:cBhvr>
                                        <p:cTn id="58" dur="500"/>
                                        <p:tgtEl>
                                          <p:spTgt spid="495629"/>
                                        </p:tgtEl>
                                      </p:cBhvr>
                                    </p:animEffect>
                                  </p:childTnLst>
                                </p:cTn>
                              </p:par>
                            </p:childTnLst>
                          </p:cTn>
                        </p:par>
                        <p:par>
                          <p:cTn id="59" fill="hold" nodeType="afterGroup">
                            <p:stCondLst>
                              <p:cond delay="1500"/>
                            </p:stCondLst>
                            <p:childTnLst>
                              <p:par>
                                <p:cTn id="60" presetID="22" presetClass="entr" presetSubtype="8" fill="hold" grpId="0" nodeType="afterEffect">
                                  <p:stCondLst>
                                    <p:cond delay="0"/>
                                  </p:stCondLst>
                                  <p:childTnLst>
                                    <p:set>
                                      <p:cBhvr>
                                        <p:cTn id="61" dur="1" fill="hold">
                                          <p:stCondLst>
                                            <p:cond delay="0"/>
                                          </p:stCondLst>
                                        </p:cTn>
                                        <p:tgtEl>
                                          <p:spTgt spid="495630"/>
                                        </p:tgtEl>
                                        <p:attrNameLst>
                                          <p:attrName>style.visibility</p:attrName>
                                        </p:attrNameLst>
                                      </p:cBhvr>
                                      <p:to>
                                        <p:strVal val="visible"/>
                                      </p:to>
                                    </p:set>
                                    <p:animEffect transition="in" filter="wipe(left)">
                                      <p:cBhvr>
                                        <p:cTn id="62" dur="500"/>
                                        <p:tgtEl>
                                          <p:spTgt spid="495630"/>
                                        </p:tgtEl>
                                      </p:cBhvr>
                                    </p:animEffect>
                                  </p:childTnLst>
                                </p:cTn>
                              </p:par>
                            </p:childTnLst>
                          </p:cTn>
                        </p:par>
                        <p:par>
                          <p:cTn id="63" fill="hold" nodeType="afterGroup">
                            <p:stCondLst>
                              <p:cond delay="2000"/>
                            </p:stCondLst>
                            <p:childTnLst>
                              <p:par>
                                <p:cTn id="64" presetID="22" presetClass="entr" presetSubtype="1" fill="hold" grpId="0" nodeType="afterEffect">
                                  <p:stCondLst>
                                    <p:cond delay="0"/>
                                  </p:stCondLst>
                                  <p:childTnLst>
                                    <p:set>
                                      <p:cBhvr>
                                        <p:cTn id="65" dur="1" fill="hold">
                                          <p:stCondLst>
                                            <p:cond delay="0"/>
                                          </p:stCondLst>
                                        </p:cTn>
                                        <p:tgtEl>
                                          <p:spTgt spid="495631"/>
                                        </p:tgtEl>
                                        <p:attrNameLst>
                                          <p:attrName>style.visibility</p:attrName>
                                        </p:attrNameLst>
                                      </p:cBhvr>
                                      <p:to>
                                        <p:strVal val="visible"/>
                                      </p:to>
                                    </p:set>
                                    <p:animEffect transition="in" filter="wipe(up)">
                                      <p:cBhvr>
                                        <p:cTn id="66" dur="500"/>
                                        <p:tgtEl>
                                          <p:spTgt spid="495631"/>
                                        </p:tgtEl>
                                      </p:cBhvr>
                                    </p:animEffect>
                                  </p:childTnLst>
                                </p:cTn>
                              </p:par>
                            </p:childTnLst>
                          </p:cTn>
                        </p:par>
                        <p:par>
                          <p:cTn id="67" fill="hold" nodeType="afterGroup">
                            <p:stCondLst>
                              <p:cond delay="2500"/>
                            </p:stCondLst>
                            <p:childTnLst>
                              <p:par>
                                <p:cTn id="68" presetID="22" presetClass="entr" presetSubtype="4" fill="hold" grpId="0" nodeType="afterEffect">
                                  <p:stCondLst>
                                    <p:cond delay="0"/>
                                  </p:stCondLst>
                                  <p:childTnLst>
                                    <p:set>
                                      <p:cBhvr>
                                        <p:cTn id="69" dur="1" fill="hold">
                                          <p:stCondLst>
                                            <p:cond delay="0"/>
                                          </p:stCondLst>
                                        </p:cTn>
                                        <p:tgtEl>
                                          <p:spTgt spid="495632"/>
                                        </p:tgtEl>
                                        <p:attrNameLst>
                                          <p:attrName>style.visibility</p:attrName>
                                        </p:attrNameLst>
                                      </p:cBhvr>
                                      <p:to>
                                        <p:strVal val="visible"/>
                                      </p:to>
                                    </p:set>
                                    <p:animEffect transition="in" filter="wipe(down)">
                                      <p:cBhvr>
                                        <p:cTn id="70" dur="500"/>
                                        <p:tgtEl>
                                          <p:spTgt spid="495632"/>
                                        </p:tgtEl>
                                      </p:cBhvr>
                                    </p:animEffect>
                                  </p:childTnLst>
                                </p:cTn>
                              </p:par>
                            </p:childTnLst>
                          </p:cTn>
                        </p:par>
                        <p:par>
                          <p:cTn id="71" fill="hold" nodeType="afterGroup">
                            <p:stCondLst>
                              <p:cond delay="3000"/>
                            </p:stCondLst>
                            <p:childTnLst>
                              <p:par>
                                <p:cTn id="72" presetID="22" presetClass="entr" presetSubtype="8" fill="hold" grpId="0" nodeType="afterEffect">
                                  <p:stCondLst>
                                    <p:cond delay="0"/>
                                  </p:stCondLst>
                                  <p:childTnLst>
                                    <p:set>
                                      <p:cBhvr>
                                        <p:cTn id="73" dur="1" fill="hold">
                                          <p:stCondLst>
                                            <p:cond delay="0"/>
                                          </p:stCondLst>
                                        </p:cTn>
                                        <p:tgtEl>
                                          <p:spTgt spid="495633"/>
                                        </p:tgtEl>
                                        <p:attrNameLst>
                                          <p:attrName>style.visibility</p:attrName>
                                        </p:attrNameLst>
                                      </p:cBhvr>
                                      <p:to>
                                        <p:strVal val="visible"/>
                                      </p:to>
                                    </p:set>
                                    <p:animEffect transition="in" filter="wipe(left)">
                                      <p:cBhvr>
                                        <p:cTn id="74" dur="500"/>
                                        <p:tgtEl>
                                          <p:spTgt spid="495633"/>
                                        </p:tgtEl>
                                      </p:cBhvr>
                                    </p:animEffect>
                                  </p:childTnLst>
                                </p:cTn>
                              </p:par>
                            </p:childTnLst>
                          </p:cTn>
                        </p:par>
                        <p:par>
                          <p:cTn id="75" fill="hold" nodeType="afterGroup">
                            <p:stCondLst>
                              <p:cond delay="3500"/>
                            </p:stCondLst>
                            <p:childTnLst>
                              <p:par>
                                <p:cTn id="76" presetID="2" presetClass="entr" presetSubtype="4" fill="hold" grpId="0" nodeType="afterEffect">
                                  <p:stCondLst>
                                    <p:cond delay="0"/>
                                  </p:stCondLst>
                                  <p:childTnLst>
                                    <p:set>
                                      <p:cBhvr>
                                        <p:cTn id="77" dur="1" fill="hold">
                                          <p:stCondLst>
                                            <p:cond delay="0"/>
                                          </p:stCondLst>
                                        </p:cTn>
                                        <p:tgtEl>
                                          <p:spTgt spid="495634"/>
                                        </p:tgtEl>
                                        <p:attrNameLst>
                                          <p:attrName>style.visibility</p:attrName>
                                        </p:attrNameLst>
                                      </p:cBhvr>
                                      <p:to>
                                        <p:strVal val="visible"/>
                                      </p:to>
                                    </p:set>
                                    <p:anim calcmode="lin" valueType="num">
                                      <p:cBhvr additive="base">
                                        <p:cTn id="78" dur="500" fill="hold"/>
                                        <p:tgtEl>
                                          <p:spTgt spid="495634"/>
                                        </p:tgtEl>
                                        <p:attrNameLst>
                                          <p:attrName>ppt_x</p:attrName>
                                        </p:attrNameLst>
                                      </p:cBhvr>
                                      <p:tavLst>
                                        <p:tav tm="0">
                                          <p:val>
                                            <p:strVal val="#ppt_x"/>
                                          </p:val>
                                        </p:tav>
                                        <p:tav tm="100000">
                                          <p:val>
                                            <p:strVal val="#ppt_x"/>
                                          </p:val>
                                        </p:tav>
                                      </p:tavLst>
                                    </p:anim>
                                    <p:anim calcmode="lin" valueType="num">
                                      <p:cBhvr additive="base">
                                        <p:cTn id="79" dur="500" fill="hold"/>
                                        <p:tgtEl>
                                          <p:spTgt spid="495634"/>
                                        </p:tgtEl>
                                        <p:attrNameLst>
                                          <p:attrName>ppt_y</p:attrName>
                                        </p:attrNameLst>
                                      </p:cBhvr>
                                      <p:tavLst>
                                        <p:tav tm="0">
                                          <p:val>
                                            <p:strVal val="1+#ppt_h/2"/>
                                          </p:val>
                                        </p:tav>
                                        <p:tav tm="100000">
                                          <p:val>
                                            <p:strVal val="#ppt_y"/>
                                          </p:val>
                                        </p:tav>
                                      </p:tavLst>
                                    </p:anim>
                                  </p:childTnLst>
                                </p:cTn>
                              </p:par>
                            </p:childTnLst>
                          </p:cTn>
                        </p:par>
                        <p:par>
                          <p:cTn id="80" fill="hold" nodeType="afterGroup">
                            <p:stCondLst>
                              <p:cond delay="4000"/>
                            </p:stCondLst>
                            <p:childTnLst>
                              <p:par>
                                <p:cTn id="81" presetID="23" presetClass="entr" presetSubtype="16" fill="hold" grpId="0" nodeType="afterEffect">
                                  <p:stCondLst>
                                    <p:cond delay="0"/>
                                  </p:stCondLst>
                                  <p:childTnLst>
                                    <p:set>
                                      <p:cBhvr>
                                        <p:cTn id="82" dur="1" fill="hold">
                                          <p:stCondLst>
                                            <p:cond delay="0"/>
                                          </p:stCondLst>
                                        </p:cTn>
                                        <p:tgtEl>
                                          <p:spTgt spid="495635"/>
                                        </p:tgtEl>
                                        <p:attrNameLst>
                                          <p:attrName>style.visibility</p:attrName>
                                        </p:attrNameLst>
                                      </p:cBhvr>
                                      <p:to>
                                        <p:strVal val="visible"/>
                                      </p:to>
                                    </p:set>
                                    <p:anim calcmode="lin" valueType="num">
                                      <p:cBhvr>
                                        <p:cTn id="83" dur="500" fill="hold"/>
                                        <p:tgtEl>
                                          <p:spTgt spid="495635"/>
                                        </p:tgtEl>
                                        <p:attrNameLst>
                                          <p:attrName>ppt_w</p:attrName>
                                        </p:attrNameLst>
                                      </p:cBhvr>
                                      <p:tavLst>
                                        <p:tav tm="0">
                                          <p:val>
                                            <p:fltVal val="0"/>
                                          </p:val>
                                        </p:tav>
                                        <p:tav tm="100000">
                                          <p:val>
                                            <p:strVal val="#ppt_w"/>
                                          </p:val>
                                        </p:tav>
                                      </p:tavLst>
                                    </p:anim>
                                    <p:anim calcmode="lin" valueType="num">
                                      <p:cBhvr>
                                        <p:cTn id="84" dur="500" fill="hold"/>
                                        <p:tgtEl>
                                          <p:spTgt spid="495635"/>
                                        </p:tgtEl>
                                        <p:attrNameLst>
                                          <p:attrName>ppt_h</p:attrName>
                                        </p:attrNameLst>
                                      </p:cBhvr>
                                      <p:tavLst>
                                        <p:tav tm="0">
                                          <p:val>
                                            <p:fltVal val="0"/>
                                          </p:val>
                                        </p:tav>
                                        <p:tav tm="100000">
                                          <p:val>
                                            <p:strVal val="#ppt_h"/>
                                          </p:val>
                                        </p:tav>
                                      </p:tavLst>
                                    </p:anim>
                                  </p:childTnLst>
                                </p:cTn>
                              </p:par>
                            </p:childTnLst>
                          </p:cTn>
                        </p:par>
                        <p:par>
                          <p:cTn id="85" fill="hold" nodeType="afterGroup">
                            <p:stCondLst>
                              <p:cond delay="4500"/>
                            </p:stCondLst>
                            <p:childTnLst>
                              <p:par>
                                <p:cTn id="86" presetID="22" presetClass="entr" presetSubtype="1" fill="hold" grpId="0" nodeType="afterEffect">
                                  <p:stCondLst>
                                    <p:cond delay="0"/>
                                  </p:stCondLst>
                                  <p:childTnLst>
                                    <p:set>
                                      <p:cBhvr>
                                        <p:cTn id="87" dur="1" fill="hold">
                                          <p:stCondLst>
                                            <p:cond delay="0"/>
                                          </p:stCondLst>
                                        </p:cTn>
                                        <p:tgtEl>
                                          <p:spTgt spid="495636"/>
                                        </p:tgtEl>
                                        <p:attrNameLst>
                                          <p:attrName>style.visibility</p:attrName>
                                        </p:attrNameLst>
                                      </p:cBhvr>
                                      <p:to>
                                        <p:strVal val="visible"/>
                                      </p:to>
                                    </p:set>
                                    <p:animEffect transition="in" filter="wipe(up)">
                                      <p:cBhvr>
                                        <p:cTn id="88" dur="500"/>
                                        <p:tgtEl>
                                          <p:spTgt spid="495636"/>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nodeType="clickEffect">
                                  <p:stCondLst>
                                    <p:cond delay="0"/>
                                  </p:stCondLst>
                                  <p:childTnLst>
                                    <p:set>
                                      <p:cBhvr>
                                        <p:cTn id="92" dur="1" fill="hold">
                                          <p:stCondLst>
                                            <p:cond delay="0"/>
                                          </p:stCondLst>
                                        </p:cTn>
                                        <p:tgtEl>
                                          <p:spTgt spid="495637"/>
                                        </p:tgtEl>
                                        <p:attrNameLst>
                                          <p:attrName>style.visibility</p:attrName>
                                        </p:attrNameLst>
                                      </p:cBhvr>
                                      <p:to>
                                        <p:strVal val="visible"/>
                                      </p:to>
                                    </p:set>
                                    <p:anim calcmode="lin" valueType="num">
                                      <p:cBhvr additive="base">
                                        <p:cTn id="93" dur="500" fill="hold"/>
                                        <p:tgtEl>
                                          <p:spTgt spid="495637"/>
                                        </p:tgtEl>
                                        <p:attrNameLst>
                                          <p:attrName>ppt_x</p:attrName>
                                        </p:attrNameLst>
                                      </p:cBhvr>
                                      <p:tavLst>
                                        <p:tav tm="0">
                                          <p:val>
                                            <p:strVal val="#ppt_x"/>
                                          </p:val>
                                        </p:tav>
                                        <p:tav tm="100000">
                                          <p:val>
                                            <p:strVal val="#ppt_x"/>
                                          </p:val>
                                        </p:tav>
                                      </p:tavLst>
                                    </p:anim>
                                    <p:anim calcmode="lin" valueType="num">
                                      <p:cBhvr additive="base">
                                        <p:cTn id="94" dur="500" fill="hold"/>
                                        <p:tgtEl>
                                          <p:spTgt spid="495637"/>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495638"/>
                                        </p:tgtEl>
                                        <p:attrNameLst>
                                          <p:attrName>style.visibility</p:attrName>
                                        </p:attrNameLst>
                                      </p:cBhvr>
                                      <p:to>
                                        <p:strVal val="visible"/>
                                      </p:to>
                                    </p:set>
                                    <p:anim calcmode="lin" valueType="num">
                                      <p:cBhvr additive="base">
                                        <p:cTn id="99" dur="500" fill="hold"/>
                                        <p:tgtEl>
                                          <p:spTgt spid="495638"/>
                                        </p:tgtEl>
                                        <p:attrNameLst>
                                          <p:attrName>ppt_x</p:attrName>
                                        </p:attrNameLst>
                                      </p:cBhvr>
                                      <p:tavLst>
                                        <p:tav tm="0">
                                          <p:val>
                                            <p:strVal val="#ppt_x"/>
                                          </p:val>
                                        </p:tav>
                                        <p:tav tm="100000">
                                          <p:val>
                                            <p:strVal val="#ppt_x"/>
                                          </p:val>
                                        </p:tav>
                                      </p:tavLst>
                                    </p:anim>
                                    <p:anim calcmode="lin" valueType="num">
                                      <p:cBhvr additive="base">
                                        <p:cTn id="100" dur="500" fill="hold"/>
                                        <p:tgtEl>
                                          <p:spTgt spid="495638"/>
                                        </p:tgtEl>
                                        <p:attrNameLst>
                                          <p:attrName>ppt_y</p:attrName>
                                        </p:attrNameLst>
                                      </p:cBhvr>
                                      <p:tavLst>
                                        <p:tav tm="0">
                                          <p:val>
                                            <p:strVal val="1+#ppt_h/2"/>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4" fill="hold" nodeType="clickEffect">
                                  <p:stCondLst>
                                    <p:cond delay="0"/>
                                  </p:stCondLst>
                                  <p:childTnLst>
                                    <p:set>
                                      <p:cBhvr>
                                        <p:cTn id="104" dur="1" fill="hold">
                                          <p:stCondLst>
                                            <p:cond delay="0"/>
                                          </p:stCondLst>
                                        </p:cTn>
                                        <p:tgtEl>
                                          <p:spTgt spid="495639"/>
                                        </p:tgtEl>
                                        <p:attrNameLst>
                                          <p:attrName>style.visibility</p:attrName>
                                        </p:attrNameLst>
                                      </p:cBhvr>
                                      <p:to>
                                        <p:strVal val="visible"/>
                                      </p:to>
                                    </p:set>
                                    <p:anim calcmode="lin" valueType="num">
                                      <p:cBhvr additive="base">
                                        <p:cTn id="105" dur="500" fill="hold"/>
                                        <p:tgtEl>
                                          <p:spTgt spid="495639"/>
                                        </p:tgtEl>
                                        <p:attrNameLst>
                                          <p:attrName>ppt_x</p:attrName>
                                        </p:attrNameLst>
                                      </p:cBhvr>
                                      <p:tavLst>
                                        <p:tav tm="0">
                                          <p:val>
                                            <p:strVal val="#ppt_x"/>
                                          </p:val>
                                        </p:tav>
                                        <p:tav tm="100000">
                                          <p:val>
                                            <p:strVal val="#ppt_x"/>
                                          </p:val>
                                        </p:tav>
                                      </p:tavLst>
                                    </p:anim>
                                    <p:anim calcmode="lin" valueType="num">
                                      <p:cBhvr additive="base">
                                        <p:cTn id="106" dur="500" fill="hold"/>
                                        <p:tgtEl>
                                          <p:spTgt spid="495639"/>
                                        </p:tgtEl>
                                        <p:attrNameLst>
                                          <p:attrName>ppt_y</p:attrName>
                                        </p:attrNameLst>
                                      </p:cBhvr>
                                      <p:tavLst>
                                        <p:tav tm="0">
                                          <p:val>
                                            <p:strVal val="1+#ppt_h/2"/>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495640"/>
                                        </p:tgtEl>
                                        <p:attrNameLst>
                                          <p:attrName>style.visibility</p:attrName>
                                        </p:attrNameLst>
                                      </p:cBhvr>
                                      <p:to>
                                        <p:strVal val="visible"/>
                                      </p:to>
                                    </p:set>
                                    <p:anim calcmode="lin" valueType="num">
                                      <p:cBhvr additive="base">
                                        <p:cTn id="111" dur="500" fill="hold"/>
                                        <p:tgtEl>
                                          <p:spTgt spid="495640"/>
                                        </p:tgtEl>
                                        <p:attrNameLst>
                                          <p:attrName>ppt_x</p:attrName>
                                        </p:attrNameLst>
                                      </p:cBhvr>
                                      <p:tavLst>
                                        <p:tav tm="0">
                                          <p:val>
                                            <p:strVal val="#ppt_x"/>
                                          </p:val>
                                        </p:tav>
                                        <p:tav tm="100000">
                                          <p:val>
                                            <p:strVal val="#ppt_x"/>
                                          </p:val>
                                        </p:tav>
                                      </p:tavLst>
                                    </p:anim>
                                    <p:anim calcmode="lin" valueType="num">
                                      <p:cBhvr additive="base">
                                        <p:cTn id="112" dur="500" fill="hold"/>
                                        <p:tgtEl>
                                          <p:spTgt spid="495640"/>
                                        </p:tgtEl>
                                        <p:attrNameLst>
                                          <p:attrName>ppt_y</p:attrName>
                                        </p:attrNameLst>
                                      </p:cBhvr>
                                      <p:tavLst>
                                        <p:tav tm="0">
                                          <p:val>
                                            <p:strVal val="1+#ppt_h/2"/>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4" fill="hold" nodeType="clickEffect">
                                  <p:stCondLst>
                                    <p:cond delay="0"/>
                                  </p:stCondLst>
                                  <p:childTnLst>
                                    <p:set>
                                      <p:cBhvr>
                                        <p:cTn id="116" dur="1" fill="hold">
                                          <p:stCondLst>
                                            <p:cond delay="0"/>
                                          </p:stCondLst>
                                        </p:cTn>
                                        <p:tgtEl>
                                          <p:spTgt spid="495641"/>
                                        </p:tgtEl>
                                        <p:attrNameLst>
                                          <p:attrName>style.visibility</p:attrName>
                                        </p:attrNameLst>
                                      </p:cBhvr>
                                      <p:to>
                                        <p:strVal val="visible"/>
                                      </p:to>
                                    </p:set>
                                    <p:anim calcmode="lin" valueType="num">
                                      <p:cBhvr additive="base">
                                        <p:cTn id="117" dur="500" fill="hold"/>
                                        <p:tgtEl>
                                          <p:spTgt spid="495641"/>
                                        </p:tgtEl>
                                        <p:attrNameLst>
                                          <p:attrName>ppt_x</p:attrName>
                                        </p:attrNameLst>
                                      </p:cBhvr>
                                      <p:tavLst>
                                        <p:tav tm="0">
                                          <p:val>
                                            <p:strVal val="#ppt_x"/>
                                          </p:val>
                                        </p:tav>
                                        <p:tav tm="100000">
                                          <p:val>
                                            <p:strVal val="#ppt_x"/>
                                          </p:val>
                                        </p:tav>
                                      </p:tavLst>
                                    </p:anim>
                                    <p:anim calcmode="lin" valueType="num">
                                      <p:cBhvr additive="base">
                                        <p:cTn id="118" dur="500" fill="hold"/>
                                        <p:tgtEl>
                                          <p:spTgt spid="495641"/>
                                        </p:tgtEl>
                                        <p:attrNameLst>
                                          <p:attrName>ppt_y</p:attrName>
                                        </p:attrNameLst>
                                      </p:cBhvr>
                                      <p:tavLst>
                                        <p:tav tm="0">
                                          <p:val>
                                            <p:strVal val="1+#ppt_h/2"/>
                                          </p:val>
                                        </p:tav>
                                        <p:tav tm="100000">
                                          <p:val>
                                            <p:strVal val="#ppt_y"/>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9" presetClass="entr" presetSubtype="0" fill="hold" grpId="0" nodeType="clickEffect">
                                  <p:stCondLst>
                                    <p:cond delay="0"/>
                                  </p:stCondLst>
                                  <p:childTnLst>
                                    <p:set>
                                      <p:cBhvr>
                                        <p:cTn id="122" dur="1" fill="hold">
                                          <p:stCondLst>
                                            <p:cond delay="0"/>
                                          </p:stCondLst>
                                        </p:cTn>
                                        <p:tgtEl>
                                          <p:spTgt spid="495642"/>
                                        </p:tgtEl>
                                        <p:attrNameLst>
                                          <p:attrName>style.visibility</p:attrName>
                                        </p:attrNameLst>
                                      </p:cBhvr>
                                      <p:to>
                                        <p:strVal val="visible"/>
                                      </p:to>
                                    </p:set>
                                    <p:animEffect transition="in" filter="dissolve">
                                      <p:cBhvr>
                                        <p:cTn id="123" dur="500"/>
                                        <p:tgtEl>
                                          <p:spTgt spid="495642"/>
                                        </p:tgtEl>
                                      </p:cBhvr>
                                    </p:animEffect>
                                  </p:childTnLst>
                                </p:cTn>
                              </p:par>
                            </p:childTnLst>
                          </p:cTn>
                        </p:par>
                        <p:par>
                          <p:cTn id="124" fill="hold" nodeType="afterGroup">
                            <p:stCondLst>
                              <p:cond delay="500"/>
                            </p:stCondLst>
                            <p:childTnLst>
                              <p:par>
                                <p:cTn id="125" presetID="22" presetClass="entr" presetSubtype="1" fill="hold" grpId="0" nodeType="afterEffect">
                                  <p:stCondLst>
                                    <p:cond delay="0"/>
                                  </p:stCondLst>
                                  <p:childTnLst>
                                    <p:set>
                                      <p:cBhvr>
                                        <p:cTn id="126" dur="1" fill="hold">
                                          <p:stCondLst>
                                            <p:cond delay="0"/>
                                          </p:stCondLst>
                                        </p:cTn>
                                        <p:tgtEl>
                                          <p:spTgt spid="495643"/>
                                        </p:tgtEl>
                                        <p:attrNameLst>
                                          <p:attrName>style.visibility</p:attrName>
                                        </p:attrNameLst>
                                      </p:cBhvr>
                                      <p:to>
                                        <p:strVal val="visible"/>
                                      </p:to>
                                    </p:set>
                                    <p:animEffect transition="in" filter="wipe(up)">
                                      <p:cBhvr>
                                        <p:cTn id="127" dur="500"/>
                                        <p:tgtEl>
                                          <p:spTgt spid="495643"/>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 presetClass="entr" presetSubtype="4" fill="hold" nodeType="clickEffect">
                                  <p:stCondLst>
                                    <p:cond delay="0"/>
                                  </p:stCondLst>
                                  <p:childTnLst>
                                    <p:set>
                                      <p:cBhvr>
                                        <p:cTn id="131" dur="1" fill="hold">
                                          <p:stCondLst>
                                            <p:cond delay="0"/>
                                          </p:stCondLst>
                                        </p:cTn>
                                        <p:tgtEl>
                                          <p:spTgt spid="495644"/>
                                        </p:tgtEl>
                                        <p:attrNameLst>
                                          <p:attrName>style.visibility</p:attrName>
                                        </p:attrNameLst>
                                      </p:cBhvr>
                                      <p:to>
                                        <p:strVal val="visible"/>
                                      </p:to>
                                    </p:set>
                                    <p:anim calcmode="lin" valueType="num">
                                      <p:cBhvr additive="base">
                                        <p:cTn id="132" dur="500" fill="hold"/>
                                        <p:tgtEl>
                                          <p:spTgt spid="495644"/>
                                        </p:tgtEl>
                                        <p:attrNameLst>
                                          <p:attrName>ppt_x</p:attrName>
                                        </p:attrNameLst>
                                      </p:cBhvr>
                                      <p:tavLst>
                                        <p:tav tm="0">
                                          <p:val>
                                            <p:strVal val="#ppt_x"/>
                                          </p:val>
                                        </p:tav>
                                        <p:tav tm="100000">
                                          <p:val>
                                            <p:strVal val="#ppt_x"/>
                                          </p:val>
                                        </p:tav>
                                      </p:tavLst>
                                    </p:anim>
                                    <p:anim calcmode="lin" valueType="num">
                                      <p:cBhvr additive="base">
                                        <p:cTn id="133" dur="500" fill="hold"/>
                                        <p:tgtEl>
                                          <p:spTgt spid="495644"/>
                                        </p:tgtEl>
                                        <p:attrNameLst>
                                          <p:attrName>ppt_y</p:attrName>
                                        </p:attrNameLst>
                                      </p:cBhvr>
                                      <p:tavLst>
                                        <p:tav tm="0">
                                          <p:val>
                                            <p:strVal val="1+#ppt_h/2"/>
                                          </p:val>
                                        </p:tav>
                                        <p:tav tm="100000">
                                          <p:val>
                                            <p:strVal val="#ppt_y"/>
                                          </p:val>
                                        </p:tav>
                                      </p:tavLst>
                                    </p:anim>
                                  </p:childTnLst>
                                </p:cTn>
                              </p:par>
                            </p:childTnLst>
                          </p:cTn>
                        </p:par>
                        <p:par>
                          <p:cTn id="134" fill="hold" nodeType="afterGroup">
                            <p:stCondLst>
                              <p:cond delay="500"/>
                            </p:stCondLst>
                            <p:childTnLst>
                              <p:par>
                                <p:cTn id="135" presetID="22" presetClass="entr" presetSubtype="1" fill="hold" grpId="0" nodeType="afterEffect">
                                  <p:stCondLst>
                                    <p:cond delay="0"/>
                                  </p:stCondLst>
                                  <p:childTnLst>
                                    <p:set>
                                      <p:cBhvr>
                                        <p:cTn id="136" dur="1" fill="hold">
                                          <p:stCondLst>
                                            <p:cond delay="0"/>
                                          </p:stCondLst>
                                        </p:cTn>
                                        <p:tgtEl>
                                          <p:spTgt spid="495645"/>
                                        </p:tgtEl>
                                        <p:attrNameLst>
                                          <p:attrName>style.visibility</p:attrName>
                                        </p:attrNameLst>
                                      </p:cBhvr>
                                      <p:to>
                                        <p:strVal val="visible"/>
                                      </p:to>
                                    </p:set>
                                    <p:animEffect transition="in" filter="wipe(up)">
                                      <p:cBhvr>
                                        <p:cTn id="137" dur="500"/>
                                        <p:tgtEl>
                                          <p:spTgt spid="495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19" grpId="0" autoUpdateAnimBg="0"/>
      <p:bldP spid="495621" grpId="0" autoUpdateAnimBg="0"/>
      <p:bldP spid="495622" grpId="0" animBg="1"/>
      <p:bldP spid="495623" grpId="0" animBg="1"/>
      <p:bldP spid="495625" grpId="0" autoUpdateAnimBg="0"/>
      <p:bldP spid="495626" grpId="0" autoUpdateAnimBg="0"/>
      <p:bldP spid="495628" grpId="0" animBg="1"/>
      <p:bldP spid="495629" grpId="0" animBg="1"/>
      <p:bldP spid="495630" grpId="0" animBg="1"/>
      <p:bldP spid="495631" grpId="0" animBg="1"/>
      <p:bldP spid="495632" grpId="0" animBg="1"/>
      <p:bldP spid="495633" grpId="0" animBg="1"/>
      <p:bldP spid="495634" grpId="0" autoUpdateAnimBg="0"/>
      <p:bldP spid="495635" grpId="0" autoUpdateAnimBg="0"/>
      <p:bldP spid="495636" grpId="0" animBg="1"/>
      <p:bldP spid="495638" grpId="0" autoUpdateAnimBg="0"/>
      <p:bldP spid="495640" grpId="0" autoUpdateAnimBg="0"/>
      <p:bldP spid="495642" grpId="0" animBg="1"/>
      <p:bldP spid="495643" grpId="0" animBg="1"/>
      <p:bldP spid="49564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AutoShape 2"/>
          <p:cNvSpPr>
            <a:spLocks noChangeArrowheads="1"/>
          </p:cNvSpPr>
          <p:nvPr/>
        </p:nvSpPr>
        <p:spPr bwMode="auto">
          <a:xfrm>
            <a:off x="1143000" y="3200400"/>
            <a:ext cx="247650" cy="304800"/>
          </a:xfrm>
          <a:prstGeom prst="roundRect">
            <a:avLst>
              <a:gd name="adj" fmla="val 16667"/>
            </a:avLst>
          </a:prstGeom>
          <a:solidFill>
            <a:srgbClr val="00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7667" name="AutoShape 3"/>
          <p:cNvSpPr>
            <a:spLocks noChangeArrowheads="1"/>
          </p:cNvSpPr>
          <p:nvPr/>
        </p:nvSpPr>
        <p:spPr bwMode="auto">
          <a:xfrm>
            <a:off x="5715000" y="4191000"/>
            <a:ext cx="1066800" cy="304800"/>
          </a:xfrm>
          <a:prstGeom prst="roundRect">
            <a:avLst>
              <a:gd name="adj" fmla="val 16667"/>
            </a:avLst>
          </a:prstGeom>
          <a:solidFill>
            <a:srgbClr val="00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7668" name="AutoShape 4"/>
          <p:cNvSpPr>
            <a:spLocks noChangeArrowheads="1"/>
          </p:cNvSpPr>
          <p:nvPr/>
        </p:nvSpPr>
        <p:spPr bwMode="auto">
          <a:xfrm>
            <a:off x="581025" y="3752850"/>
            <a:ext cx="457200" cy="381000"/>
          </a:xfrm>
          <a:prstGeom prst="roundRect">
            <a:avLst>
              <a:gd name="adj" fmla="val 16667"/>
            </a:avLst>
          </a:prstGeom>
          <a:solidFill>
            <a:srgbClr val="FF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7669" name="AutoShape 5"/>
          <p:cNvSpPr>
            <a:spLocks noChangeArrowheads="1"/>
          </p:cNvSpPr>
          <p:nvPr/>
        </p:nvSpPr>
        <p:spPr bwMode="auto">
          <a:xfrm>
            <a:off x="3810000" y="4114800"/>
            <a:ext cx="1447800" cy="381000"/>
          </a:xfrm>
          <a:prstGeom prst="roundRect">
            <a:avLst>
              <a:gd name="adj" fmla="val 16667"/>
            </a:avLst>
          </a:prstGeom>
          <a:solidFill>
            <a:srgbClr val="FF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Text Box 6"/>
          <p:cNvSpPr txBox="1">
            <a:spLocks noChangeArrowheads="1"/>
          </p:cNvSpPr>
          <p:nvPr/>
        </p:nvSpPr>
        <p:spPr bwMode="auto">
          <a:xfrm>
            <a:off x="304800" y="2286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006600"/>
                </a:solidFill>
                <a:latin typeface="Arial" charset="0"/>
              </a:rPr>
              <a:t>Let's solve another one by completing the square.</a:t>
            </a:r>
          </a:p>
        </p:txBody>
      </p:sp>
      <p:graphicFrame>
        <p:nvGraphicFramePr>
          <p:cNvPr id="36871" name="Object 7"/>
          <p:cNvGraphicFramePr>
            <a:graphicFrameLocks noChangeAspect="1"/>
          </p:cNvGraphicFramePr>
          <p:nvPr/>
        </p:nvGraphicFramePr>
        <p:xfrm>
          <a:off x="398463" y="990600"/>
          <a:ext cx="2492375" cy="481013"/>
        </p:xfrm>
        <a:graphic>
          <a:graphicData uri="http://schemas.openxmlformats.org/presentationml/2006/ole">
            <mc:AlternateContent xmlns:mc="http://schemas.openxmlformats.org/markup-compatibility/2006">
              <mc:Choice xmlns:v="urn:schemas-microsoft-com:vml" Requires="v">
                <p:oleObj spid="_x0000_s36957" name="Equation" r:id="rId4" imgW="1054100" imgH="203200" progId="Equation.3">
                  <p:embed/>
                </p:oleObj>
              </mc:Choice>
              <mc:Fallback>
                <p:oleObj name="Equation" r:id="rId4" imgW="1054100" imgH="2032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463" y="990600"/>
                        <a:ext cx="2492375"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7672" name="Text Box 8"/>
          <p:cNvSpPr txBox="1">
            <a:spLocks noChangeArrowheads="1"/>
          </p:cNvSpPr>
          <p:nvPr/>
        </p:nvSpPr>
        <p:spPr bwMode="auto">
          <a:xfrm>
            <a:off x="3200400" y="914400"/>
            <a:ext cx="5638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800000"/>
                </a:solidFill>
                <a:latin typeface="Arial" charset="0"/>
              </a:rPr>
              <a:t>To complete the square we want the coefficient of the </a:t>
            </a:r>
            <a:r>
              <a:rPr kumimoji="0" lang="en-US" sz="2000" i="1">
                <a:solidFill>
                  <a:srgbClr val="800000"/>
                </a:solidFill>
                <a:latin typeface="Arial" charset="0"/>
              </a:rPr>
              <a:t>x</a:t>
            </a:r>
            <a:r>
              <a:rPr kumimoji="0" lang="en-US" sz="2000" baseline="30000">
                <a:solidFill>
                  <a:srgbClr val="800000"/>
                </a:solidFill>
                <a:latin typeface="Arial" charset="0"/>
              </a:rPr>
              <a:t>2</a:t>
            </a:r>
            <a:r>
              <a:rPr kumimoji="0" lang="en-US" sz="2000">
                <a:solidFill>
                  <a:srgbClr val="800000"/>
                </a:solidFill>
                <a:latin typeface="Arial" charset="0"/>
              </a:rPr>
              <a:t> term to be 1.</a:t>
            </a:r>
          </a:p>
        </p:txBody>
      </p:sp>
      <p:sp>
        <p:nvSpPr>
          <p:cNvPr id="497673" name="Text Box 9"/>
          <p:cNvSpPr txBox="1">
            <a:spLocks noChangeArrowheads="1"/>
          </p:cNvSpPr>
          <p:nvPr/>
        </p:nvSpPr>
        <p:spPr bwMode="auto">
          <a:xfrm>
            <a:off x="3505200" y="1828800"/>
            <a:ext cx="495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FF0000"/>
                </a:solidFill>
                <a:latin typeface="Arial" charset="0"/>
              </a:rPr>
              <a:t>Divide everything by 2</a:t>
            </a:r>
          </a:p>
        </p:txBody>
      </p:sp>
      <p:graphicFrame>
        <p:nvGraphicFramePr>
          <p:cNvPr id="497674" name="Object 10"/>
          <p:cNvGraphicFramePr>
            <a:graphicFrameLocks noChangeAspect="1"/>
          </p:cNvGraphicFramePr>
          <p:nvPr/>
        </p:nvGraphicFramePr>
        <p:xfrm>
          <a:off x="728663" y="1828800"/>
          <a:ext cx="2101850" cy="481013"/>
        </p:xfrm>
        <a:graphic>
          <a:graphicData uri="http://schemas.openxmlformats.org/presentationml/2006/ole">
            <mc:AlternateContent xmlns:mc="http://schemas.openxmlformats.org/markup-compatibility/2006">
              <mc:Choice xmlns:v="urn:schemas-microsoft-com:vml" Requires="v">
                <p:oleObj spid="_x0000_s36958" name="Equation" r:id="rId6" imgW="888614" imgH="203112" progId="Equation.3">
                  <p:embed/>
                </p:oleObj>
              </mc:Choice>
              <mc:Fallback>
                <p:oleObj name="Equation" r:id="rId6" imgW="888614" imgH="203112"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8663" y="1828800"/>
                        <a:ext cx="2101850"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7675" name="Line 11"/>
          <p:cNvSpPr>
            <a:spLocks noChangeShapeType="1"/>
          </p:cNvSpPr>
          <p:nvPr/>
        </p:nvSpPr>
        <p:spPr bwMode="auto">
          <a:xfrm>
            <a:off x="304800" y="1447800"/>
            <a:ext cx="6096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7676" name="Line 12"/>
          <p:cNvSpPr>
            <a:spLocks noChangeShapeType="1"/>
          </p:cNvSpPr>
          <p:nvPr/>
        </p:nvSpPr>
        <p:spPr bwMode="auto">
          <a:xfrm>
            <a:off x="1219200" y="1447800"/>
            <a:ext cx="6096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7677" name="Line 13"/>
          <p:cNvSpPr>
            <a:spLocks noChangeShapeType="1"/>
          </p:cNvSpPr>
          <p:nvPr/>
        </p:nvSpPr>
        <p:spPr bwMode="auto">
          <a:xfrm>
            <a:off x="1905000" y="1447800"/>
            <a:ext cx="5334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7678" name="Line 14"/>
          <p:cNvSpPr>
            <a:spLocks noChangeShapeType="1"/>
          </p:cNvSpPr>
          <p:nvPr/>
        </p:nvSpPr>
        <p:spPr bwMode="auto">
          <a:xfrm>
            <a:off x="2590800" y="1447800"/>
            <a:ext cx="5334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7679" name="Text Box 15"/>
          <p:cNvSpPr txBox="1">
            <a:spLocks noChangeArrowheads="1"/>
          </p:cNvSpPr>
          <p:nvPr/>
        </p:nvSpPr>
        <p:spPr bwMode="auto">
          <a:xfrm>
            <a:off x="457200" y="14478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FF0000"/>
                </a:solidFill>
              </a:rPr>
              <a:t>2</a:t>
            </a:r>
          </a:p>
        </p:txBody>
      </p:sp>
      <p:sp>
        <p:nvSpPr>
          <p:cNvPr id="497680" name="Text Box 16"/>
          <p:cNvSpPr txBox="1">
            <a:spLocks noChangeArrowheads="1"/>
          </p:cNvSpPr>
          <p:nvPr/>
        </p:nvSpPr>
        <p:spPr bwMode="auto">
          <a:xfrm>
            <a:off x="1371600" y="14478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FF0000"/>
                </a:solidFill>
              </a:rPr>
              <a:t>2</a:t>
            </a:r>
          </a:p>
        </p:txBody>
      </p:sp>
      <p:sp>
        <p:nvSpPr>
          <p:cNvPr id="497681" name="Text Box 17"/>
          <p:cNvSpPr txBox="1">
            <a:spLocks noChangeArrowheads="1"/>
          </p:cNvSpPr>
          <p:nvPr/>
        </p:nvSpPr>
        <p:spPr bwMode="auto">
          <a:xfrm>
            <a:off x="2057400" y="14478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FF0000"/>
                </a:solidFill>
              </a:rPr>
              <a:t>2</a:t>
            </a:r>
          </a:p>
        </p:txBody>
      </p:sp>
      <p:sp>
        <p:nvSpPr>
          <p:cNvPr id="497682" name="Text Box 18"/>
          <p:cNvSpPr txBox="1">
            <a:spLocks noChangeArrowheads="1"/>
          </p:cNvSpPr>
          <p:nvPr/>
        </p:nvSpPr>
        <p:spPr bwMode="auto">
          <a:xfrm>
            <a:off x="2590800" y="14478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FF0000"/>
                </a:solidFill>
              </a:rPr>
              <a:t>2</a:t>
            </a:r>
          </a:p>
        </p:txBody>
      </p:sp>
      <p:sp>
        <p:nvSpPr>
          <p:cNvPr id="497683" name="Text Box 19"/>
          <p:cNvSpPr txBox="1">
            <a:spLocks noChangeArrowheads="1"/>
          </p:cNvSpPr>
          <p:nvPr/>
        </p:nvSpPr>
        <p:spPr bwMode="auto">
          <a:xfrm>
            <a:off x="3724275" y="2590800"/>
            <a:ext cx="533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FF0000"/>
                </a:solidFill>
                <a:latin typeface="Arial" charset="0"/>
              </a:rPr>
              <a:t>Since it doesn't factor get the constant on the other side ready to complete the square.</a:t>
            </a:r>
          </a:p>
        </p:txBody>
      </p:sp>
      <p:graphicFrame>
        <p:nvGraphicFramePr>
          <p:cNvPr id="497684" name="Object 20"/>
          <p:cNvGraphicFramePr>
            <a:graphicFrameLocks noChangeAspect="1"/>
          </p:cNvGraphicFramePr>
          <p:nvPr/>
        </p:nvGraphicFramePr>
        <p:xfrm>
          <a:off x="0" y="2590800"/>
          <a:ext cx="3633788" cy="541338"/>
        </p:xfrm>
        <a:graphic>
          <a:graphicData uri="http://schemas.openxmlformats.org/presentationml/2006/ole">
            <mc:AlternateContent xmlns:mc="http://schemas.openxmlformats.org/markup-compatibility/2006">
              <mc:Choice xmlns:v="urn:schemas-microsoft-com:vml" Requires="v">
                <p:oleObj spid="_x0000_s36959" name="Equation" r:id="rId8" imgW="1536700" imgH="228600" progId="Equation.3">
                  <p:embed/>
                </p:oleObj>
              </mc:Choice>
              <mc:Fallback>
                <p:oleObj name="Equation" r:id="rId8" imgW="1536700" imgH="228600" progId="Equation.3">
                  <p:embed/>
                  <p:pic>
                    <p:nvPicPr>
                      <p:cNvPr id="0" name="Object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2590800"/>
                        <a:ext cx="3633788"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7685" name="Text Box 21"/>
          <p:cNvSpPr txBox="1">
            <a:spLocks noChangeArrowheads="1"/>
          </p:cNvSpPr>
          <p:nvPr/>
        </p:nvSpPr>
        <p:spPr bwMode="auto">
          <a:xfrm>
            <a:off x="3962400" y="3352800"/>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800000"/>
                </a:solidFill>
                <a:latin typeface="Arial" charset="0"/>
              </a:rPr>
              <a:t>So what do we add to both sides?</a:t>
            </a:r>
          </a:p>
        </p:txBody>
      </p:sp>
      <p:sp>
        <p:nvSpPr>
          <p:cNvPr id="497686" name="Line 22"/>
          <p:cNvSpPr>
            <a:spLocks noChangeShapeType="1"/>
          </p:cNvSpPr>
          <p:nvPr/>
        </p:nvSpPr>
        <p:spPr bwMode="auto">
          <a:xfrm>
            <a:off x="762000" y="3048000"/>
            <a:ext cx="762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97687" name="Object 23"/>
          <p:cNvGraphicFramePr>
            <a:graphicFrameLocks noChangeAspect="1"/>
          </p:cNvGraphicFramePr>
          <p:nvPr/>
        </p:nvGraphicFramePr>
        <p:xfrm>
          <a:off x="1295400" y="3505200"/>
          <a:ext cx="841375" cy="490538"/>
        </p:xfrm>
        <a:graphic>
          <a:graphicData uri="http://schemas.openxmlformats.org/presentationml/2006/ole">
            <mc:AlternateContent xmlns:mc="http://schemas.openxmlformats.org/markup-compatibility/2006">
              <mc:Choice xmlns:v="urn:schemas-microsoft-com:vml" Requires="v">
                <p:oleObj spid="_x0000_s36960" name="Equation" r:id="rId10" imgW="304404" imgH="177569" progId="Equation.3">
                  <p:embed/>
                </p:oleObj>
              </mc:Choice>
              <mc:Fallback>
                <p:oleObj name="Equation" r:id="rId10" imgW="304404" imgH="177569" progId="Equation.3">
                  <p:embed/>
                  <p:pic>
                    <p:nvPicPr>
                      <p:cNvPr id="0" name="Object 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95400" y="3505200"/>
                        <a:ext cx="841375"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7688" name="Line 24"/>
          <p:cNvSpPr>
            <a:spLocks noChangeShapeType="1"/>
          </p:cNvSpPr>
          <p:nvPr/>
        </p:nvSpPr>
        <p:spPr bwMode="auto">
          <a:xfrm flipH="1" flipV="1">
            <a:off x="1676400" y="3124200"/>
            <a:ext cx="228600" cy="457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7689" name="Text Box 25"/>
          <p:cNvSpPr txBox="1">
            <a:spLocks noChangeArrowheads="1"/>
          </p:cNvSpPr>
          <p:nvPr/>
        </p:nvSpPr>
        <p:spPr bwMode="auto">
          <a:xfrm>
            <a:off x="1371600" y="25908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FF0000"/>
                </a:solidFill>
              </a:rPr>
              <a:t>16</a:t>
            </a:r>
          </a:p>
        </p:txBody>
      </p:sp>
      <p:sp>
        <p:nvSpPr>
          <p:cNvPr id="497690" name="Text Box 26"/>
          <p:cNvSpPr txBox="1">
            <a:spLocks noChangeArrowheads="1"/>
          </p:cNvSpPr>
          <p:nvPr/>
        </p:nvSpPr>
        <p:spPr bwMode="auto">
          <a:xfrm>
            <a:off x="2971800" y="25908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FF0000"/>
                </a:solidFill>
              </a:rPr>
              <a:t>16</a:t>
            </a:r>
          </a:p>
        </p:txBody>
      </p:sp>
      <p:sp>
        <p:nvSpPr>
          <p:cNvPr id="497691" name="Line 27"/>
          <p:cNvSpPr>
            <a:spLocks noChangeShapeType="1"/>
          </p:cNvSpPr>
          <p:nvPr/>
        </p:nvSpPr>
        <p:spPr bwMode="auto">
          <a:xfrm flipV="1">
            <a:off x="2057400" y="2971800"/>
            <a:ext cx="1066800" cy="609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7692" name="Text Box 28"/>
          <p:cNvSpPr txBox="1">
            <a:spLocks noChangeArrowheads="1"/>
          </p:cNvSpPr>
          <p:nvPr/>
        </p:nvSpPr>
        <p:spPr bwMode="auto">
          <a:xfrm>
            <a:off x="4724400" y="4724400"/>
            <a:ext cx="3581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FF0000"/>
                </a:solidFill>
                <a:latin typeface="Arial" charset="0"/>
              </a:rPr>
              <a:t>Factor the left hand side</a:t>
            </a:r>
          </a:p>
        </p:txBody>
      </p:sp>
      <p:graphicFrame>
        <p:nvGraphicFramePr>
          <p:cNvPr id="497693" name="Object 29"/>
          <p:cNvGraphicFramePr>
            <a:graphicFrameLocks noChangeAspect="1"/>
          </p:cNvGraphicFramePr>
          <p:nvPr/>
        </p:nvGraphicFramePr>
        <p:xfrm>
          <a:off x="304800" y="4648200"/>
          <a:ext cx="3994150" cy="571500"/>
        </p:xfrm>
        <a:graphic>
          <a:graphicData uri="http://schemas.openxmlformats.org/presentationml/2006/ole">
            <mc:AlternateContent xmlns:mc="http://schemas.openxmlformats.org/markup-compatibility/2006">
              <mc:Choice xmlns:v="urn:schemas-microsoft-com:vml" Requires="v">
                <p:oleObj spid="_x0000_s36961" name="Equation" r:id="rId12" imgW="1688367" imgH="241195" progId="Equation.3">
                  <p:embed/>
                </p:oleObj>
              </mc:Choice>
              <mc:Fallback>
                <p:oleObj name="Equation" r:id="rId12" imgW="1688367" imgH="241195" progId="Equation.3">
                  <p:embed/>
                  <p:pic>
                    <p:nvPicPr>
                      <p:cNvPr id="0" name="Object 2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0" y="4648200"/>
                        <a:ext cx="3994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7694" name="Text Box 30"/>
          <p:cNvSpPr txBox="1">
            <a:spLocks noChangeArrowheads="1"/>
          </p:cNvSpPr>
          <p:nvPr/>
        </p:nvSpPr>
        <p:spPr bwMode="auto">
          <a:xfrm>
            <a:off x="4343400" y="5334000"/>
            <a:ext cx="434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FF0000"/>
                </a:solidFill>
                <a:latin typeface="Arial" charset="0"/>
              </a:rPr>
              <a:t>Square root both sides (remember </a:t>
            </a:r>
            <a:r>
              <a:rPr kumimoji="0" lang="en-US" sz="2000">
                <a:solidFill>
                  <a:srgbClr val="FF0000"/>
                </a:solidFill>
                <a:latin typeface="Arial" charset="0"/>
                <a:sym typeface="Symbol" pitchFamily="18" charset="2"/>
              </a:rPr>
              <a:t>)</a:t>
            </a:r>
            <a:endParaRPr kumimoji="0" lang="en-US" sz="2000">
              <a:solidFill>
                <a:srgbClr val="FF0000"/>
              </a:solidFill>
              <a:latin typeface="Arial" charset="0"/>
            </a:endParaRPr>
          </a:p>
        </p:txBody>
      </p:sp>
      <p:graphicFrame>
        <p:nvGraphicFramePr>
          <p:cNvPr id="497695" name="Object 31"/>
          <p:cNvGraphicFramePr>
            <a:graphicFrameLocks noChangeAspect="1"/>
          </p:cNvGraphicFramePr>
          <p:nvPr/>
        </p:nvGraphicFramePr>
        <p:xfrm>
          <a:off x="1071563" y="5197475"/>
          <a:ext cx="2613025" cy="692150"/>
        </p:xfrm>
        <a:graphic>
          <a:graphicData uri="http://schemas.openxmlformats.org/presentationml/2006/ole">
            <mc:AlternateContent xmlns:mc="http://schemas.openxmlformats.org/markup-compatibility/2006">
              <mc:Choice xmlns:v="urn:schemas-microsoft-com:vml" Requires="v">
                <p:oleObj spid="_x0000_s36962" name="Equation" r:id="rId14" imgW="1104900" imgH="292100" progId="Equation.3">
                  <p:embed/>
                </p:oleObj>
              </mc:Choice>
              <mc:Fallback>
                <p:oleObj name="Equation" r:id="rId14" imgW="1104900" imgH="292100" progId="Equation.3">
                  <p:embed/>
                  <p:pic>
                    <p:nvPicPr>
                      <p:cNvPr id="0" name="Object 3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71563" y="5197475"/>
                        <a:ext cx="2613025" cy="692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7696" name="Line 32"/>
          <p:cNvSpPr>
            <a:spLocks noChangeShapeType="1"/>
          </p:cNvSpPr>
          <p:nvPr/>
        </p:nvSpPr>
        <p:spPr bwMode="auto">
          <a:xfrm>
            <a:off x="1143000" y="5257800"/>
            <a:ext cx="1447800" cy="1524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97697" name="Object 33"/>
          <p:cNvGraphicFramePr>
            <a:graphicFrameLocks noChangeAspect="1"/>
          </p:cNvGraphicFramePr>
          <p:nvPr/>
        </p:nvGraphicFramePr>
        <p:xfrm>
          <a:off x="838200" y="6019800"/>
          <a:ext cx="1952625" cy="541338"/>
        </p:xfrm>
        <a:graphic>
          <a:graphicData uri="http://schemas.openxmlformats.org/presentationml/2006/ole">
            <mc:AlternateContent xmlns:mc="http://schemas.openxmlformats.org/markup-compatibility/2006">
              <mc:Choice xmlns:v="urn:schemas-microsoft-com:vml" Requires="v">
                <p:oleObj spid="_x0000_s36963" name="Equation" r:id="rId16" imgW="825500" imgH="228600" progId="Equation.3">
                  <p:embed/>
                </p:oleObj>
              </mc:Choice>
              <mc:Fallback>
                <p:oleObj name="Equation" r:id="rId16" imgW="825500" imgH="228600" progId="Equation.3">
                  <p:embed/>
                  <p:pic>
                    <p:nvPicPr>
                      <p:cNvPr id="0" name="Object 3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8200" y="6019800"/>
                        <a:ext cx="1952625"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7698" name="Object 34"/>
          <p:cNvGraphicFramePr>
            <a:graphicFrameLocks noChangeAspect="1"/>
          </p:cNvGraphicFramePr>
          <p:nvPr/>
        </p:nvGraphicFramePr>
        <p:xfrm>
          <a:off x="6353175" y="5943600"/>
          <a:ext cx="1743075" cy="541338"/>
        </p:xfrm>
        <a:graphic>
          <a:graphicData uri="http://schemas.openxmlformats.org/presentationml/2006/ole">
            <mc:AlternateContent xmlns:mc="http://schemas.openxmlformats.org/markup-compatibility/2006">
              <mc:Choice xmlns:v="urn:schemas-microsoft-com:vml" Requires="v">
                <p:oleObj spid="_x0000_s36964" name="Equation" r:id="rId18" imgW="736600" imgH="228600" progId="Equation.3">
                  <p:embed/>
                </p:oleObj>
              </mc:Choice>
              <mc:Fallback>
                <p:oleObj name="Equation" r:id="rId18" imgW="736600" imgH="228600" progId="Equation.3">
                  <p:embed/>
                  <p:pic>
                    <p:nvPicPr>
                      <p:cNvPr id="0" name="Object 3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353175" y="5943600"/>
                        <a:ext cx="1743075"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7699" name="Text Box 35"/>
          <p:cNvSpPr txBox="1">
            <a:spLocks noChangeArrowheads="1"/>
          </p:cNvSpPr>
          <p:nvPr/>
        </p:nvSpPr>
        <p:spPr bwMode="auto">
          <a:xfrm>
            <a:off x="3200400" y="5943600"/>
            <a:ext cx="3048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FF0000"/>
                </a:solidFill>
                <a:latin typeface="Arial" charset="0"/>
              </a:rPr>
              <a:t>Add 4 to both sides to get </a:t>
            </a:r>
            <a:r>
              <a:rPr kumimoji="0" lang="en-US" sz="2000" i="1">
                <a:solidFill>
                  <a:srgbClr val="FF0000"/>
                </a:solidFill>
                <a:latin typeface="Arial" charset="0"/>
              </a:rPr>
              <a:t>x</a:t>
            </a:r>
            <a:r>
              <a:rPr kumimoji="0" lang="en-US" sz="2000">
                <a:solidFill>
                  <a:srgbClr val="FF0000"/>
                </a:solidFill>
                <a:latin typeface="Arial" charset="0"/>
              </a:rPr>
              <a:t> alone</a:t>
            </a:r>
          </a:p>
        </p:txBody>
      </p:sp>
      <p:sp>
        <p:nvSpPr>
          <p:cNvPr id="497700" name="Rectangle 36"/>
          <p:cNvSpPr>
            <a:spLocks noChangeArrowheads="1"/>
          </p:cNvSpPr>
          <p:nvPr/>
        </p:nvSpPr>
        <p:spPr bwMode="auto">
          <a:xfrm>
            <a:off x="6096000" y="5791200"/>
            <a:ext cx="2133600" cy="762000"/>
          </a:xfrm>
          <a:prstGeom prst="rect">
            <a:avLst/>
          </a:prstGeom>
          <a:noFill/>
          <a:ln w="3810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497701" name="Object 37"/>
          <p:cNvGraphicFramePr>
            <a:graphicFrameLocks noChangeAspect="1"/>
          </p:cNvGraphicFramePr>
          <p:nvPr/>
        </p:nvGraphicFramePr>
        <p:xfrm>
          <a:off x="381000" y="3200400"/>
          <a:ext cx="949325" cy="1003300"/>
        </p:xfrm>
        <a:graphic>
          <a:graphicData uri="http://schemas.openxmlformats.org/presentationml/2006/ole">
            <mc:AlternateContent xmlns:mc="http://schemas.openxmlformats.org/markup-compatibility/2006">
              <mc:Choice xmlns:v="urn:schemas-microsoft-com:vml" Requires="v">
                <p:oleObj spid="_x0000_s36965" name="Equation" r:id="rId20" imgW="444307" imgH="469696" progId="Equation.3">
                  <p:embed/>
                </p:oleObj>
              </mc:Choice>
              <mc:Fallback>
                <p:oleObj name="Equation" r:id="rId20" imgW="444307" imgH="469696" progId="Equation.3">
                  <p:embed/>
                  <p:pic>
                    <p:nvPicPr>
                      <p:cNvPr id="0" name="Object 3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81000" y="3200400"/>
                        <a:ext cx="949325" cy="1003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7702" name="Text Box 38"/>
          <p:cNvSpPr txBox="1">
            <a:spLocks noChangeArrowheads="1"/>
          </p:cNvSpPr>
          <p:nvPr/>
        </p:nvSpPr>
        <p:spPr bwMode="auto">
          <a:xfrm>
            <a:off x="533400" y="4114800"/>
            <a:ext cx="8610600" cy="3968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solidFill>
                  <a:srgbClr val="FF0000"/>
                </a:solidFill>
                <a:latin typeface="Arial" charset="0"/>
              </a:rPr>
              <a:t>the middle term's coefficient divided by 2 and squared</a:t>
            </a:r>
            <a:r>
              <a:rPr kumimoji="0" lang="en-US" sz="2000">
                <a:solidFill>
                  <a:srgbClr val="800000"/>
                </a:solidFill>
                <a:latin typeface="Arial" charset="0"/>
              </a:rPr>
              <a:t> </a:t>
            </a:r>
            <a:endParaRPr kumimoji="0" lang="en-US">
              <a:solidFill>
                <a:srgbClr val="800000"/>
              </a:solidFill>
              <a:latin typeface="Arial"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97672"/>
                                        </p:tgtEl>
                                        <p:attrNameLst>
                                          <p:attrName>style.visibility</p:attrName>
                                        </p:attrNameLst>
                                      </p:cBhvr>
                                      <p:to>
                                        <p:strVal val="visible"/>
                                      </p:to>
                                    </p:set>
                                    <p:anim calcmode="lin" valueType="num">
                                      <p:cBhvr>
                                        <p:cTn id="7" dur="500" fill="hold"/>
                                        <p:tgtEl>
                                          <p:spTgt spid="497672"/>
                                        </p:tgtEl>
                                        <p:attrNameLst>
                                          <p:attrName>ppt_w</p:attrName>
                                        </p:attrNameLst>
                                      </p:cBhvr>
                                      <p:tavLst>
                                        <p:tav tm="0">
                                          <p:val>
                                            <p:fltVal val="0"/>
                                          </p:val>
                                        </p:tav>
                                        <p:tav tm="100000">
                                          <p:val>
                                            <p:strVal val="#ppt_w"/>
                                          </p:val>
                                        </p:tav>
                                      </p:tavLst>
                                    </p:anim>
                                    <p:anim calcmode="lin" valueType="num">
                                      <p:cBhvr>
                                        <p:cTn id="8" dur="500" fill="hold"/>
                                        <p:tgtEl>
                                          <p:spTgt spid="49767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7673"/>
                                        </p:tgtEl>
                                        <p:attrNameLst>
                                          <p:attrName>style.visibility</p:attrName>
                                        </p:attrNameLst>
                                      </p:cBhvr>
                                      <p:to>
                                        <p:strVal val="visible"/>
                                      </p:to>
                                    </p:set>
                                    <p:anim calcmode="lin" valueType="num">
                                      <p:cBhvr additive="base">
                                        <p:cTn id="13" dur="500" fill="hold"/>
                                        <p:tgtEl>
                                          <p:spTgt spid="497673"/>
                                        </p:tgtEl>
                                        <p:attrNameLst>
                                          <p:attrName>ppt_x</p:attrName>
                                        </p:attrNameLst>
                                      </p:cBhvr>
                                      <p:tavLst>
                                        <p:tav tm="0">
                                          <p:val>
                                            <p:strVal val="#ppt_x"/>
                                          </p:val>
                                        </p:tav>
                                        <p:tav tm="100000">
                                          <p:val>
                                            <p:strVal val="#ppt_x"/>
                                          </p:val>
                                        </p:tav>
                                      </p:tavLst>
                                    </p:anim>
                                    <p:anim calcmode="lin" valueType="num">
                                      <p:cBhvr additive="base">
                                        <p:cTn id="14" dur="500" fill="hold"/>
                                        <p:tgtEl>
                                          <p:spTgt spid="497673"/>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497675"/>
                                        </p:tgtEl>
                                        <p:attrNameLst>
                                          <p:attrName>style.visibility</p:attrName>
                                        </p:attrNameLst>
                                      </p:cBhvr>
                                      <p:to>
                                        <p:strVal val="visible"/>
                                      </p:to>
                                    </p:set>
                                    <p:animEffect transition="in" filter="wipe(left)">
                                      <p:cBhvr>
                                        <p:cTn id="18" dur="500"/>
                                        <p:tgtEl>
                                          <p:spTgt spid="497675"/>
                                        </p:tgtEl>
                                      </p:cBhvr>
                                    </p:animEffect>
                                  </p:childTnLst>
                                </p:cTn>
                              </p:par>
                            </p:childTnLst>
                          </p:cTn>
                        </p:par>
                        <p:par>
                          <p:cTn id="19" fill="hold" nodeType="afterGroup">
                            <p:stCondLst>
                              <p:cond delay="1000"/>
                            </p:stCondLst>
                            <p:childTnLst>
                              <p:par>
                                <p:cTn id="20" presetID="9" presetClass="entr" presetSubtype="0" fill="hold" grpId="0" nodeType="afterEffect">
                                  <p:stCondLst>
                                    <p:cond delay="0"/>
                                  </p:stCondLst>
                                  <p:childTnLst>
                                    <p:set>
                                      <p:cBhvr>
                                        <p:cTn id="21" dur="1" fill="hold">
                                          <p:stCondLst>
                                            <p:cond delay="0"/>
                                          </p:stCondLst>
                                        </p:cTn>
                                        <p:tgtEl>
                                          <p:spTgt spid="497679"/>
                                        </p:tgtEl>
                                        <p:attrNameLst>
                                          <p:attrName>style.visibility</p:attrName>
                                        </p:attrNameLst>
                                      </p:cBhvr>
                                      <p:to>
                                        <p:strVal val="visible"/>
                                      </p:to>
                                    </p:set>
                                    <p:animEffect transition="in" filter="dissolve">
                                      <p:cBhvr>
                                        <p:cTn id="22" dur="500"/>
                                        <p:tgtEl>
                                          <p:spTgt spid="497679"/>
                                        </p:tgtEl>
                                      </p:cBhvr>
                                    </p:animEffect>
                                  </p:childTnLst>
                                </p:cTn>
                              </p:par>
                            </p:childTnLst>
                          </p:cTn>
                        </p:par>
                        <p:par>
                          <p:cTn id="23" fill="hold" nodeType="afterGroup">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497676"/>
                                        </p:tgtEl>
                                        <p:attrNameLst>
                                          <p:attrName>style.visibility</p:attrName>
                                        </p:attrNameLst>
                                      </p:cBhvr>
                                      <p:to>
                                        <p:strVal val="visible"/>
                                      </p:to>
                                    </p:set>
                                    <p:animEffect transition="in" filter="wipe(left)">
                                      <p:cBhvr>
                                        <p:cTn id="26" dur="500"/>
                                        <p:tgtEl>
                                          <p:spTgt spid="497676"/>
                                        </p:tgtEl>
                                      </p:cBhvr>
                                    </p:animEffect>
                                  </p:childTnLst>
                                </p:cTn>
                              </p:par>
                            </p:childTnLst>
                          </p:cTn>
                        </p:par>
                        <p:par>
                          <p:cTn id="27" fill="hold" nodeType="afterGroup">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497680"/>
                                        </p:tgtEl>
                                        <p:attrNameLst>
                                          <p:attrName>style.visibility</p:attrName>
                                        </p:attrNameLst>
                                      </p:cBhvr>
                                      <p:to>
                                        <p:strVal val="visible"/>
                                      </p:to>
                                    </p:set>
                                    <p:animEffect transition="in" filter="dissolve">
                                      <p:cBhvr>
                                        <p:cTn id="30" dur="500"/>
                                        <p:tgtEl>
                                          <p:spTgt spid="497680"/>
                                        </p:tgtEl>
                                      </p:cBhvr>
                                    </p:animEffect>
                                  </p:childTnLst>
                                </p:cTn>
                              </p:par>
                            </p:childTnLst>
                          </p:cTn>
                        </p:par>
                        <p:par>
                          <p:cTn id="31" fill="hold" nodeType="afterGroup">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497677"/>
                                        </p:tgtEl>
                                        <p:attrNameLst>
                                          <p:attrName>style.visibility</p:attrName>
                                        </p:attrNameLst>
                                      </p:cBhvr>
                                      <p:to>
                                        <p:strVal val="visible"/>
                                      </p:to>
                                    </p:set>
                                    <p:animEffect transition="in" filter="wipe(left)">
                                      <p:cBhvr>
                                        <p:cTn id="34" dur="500"/>
                                        <p:tgtEl>
                                          <p:spTgt spid="497677"/>
                                        </p:tgtEl>
                                      </p:cBhvr>
                                    </p:animEffect>
                                  </p:childTnLst>
                                </p:cTn>
                              </p:par>
                            </p:childTnLst>
                          </p:cTn>
                        </p:par>
                        <p:par>
                          <p:cTn id="35" fill="hold" nodeType="afterGroup">
                            <p:stCondLst>
                              <p:cond delay="3000"/>
                            </p:stCondLst>
                            <p:childTnLst>
                              <p:par>
                                <p:cTn id="36" presetID="9" presetClass="entr" presetSubtype="0" fill="hold" grpId="0" nodeType="afterEffect">
                                  <p:stCondLst>
                                    <p:cond delay="0"/>
                                  </p:stCondLst>
                                  <p:childTnLst>
                                    <p:set>
                                      <p:cBhvr>
                                        <p:cTn id="37" dur="1" fill="hold">
                                          <p:stCondLst>
                                            <p:cond delay="0"/>
                                          </p:stCondLst>
                                        </p:cTn>
                                        <p:tgtEl>
                                          <p:spTgt spid="497681"/>
                                        </p:tgtEl>
                                        <p:attrNameLst>
                                          <p:attrName>style.visibility</p:attrName>
                                        </p:attrNameLst>
                                      </p:cBhvr>
                                      <p:to>
                                        <p:strVal val="visible"/>
                                      </p:to>
                                    </p:set>
                                    <p:animEffect transition="in" filter="dissolve">
                                      <p:cBhvr>
                                        <p:cTn id="38" dur="500"/>
                                        <p:tgtEl>
                                          <p:spTgt spid="497681"/>
                                        </p:tgtEl>
                                      </p:cBhvr>
                                    </p:animEffect>
                                  </p:childTnLst>
                                </p:cTn>
                              </p:par>
                            </p:childTnLst>
                          </p:cTn>
                        </p:par>
                        <p:par>
                          <p:cTn id="39" fill="hold" nodeType="afterGroup">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497678"/>
                                        </p:tgtEl>
                                        <p:attrNameLst>
                                          <p:attrName>style.visibility</p:attrName>
                                        </p:attrNameLst>
                                      </p:cBhvr>
                                      <p:to>
                                        <p:strVal val="visible"/>
                                      </p:to>
                                    </p:set>
                                    <p:animEffect transition="in" filter="wipe(left)">
                                      <p:cBhvr>
                                        <p:cTn id="42" dur="500"/>
                                        <p:tgtEl>
                                          <p:spTgt spid="497678"/>
                                        </p:tgtEl>
                                      </p:cBhvr>
                                    </p:animEffect>
                                  </p:childTnLst>
                                </p:cTn>
                              </p:par>
                            </p:childTnLst>
                          </p:cTn>
                        </p:par>
                        <p:par>
                          <p:cTn id="43" fill="hold" nodeType="afterGroup">
                            <p:stCondLst>
                              <p:cond delay="4000"/>
                            </p:stCondLst>
                            <p:childTnLst>
                              <p:par>
                                <p:cTn id="44" presetID="9" presetClass="entr" presetSubtype="0" fill="hold" grpId="0" nodeType="afterEffect">
                                  <p:stCondLst>
                                    <p:cond delay="0"/>
                                  </p:stCondLst>
                                  <p:childTnLst>
                                    <p:set>
                                      <p:cBhvr>
                                        <p:cTn id="45" dur="1" fill="hold">
                                          <p:stCondLst>
                                            <p:cond delay="0"/>
                                          </p:stCondLst>
                                        </p:cTn>
                                        <p:tgtEl>
                                          <p:spTgt spid="497682"/>
                                        </p:tgtEl>
                                        <p:attrNameLst>
                                          <p:attrName>style.visibility</p:attrName>
                                        </p:attrNameLst>
                                      </p:cBhvr>
                                      <p:to>
                                        <p:strVal val="visible"/>
                                      </p:to>
                                    </p:set>
                                    <p:animEffect transition="in" filter="dissolve">
                                      <p:cBhvr>
                                        <p:cTn id="46" dur="500"/>
                                        <p:tgtEl>
                                          <p:spTgt spid="497682"/>
                                        </p:tgtEl>
                                      </p:cBhvr>
                                    </p:animEffect>
                                  </p:childTnLst>
                                </p:cTn>
                              </p:par>
                            </p:childTnLst>
                          </p:cTn>
                        </p:par>
                        <p:par>
                          <p:cTn id="47" fill="hold" nodeType="afterGroup">
                            <p:stCondLst>
                              <p:cond delay="4500"/>
                            </p:stCondLst>
                            <p:childTnLst>
                              <p:par>
                                <p:cTn id="48" presetID="12" presetClass="entr" presetSubtype="1" fill="hold" nodeType="afterEffect">
                                  <p:stCondLst>
                                    <p:cond delay="0"/>
                                  </p:stCondLst>
                                  <p:childTnLst>
                                    <p:set>
                                      <p:cBhvr>
                                        <p:cTn id="49" dur="1" fill="hold">
                                          <p:stCondLst>
                                            <p:cond delay="0"/>
                                          </p:stCondLst>
                                        </p:cTn>
                                        <p:tgtEl>
                                          <p:spTgt spid="497674"/>
                                        </p:tgtEl>
                                        <p:attrNameLst>
                                          <p:attrName>style.visibility</p:attrName>
                                        </p:attrNameLst>
                                      </p:cBhvr>
                                      <p:to>
                                        <p:strVal val="visible"/>
                                      </p:to>
                                    </p:set>
                                    <p:animEffect transition="in" filter="slide(fromTop)">
                                      <p:cBhvr>
                                        <p:cTn id="50" dur="500"/>
                                        <p:tgtEl>
                                          <p:spTgt spid="49767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97683"/>
                                        </p:tgtEl>
                                        <p:attrNameLst>
                                          <p:attrName>style.visibility</p:attrName>
                                        </p:attrNameLst>
                                      </p:cBhvr>
                                      <p:to>
                                        <p:strVal val="visible"/>
                                      </p:to>
                                    </p:set>
                                    <p:anim calcmode="lin" valueType="num">
                                      <p:cBhvr additive="base">
                                        <p:cTn id="55" dur="500" fill="hold"/>
                                        <p:tgtEl>
                                          <p:spTgt spid="497683"/>
                                        </p:tgtEl>
                                        <p:attrNameLst>
                                          <p:attrName>ppt_x</p:attrName>
                                        </p:attrNameLst>
                                      </p:cBhvr>
                                      <p:tavLst>
                                        <p:tav tm="0">
                                          <p:val>
                                            <p:strVal val="#ppt_x"/>
                                          </p:val>
                                        </p:tav>
                                        <p:tav tm="100000">
                                          <p:val>
                                            <p:strVal val="#ppt_x"/>
                                          </p:val>
                                        </p:tav>
                                      </p:tavLst>
                                    </p:anim>
                                    <p:anim calcmode="lin" valueType="num">
                                      <p:cBhvr additive="base">
                                        <p:cTn id="56" dur="500" fill="hold"/>
                                        <p:tgtEl>
                                          <p:spTgt spid="497683"/>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5" presetClass="entr" presetSubtype="0" fill="hold" nodeType="clickEffect">
                                  <p:stCondLst>
                                    <p:cond delay="0"/>
                                  </p:stCondLst>
                                  <p:childTnLst>
                                    <p:set>
                                      <p:cBhvr>
                                        <p:cTn id="60" dur="1" fill="hold">
                                          <p:stCondLst>
                                            <p:cond delay="0"/>
                                          </p:stCondLst>
                                        </p:cTn>
                                        <p:tgtEl>
                                          <p:spTgt spid="497684"/>
                                        </p:tgtEl>
                                        <p:attrNameLst>
                                          <p:attrName>style.visibility</p:attrName>
                                        </p:attrNameLst>
                                      </p:cBhvr>
                                      <p:to>
                                        <p:strVal val="visible"/>
                                      </p:to>
                                    </p:set>
                                    <p:anim calcmode="lin" valueType="num">
                                      <p:cBhvr>
                                        <p:cTn id="61" dur="1000" fill="hold"/>
                                        <p:tgtEl>
                                          <p:spTgt spid="497684"/>
                                        </p:tgtEl>
                                        <p:attrNameLst>
                                          <p:attrName>ppt_w</p:attrName>
                                        </p:attrNameLst>
                                      </p:cBhvr>
                                      <p:tavLst>
                                        <p:tav tm="0">
                                          <p:val>
                                            <p:fltVal val="0"/>
                                          </p:val>
                                        </p:tav>
                                        <p:tav tm="100000">
                                          <p:val>
                                            <p:strVal val="#ppt_w"/>
                                          </p:val>
                                        </p:tav>
                                      </p:tavLst>
                                    </p:anim>
                                    <p:anim calcmode="lin" valueType="num">
                                      <p:cBhvr>
                                        <p:cTn id="62" dur="1000" fill="hold"/>
                                        <p:tgtEl>
                                          <p:spTgt spid="497684"/>
                                        </p:tgtEl>
                                        <p:attrNameLst>
                                          <p:attrName>ppt_h</p:attrName>
                                        </p:attrNameLst>
                                      </p:cBhvr>
                                      <p:tavLst>
                                        <p:tav tm="0">
                                          <p:val>
                                            <p:fltVal val="0"/>
                                          </p:val>
                                        </p:tav>
                                        <p:tav tm="100000">
                                          <p:val>
                                            <p:strVal val="#ppt_h"/>
                                          </p:val>
                                        </p:tav>
                                      </p:tavLst>
                                    </p:anim>
                                    <p:anim calcmode="lin" valueType="num">
                                      <p:cBhvr>
                                        <p:cTn id="63" dur="1000" fill="hold"/>
                                        <p:tgtEl>
                                          <p:spTgt spid="497684"/>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49768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7" presetClass="entr" presetSubtype="10" fill="hold" grpId="0" nodeType="clickEffect">
                                  <p:stCondLst>
                                    <p:cond delay="0"/>
                                  </p:stCondLst>
                                  <p:childTnLst>
                                    <p:set>
                                      <p:cBhvr>
                                        <p:cTn id="68" dur="1" fill="hold">
                                          <p:stCondLst>
                                            <p:cond delay="0"/>
                                          </p:stCondLst>
                                        </p:cTn>
                                        <p:tgtEl>
                                          <p:spTgt spid="497685"/>
                                        </p:tgtEl>
                                        <p:attrNameLst>
                                          <p:attrName>style.visibility</p:attrName>
                                        </p:attrNameLst>
                                      </p:cBhvr>
                                      <p:to>
                                        <p:strVal val="visible"/>
                                      </p:to>
                                    </p:set>
                                    <p:anim calcmode="lin" valueType="num">
                                      <p:cBhvr>
                                        <p:cTn id="69" dur="500" fill="hold"/>
                                        <p:tgtEl>
                                          <p:spTgt spid="497685"/>
                                        </p:tgtEl>
                                        <p:attrNameLst>
                                          <p:attrName>ppt_w</p:attrName>
                                        </p:attrNameLst>
                                      </p:cBhvr>
                                      <p:tavLst>
                                        <p:tav tm="0">
                                          <p:val>
                                            <p:fltVal val="0"/>
                                          </p:val>
                                        </p:tav>
                                        <p:tav tm="100000">
                                          <p:val>
                                            <p:strVal val="#ppt_w"/>
                                          </p:val>
                                        </p:tav>
                                      </p:tavLst>
                                    </p:anim>
                                    <p:anim calcmode="lin" valueType="num">
                                      <p:cBhvr>
                                        <p:cTn id="70" dur="500" fill="hold"/>
                                        <p:tgtEl>
                                          <p:spTgt spid="497685"/>
                                        </p:tgtEl>
                                        <p:attrNameLst>
                                          <p:attrName>ppt_h</p:attrName>
                                        </p:attrNameLst>
                                      </p:cBhvr>
                                      <p:tavLst>
                                        <p:tav tm="0">
                                          <p:val>
                                            <p:strVal val="#ppt_h"/>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5" presetClass="entr" presetSubtype="0" fill="hold" nodeType="clickEffect">
                                  <p:stCondLst>
                                    <p:cond delay="0"/>
                                  </p:stCondLst>
                                  <p:childTnLst>
                                    <p:set>
                                      <p:cBhvr>
                                        <p:cTn id="74" dur="1" fill="hold">
                                          <p:stCondLst>
                                            <p:cond delay="0"/>
                                          </p:stCondLst>
                                        </p:cTn>
                                        <p:tgtEl>
                                          <p:spTgt spid="497701"/>
                                        </p:tgtEl>
                                        <p:attrNameLst>
                                          <p:attrName>style.visibility</p:attrName>
                                        </p:attrNameLst>
                                      </p:cBhvr>
                                      <p:to>
                                        <p:strVal val="visible"/>
                                      </p:to>
                                    </p:set>
                                    <p:anim calcmode="lin" valueType="num">
                                      <p:cBhvr>
                                        <p:cTn id="75" dur="1000" fill="hold"/>
                                        <p:tgtEl>
                                          <p:spTgt spid="497701"/>
                                        </p:tgtEl>
                                        <p:attrNameLst>
                                          <p:attrName>ppt_w</p:attrName>
                                        </p:attrNameLst>
                                      </p:cBhvr>
                                      <p:tavLst>
                                        <p:tav tm="0">
                                          <p:val>
                                            <p:fltVal val="0"/>
                                          </p:val>
                                        </p:tav>
                                        <p:tav tm="100000">
                                          <p:val>
                                            <p:strVal val="#ppt_w"/>
                                          </p:val>
                                        </p:tav>
                                      </p:tavLst>
                                    </p:anim>
                                    <p:anim calcmode="lin" valueType="num">
                                      <p:cBhvr>
                                        <p:cTn id="76" dur="1000" fill="hold"/>
                                        <p:tgtEl>
                                          <p:spTgt spid="497701"/>
                                        </p:tgtEl>
                                        <p:attrNameLst>
                                          <p:attrName>ppt_h</p:attrName>
                                        </p:attrNameLst>
                                      </p:cBhvr>
                                      <p:tavLst>
                                        <p:tav tm="0">
                                          <p:val>
                                            <p:fltVal val="0"/>
                                          </p:val>
                                        </p:tav>
                                        <p:tav tm="100000">
                                          <p:val>
                                            <p:strVal val="#ppt_h"/>
                                          </p:val>
                                        </p:tav>
                                      </p:tavLst>
                                    </p:anim>
                                    <p:anim calcmode="lin" valueType="num">
                                      <p:cBhvr>
                                        <p:cTn id="77" dur="1000" fill="hold"/>
                                        <p:tgtEl>
                                          <p:spTgt spid="497701"/>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497701"/>
                                        </p:tgtEl>
                                        <p:attrNameLst>
                                          <p:attrName>ppt_y</p:attrName>
                                        </p:attrNameLst>
                                      </p:cBhvr>
                                      <p:tavLst>
                                        <p:tav tm="0" fmla="#ppt_y+(sin(-2*pi*(1-$))*-#ppt_x+cos(-2*pi*(1-$))*(1-#ppt_y))*(1-$)">
                                          <p:val>
                                            <p:fltVal val="0"/>
                                          </p:val>
                                        </p:tav>
                                        <p:tav tm="100000">
                                          <p:val>
                                            <p:fltVal val="1"/>
                                          </p:val>
                                        </p:tav>
                                      </p:tavLst>
                                    </p:anim>
                                  </p:childTnLst>
                                </p:cTn>
                              </p:par>
                            </p:childTnLst>
                          </p:cTn>
                        </p:par>
                        <p:par>
                          <p:cTn id="79" fill="hold" nodeType="afterGroup">
                            <p:stCondLst>
                              <p:cond delay="1000"/>
                            </p:stCondLst>
                            <p:childTnLst>
                              <p:par>
                                <p:cTn id="80" presetID="2" presetClass="entr" presetSubtype="4" fill="hold" grpId="0" nodeType="afterEffect">
                                  <p:stCondLst>
                                    <p:cond delay="0"/>
                                  </p:stCondLst>
                                  <p:childTnLst>
                                    <p:set>
                                      <p:cBhvr>
                                        <p:cTn id="81" dur="1" fill="hold">
                                          <p:stCondLst>
                                            <p:cond delay="0"/>
                                          </p:stCondLst>
                                        </p:cTn>
                                        <p:tgtEl>
                                          <p:spTgt spid="497702"/>
                                        </p:tgtEl>
                                        <p:attrNameLst>
                                          <p:attrName>style.visibility</p:attrName>
                                        </p:attrNameLst>
                                      </p:cBhvr>
                                      <p:to>
                                        <p:strVal val="visible"/>
                                      </p:to>
                                    </p:set>
                                    <p:anim calcmode="lin" valueType="num">
                                      <p:cBhvr additive="base">
                                        <p:cTn id="82" dur="500" fill="hold"/>
                                        <p:tgtEl>
                                          <p:spTgt spid="497702"/>
                                        </p:tgtEl>
                                        <p:attrNameLst>
                                          <p:attrName>ppt_x</p:attrName>
                                        </p:attrNameLst>
                                      </p:cBhvr>
                                      <p:tavLst>
                                        <p:tav tm="0">
                                          <p:val>
                                            <p:strVal val="#ppt_x"/>
                                          </p:val>
                                        </p:tav>
                                        <p:tav tm="100000">
                                          <p:val>
                                            <p:strVal val="#ppt_x"/>
                                          </p:val>
                                        </p:tav>
                                      </p:tavLst>
                                    </p:anim>
                                    <p:anim calcmode="lin" valueType="num">
                                      <p:cBhvr additive="base">
                                        <p:cTn id="83" dur="500" fill="hold"/>
                                        <p:tgtEl>
                                          <p:spTgt spid="497702"/>
                                        </p:tgtEl>
                                        <p:attrNameLst>
                                          <p:attrName>ppt_y</p:attrName>
                                        </p:attrNameLst>
                                      </p:cBhvr>
                                      <p:tavLst>
                                        <p:tav tm="0">
                                          <p:val>
                                            <p:strVal val="1+#ppt_h/2"/>
                                          </p:val>
                                        </p:tav>
                                        <p:tav tm="100000">
                                          <p:val>
                                            <p:strVal val="#ppt_y"/>
                                          </p:val>
                                        </p:tav>
                                      </p:tavLst>
                                    </p:anim>
                                  </p:childTnLst>
                                </p:cTn>
                              </p:par>
                            </p:childTnLst>
                          </p:cTn>
                        </p:par>
                        <p:par>
                          <p:cTn id="84" fill="hold" nodeType="afterGroup">
                            <p:stCondLst>
                              <p:cond delay="1500"/>
                            </p:stCondLst>
                            <p:childTnLst>
                              <p:par>
                                <p:cTn id="85" presetID="22" presetClass="entr" presetSubtype="1" fill="hold" grpId="0" nodeType="afterEffect">
                                  <p:stCondLst>
                                    <p:cond delay="0"/>
                                  </p:stCondLst>
                                  <p:childTnLst>
                                    <p:set>
                                      <p:cBhvr>
                                        <p:cTn id="86" dur="1" fill="hold">
                                          <p:stCondLst>
                                            <p:cond delay="0"/>
                                          </p:stCondLst>
                                        </p:cTn>
                                        <p:tgtEl>
                                          <p:spTgt spid="497686"/>
                                        </p:tgtEl>
                                        <p:attrNameLst>
                                          <p:attrName>style.visibility</p:attrName>
                                        </p:attrNameLst>
                                      </p:cBhvr>
                                      <p:to>
                                        <p:strVal val="visible"/>
                                      </p:to>
                                    </p:set>
                                    <p:animEffect transition="in" filter="wipe(up)">
                                      <p:cBhvr>
                                        <p:cTn id="87" dur="500"/>
                                        <p:tgtEl>
                                          <p:spTgt spid="497686"/>
                                        </p:tgtEl>
                                      </p:cBhvr>
                                    </p:animEffect>
                                  </p:childTnLst>
                                </p:cTn>
                              </p:par>
                            </p:childTnLst>
                          </p:cTn>
                        </p:par>
                        <p:par>
                          <p:cTn id="88" fill="hold" nodeType="afterGroup">
                            <p:stCondLst>
                              <p:cond delay="2000"/>
                            </p:stCondLst>
                            <p:childTnLst>
                              <p:par>
                                <p:cTn id="89" presetID="9" presetClass="entr" presetSubtype="0" fill="hold" grpId="0" nodeType="afterEffect">
                                  <p:stCondLst>
                                    <p:cond delay="0"/>
                                  </p:stCondLst>
                                  <p:childTnLst>
                                    <p:set>
                                      <p:cBhvr>
                                        <p:cTn id="90" dur="1" fill="hold">
                                          <p:stCondLst>
                                            <p:cond delay="0"/>
                                          </p:stCondLst>
                                        </p:cTn>
                                        <p:tgtEl>
                                          <p:spTgt spid="497669"/>
                                        </p:tgtEl>
                                        <p:attrNameLst>
                                          <p:attrName>style.visibility</p:attrName>
                                        </p:attrNameLst>
                                      </p:cBhvr>
                                      <p:to>
                                        <p:strVal val="visible"/>
                                      </p:to>
                                    </p:set>
                                    <p:animEffect transition="in" filter="dissolve">
                                      <p:cBhvr>
                                        <p:cTn id="91" dur="500"/>
                                        <p:tgtEl>
                                          <p:spTgt spid="497669"/>
                                        </p:tgtEl>
                                      </p:cBhvr>
                                    </p:animEffect>
                                  </p:childTnLst>
                                </p:cTn>
                              </p:par>
                            </p:childTnLst>
                          </p:cTn>
                        </p:par>
                        <p:par>
                          <p:cTn id="92" fill="hold" nodeType="afterGroup">
                            <p:stCondLst>
                              <p:cond delay="2500"/>
                            </p:stCondLst>
                            <p:childTnLst>
                              <p:par>
                                <p:cTn id="93" presetID="9" presetClass="entr" presetSubtype="0" fill="hold" grpId="0" nodeType="afterEffect">
                                  <p:stCondLst>
                                    <p:cond delay="0"/>
                                  </p:stCondLst>
                                  <p:childTnLst>
                                    <p:set>
                                      <p:cBhvr>
                                        <p:cTn id="94" dur="1" fill="hold">
                                          <p:stCondLst>
                                            <p:cond delay="0"/>
                                          </p:stCondLst>
                                        </p:cTn>
                                        <p:tgtEl>
                                          <p:spTgt spid="497668"/>
                                        </p:tgtEl>
                                        <p:attrNameLst>
                                          <p:attrName>style.visibility</p:attrName>
                                        </p:attrNameLst>
                                      </p:cBhvr>
                                      <p:to>
                                        <p:strVal val="visible"/>
                                      </p:to>
                                    </p:set>
                                    <p:animEffect transition="in" filter="dissolve">
                                      <p:cBhvr>
                                        <p:cTn id="95" dur="500"/>
                                        <p:tgtEl>
                                          <p:spTgt spid="497668"/>
                                        </p:tgtEl>
                                      </p:cBhvr>
                                    </p:animEffect>
                                  </p:childTnLst>
                                </p:cTn>
                              </p:par>
                            </p:childTnLst>
                          </p:cTn>
                        </p:par>
                        <p:par>
                          <p:cTn id="96" fill="hold" nodeType="afterGroup">
                            <p:stCondLst>
                              <p:cond delay="3000"/>
                            </p:stCondLst>
                            <p:childTnLst>
                              <p:par>
                                <p:cTn id="97" presetID="9" presetClass="entr" presetSubtype="0" fill="hold" grpId="0" nodeType="afterEffect">
                                  <p:stCondLst>
                                    <p:cond delay="0"/>
                                  </p:stCondLst>
                                  <p:childTnLst>
                                    <p:set>
                                      <p:cBhvr>
                                        <p:cTn id="98" dur="1" fill="hold">
                                          <p:stCondLst>
                                            <p:cond delay="0"/>
                                          </p:stCondLst>
                                        </p:cTn>
                                        <p:tgtEl>
                                          <p:spTgt spid="497667"/>
                                        </p:tgtEl>
                                        <p:attrNameLst>
                                          <p:attrName>style.visibility</p:attrName>
                                        </p:attrNameLst>
                                      </p:cBhvr>
                                      <p:to>
                                        <p:strVal val="visible"/>
                                      </p:to>
                                    </p:set>
                                    <p:animEffect transition="in" filter="dissolve">
                                      <p:cBhvr>
                                        <p:cTn id="99" dur="500"/>
                                        <p:tgtEl>
                                          <p:spTgt spid="497667"/>
                                        </p:tgtEl>
                                      </p:cBhvr>
                                    </p:animEffect>
                                  </p:childTnLst>
                                </p:cTn>
                              </p:par>
                            </p:childTnLst>
                          </p:cTn>
                        </p:par>
                        <p:par>
                          <p:cTn id="100" fill="hold" nodeType="afterGroup">
                            <p:stCondLst>
                              <p:cond delay="3500"/>
                            </p:stCondLst>
                            <p:childTnLst>
                              <p:par>
                                <p:cTn id="101" presetID="9" presetClass="entr" presetSubtype="0" fill="hold" grpId="0" nodeType="afterEffect">
                                  <p:stCondLst>
                                    <p:cond delay="0"/>
                                  </p:stCondLst>
                                  <p:childTnLst>
                                    <p:set>
                                      <p:cBhvr>
                                        <p:cTn id="102" dur="1" fill="hold">
                                          <p:stCondLst>
                                            <p:cond delay="0"/>
                                          </p:stCondLst>
                                        </p:cTn>
                                        <p:tgtEl>
                                          <p:spTgt spid="497666"/>
                                        </p:tgtEl>
                                        <p:attrNameLst>
                                          <p:attrName>style.visibility</p:attrName>
                                        </p:attrNameLst>
                                      </p:cBhvr>
                                      <p:to>
                                        <p:strVal val="visible"/>
                                      </p:to>
                                    </p:set>
                                    <p:animEffect transition="in" filter="dissolve">
                                      <p:cBhvr>
                                        <p:cTn id="103" dur="500"/>
                                        <p:tgtEl>
                                          <p:spTgt spid="497666"/>
                                        </p:tgtEl>
                                      </p:cBhvr>
                                    </p:animEffect>
                                  </p:childTnLst>
                                </p:cTn>
                              </p:par>
                            </p:childTnLst>
                          </p:cTn>
                        </p:par>
                        <p:par>
                          <p:cTn id="104" fill="hold" nodeType="afterGroup">
                            <p:stCondLst>
                              <p:cond delay="4000"/>
                            </p:stCondLst>
                            <p:childTnLst>
                              <p:par>
                                <p:cTn id="105" presetID="12" presetClass="entr" presetSubtype="4" fill="hold" nodeType="afterEffect">
                                  <p:stCondLst>
                                    <p:cond delay="0"/>
                                  </p:stCondLst>
                                  <p:childTnLst>
                                    <p:set>
                                      <p:cBhvr>
                                        <p:cTn id="106" dur="1" fill="hold">
                                          <p:stCondLst>
                                            <p:cond delay="0"/>
                                          </p:stCondLst>
                                        </p:cTn>
                                        <p:tgtEl>
                                          <p:spTgt spid="497687"/>
                                        </p:tgtEl>
                                        <p:attrNameLst>
                                          <p:attrName>style.visibility</p:attrName>
                                        </p:attrNameLst>
                                      </p:cBhvr>
                                      <p:to>
                                        <p:strVal val="visible"/>
                                      </p:to>
                                    </p:set>
                                    <p:animEffect transition="in" filter="slide(fromBottom)">
                                      <p:cBhvr>
                                        <p:cTn id="107" dur="500"/>
                                        <p:tgtEl>
                                          <p:spTgt spid="497687"/>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497688"/>
                                        </p:tgtEl>
                                        <p:attrNameLst>
                                          <p:attrName>style.visibility</p:attrName>
                                        </p:attrNameLst>
                                      </p:cBhvr>
                                      <p:to>
                                        <p:strVal val="visible"/>
                                      </p:to>
                                    </p:set>
                                    <p:animEffect transition="in" filter="wipe(down)">
                                      <p:cBhvr>
                                        <p:cTn id="112" dur="500"/>
                                        <p:tgtEl>
                                          <p:spTgt spid="497688"/>
                                        </p:tgtEl>
                                      </p:cBhvr>
                                    </p:animEffect>
                                  </p:childTnLst>
                                </p:cTn>
                              </p:par>
                            </p:childTnLst>
                          </p:cTn>
                        </p:par>
                        <p:par>
                          <p:cTn id="113" fill="hold" nodeType="afterGroup">
                            <p:stCondLst>
                              <p:cond delay="500"/>
                            </p:stCondLst>
                            <p:childTnLst>
                              <p:par>
                                <p:cTn id="114" presetID="9" presetClass="entr" presetSubtype="0" fill="hold" grpId="0" nodeType="afterEffect">
                                  <p:stCondLst>
                                    <p:cond delay="0"/>
                                  </p:stCondLst>
                                  <p:childTnLst>
                                    <p:set>
                                      <p:cBhvr>
                                        <p:cTn id="115" dur="1" fill="hold">
                                          <p:stCondLst>
                                            <p:cond delay="0"/>
                                          </p:stCondLst>
                                        </p:cTn>
                                        <p:tgtEl>
                                          <p:spTgt spid="497689"/>
                                        </p:tgtEl>
                                        <p:attrNameLst>
                                          <p:attrName>style.visibility</p:attrName>
                                        </p:attrNameLst>
                                      </p:cBhvr>
                                      <p:to>
                                        <p:strVal val="visible"/>
                                      </p:to>
                                    </p:set>
                                    <p:animEffect transition="in" filter="dissolve">
                                      <p:cBhvr>
                                        <p:cTn id="116" dur="500"/>
                                        <p:tgtEl>
                                          <p:spTgt spid="497689"/>
                                        </p:tgtEl>
                                      </p:cBhvr>
                                    </p:animEffect>
                                  </p:childTnLst>
                                </p:cTn>
                              </p:par>
                            </p:childTnLst>
                          </p:cTn>
                        </p:par>
                        <p:par>
                          <p:cTn id="117" fill="hold" nodeType="afterGroup">
                            <p:stCondLst>
                              <p:cond delay="1000"/>
                            </p:stCondLst>
                            <p:childTnLst>
                              <p:par>
                                <p:cTn id="118" presetID="22" presetClass="entr" presetSubtype="4" fill="hold" grpId="0" nodeType="afterEffect">
                                  <p:stCondLst>
                                    <p:cond delay="0"/>
                                  </p:stCondLst>
                                  <p:childTnLst>
                                    <p:set>
                                      <p:cBhvr>
                                        <p:cTn id="119" dur="1" fill="hold">
                                          <p:stCondLst>
                                            <p:cond delay="0"/>
                                          </p:stCondLst>
                                        </p:cTn>
                                        <p:tgtEl>
                                          <p:spTgt spid="497691"/>
                                        </p:tgtEl>
                                        <p:attrNameLst>
                                          <p:attrName>style.visibility</p:attrName>
                                        </p:attrNameLst>
                                      </p:cBhvr>
                                      <p:to>
                                        <p:strVal val="visible"/>
                                      </p:to>
                                    </p:set>
                                    <p:animEffect transition="in" filter="wipe(down)">
                                      <p:cBhvr>
                                        <p:cTn id="120" dur="500"/>
                                        <p:tgtEl>
                                          <p:spTgt spid="497691"/>
                                        </p:tgtEl>
                                      </p:cBhvr>
                                    </p:animEffect>
                                  </p:childTnLst>
                                </p:cTn>
                              </p:par>
                            </p:childTnLst>
                          </p:cTn>
                        </p:par>
                        <p:par>
                          <p:cTn id="121" fill="hold" nodeType="afterGroup">
                            <p:stCondLst>
                              <p:cond delay="1500"/>
                            </p:stCondLst>
                            <p:childTnLst>
                              <p:par>
                                <p:cTn id="122" presetID="9" presetClass="entr" presetSubtype="0" fill="hold" grpId="0" nodeType="afterEffect">
                                  <p:stCondLst>
                                    <p:cond delay="0"/>
                                  </p:stCondLst>
                                  <p:childTnLst>
                                    <p:set>
                                      <p:cBhvr>
                                        <p:cTn id="123" dur="1" fill="hold">
                                          <p:stCondLst>
                                            <p:cond delay="0"/>
                                          </p:stCondLst>
                                        </p:cTn>
                                        <p:tgtEl>
                                          <p:spTgt spid="497690"/>
                                        </p:tgtEl>
                                        <p:attrNameLst>
                                          <p:attrName>style.visibility</p:attrName>
                                        </p:attrNameLst>
                                      </p:cBhvr>
                                      <p:to>
                                        <p:strVal val="visible"/>
                                      </p:to>
                                    </p:set>
                                    <p:animEffect transition="in" filter="dissolve">
                                      <p:cBhvr>
                                        <p:cTn id="124" dur="500"/>
                                        <p:tgtEl>
                                          <p:spTgt spid="497690"/>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497692"/>
                                        </p:tgtEl>
                                        <p:attrNameLst>
                                          <p:attrName>style.visibility</p:attrName>
                                        </p:attrNameLst>
                                      </p:cBhvr>
                                      <p:to>
                                        <p:strVal val="visible"/>
                                      </p:to>
                                    </p:set>
                                    <p:anim calcmode="lin" valueType="num">
                                      <p:cBhvr additive="base">
                                        <p:cTn id="129" dur="500" fill="hold"/>
                                        <p:tgtEl>
                                          <p:spTgt spid="497692"/>
                                        </p:tgtEl>
                                        <p:attrNameLst>
                                          <p:attrName>ppt_x</p:attrName>
                                        </p:attrNameLst>
                                      </p:cBhvr>
                                      <p:tavLst>
                                        <p:tav tm="0">
                                          <p:val>
                                            <p:strVal val="#ppt_x"/>
                                          </p:val>
                                        </p:tav>
                                        <p:tav tm="100000">
                                          <p:val>
                                            <p:strVal val="#ppt_x"/>
                                          </p:val>
                                        </p:tav>
                                      </p:tavLst>
                                    </p:anim>
                                    <p:anim calcmode="lin" valueType="num">
                                      <p:cBhvr additive="base">
                                        <p:cTn id="130" dur="500" fill="hold"/>
                                        <p:tgtEl>
                                          <p:spTgt spid="497692"/>
                                        </p:tgtEl>
                                        <p:attrNameLst>
                                          <p:attrName>ppt_y</p:attrName>
                                        </p:attrNameLst>
                                      </p:cBhvr>
                                      <p:tavLst>
                                        <p:tav tm="0">
                                          <p:val>
                                            <p:strVal val="1+#ppt_h/2"/>
                                          </p:val>
                                        </p:tav>
                                        <p:tav tm="100000">
                                          <p:val>
                                            <p:strVal val="#ppt_y"/>
                                          </p:val>
                                        </p:tav>
                                      </p:tavLst>
                                    </p:anim>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2" presetClass="entr" presetSubtype="1" fill="hold" nodeType="clickEffect">
                                  <p:stCondLst>
                                    <p:cond delay="0"/>
                                  </p:stCondLst>
                                  <p:childTnLst>
                                    <p:set>
                                      <p:cBhvr>
                                        <p:cTn id="134" dur="1" fill="hold">
                                          <p:stCondLst>
                                            <p:cond delay="0"/>
                                          </p:stCondLst>
                                        </p:cTn>
                                        <p:tgtEl>
                                          <p:spTgt spid="497693"/>
                                        </p:tgtEl>
                                        <p:attrNameLst>
                                          <p:attrName>style.visibility</p:attrName>
                                        </p:attrNameLst>
                                      </p:cBhvr>
                                      <p:to>
                                        <p:strVal val="visible"/>
                                      </p:to>
                                    </p:set>
                                    <p:animEffect transition="in" filter="slide(fromTop)">
                                      <p:cBhvr>
                                        <p:cTn id="135" dur="500"/>
                                        <p:tgtEl>
                                          <p:spTgt spid="497693"/>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497694"/>
                                        </p:tgtEl>
                                        <p:attrNameLst>
                                          <p:attrName>style.visibility</p:attrName>
                                        </p:attrNameLst>
                                      </p:cBhvr>
                                      <p:to>
                                        <p:strVal val="visible"/>
                                      </p:to>
                                    </p:set>
                                    <p:anim calcmode="lin" valueType="num">
                                      <p:cBhvr additive="base">
                                        <p:cTn id="140" dur="500" fill="hold"/>
                                        <p:tgtEl>
                                          <p:spTgt spid="497694"/>
                                        </p:tgtEl>
                                        <p:attrNameLst>
                                          <p:attrName>ppt_x</p:attrName>
                                        </p:attrNameLst>
                                      </p:cBhvr>
                                      <p:tavLst>
                                        <p:tav tm="0">
                                          <p:val>
                                            <p:strVal val="#ppt_x"/>
                                          </p:val>
                                        </p:tav>
                                        <p:tav tm="100000">
                                          <p:val>
                                            <p:strVal val="#ppt_x"/>
                                          </p:val>
                                        </p:tav>
                                      </p:tavLst>
                                    </p:anim>
                                    <p:anim calcmode="lin" valueType="num">
                                      <p:cBhvr additive="base">
                                        <p:cTn id="141" dur="500" fill="hold"/>
                                        <p:tgtEl>
                                          <p:spTgt spid="497694"/>
                                        </p:tgtEl>
                                        <p:attrNameLst>
                                          <p:attrName>ppt_y</p:attrName>
                                        </p:attrNameLst>
                                      </p:cBhvr>
                                      <p:tavLst>
                                        <p:tav tm="0">
                                          <p:val>
                                            <p:strVal val="1+#ppt_h/2"/>
                                          </p:val>
                                        </p:tav>
                                        <p:tav tm="100000">
                                          <p:val>
                                            <p:strVal val="#ppt_y"/>
                                          </p:val>
                                        </p:tav>
                                      </p:tavLst>
                                    </p:anim>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2" presetClass="entr" presetSubtype="4" fill="hold" nodeType="clickEffect">
                                  <p:stCondLst>
                                    <p:cond delay="0"/>
                                  </p:stCondLst>
                                  <p:childTnLst>
                                    <p:set>
                                      <p:cBhvr>
                                        <p:cTn id="145" dur="1" fill="hold">
                                          <p:stCondLst>
                                            <p:cond delay="0"/>
                                          </p:stCondLst>
                                        </p:cTn>
                                        <p:tgtEl>
                                          <p:spTgt spid="497695"/>
                                        </p:tgtEl>
                                        <p:attrNameLst>
                                          <p:attrName>style.visibility</p:attrName>
                                        </p:attrNameLst>
                                      </p:cBhvr>
                                      <p:to>
                                        <p:strVal val="visible"/>
                                      </p:to>
                                    </p:set>
                                    <p:animEffect transition="in" filter="slide(fromBottom)">
                                      <p:cBhvr>
                                        <p:cTn id="146" dur="500"/>
                                        <p:tgtEl>
                                          <p:spTgt spid="497695"/>
                                        </p:tgtEl>
                                      </p:cBhvr>
                                    </p:animEffect>
                                  </p:childTnLst>
                                </p:cTn>
                              </p:par>
                            </p:childTnLst>
                          </p:cTn>
                        </p:par>
                        <p:par>
                          <p:cTn id="147" fill="hold" nodeType="afterGroup">
                            <p:stCondLst>
                              <p:cond delay="500"/>
                            </p:stCondLst>
                            <p:childTnLst>
                              <p:par>
                                <p:cTn id="148" presetID="22" presetClass="entr" presetSubtype="8" fill="hold" grpId="0" nodeType="afterEffect">
                                  <p:stCondLst>
                                    <p:cond delay="0"/>
                                  </p:stCondLst>
                                  <p:childTnLst>
                                    <p:set>
                                      <p:cBhvr>
                                        <p:cTn id="149" dur="1" fill="hold">
                                          <p:stCondLst>
                                            <p:cond delay="0"/>
                                          </p:stCondLst>
                                        </p:cTn>
                                        <p:tgtEl>
                                          <p:spTgt spid="497696"/>
                                        </p:tgtEl>
                                        <p:attrNameLst>
                                          <p:attrName>style.visibility</p:attrName>
                                        </p:attrNameLst>
                                      </p:cBhvr>
                                      <p:to>
                                        <p:strVal val="visible"/>
                                      </p:to>
                                    </p:set>
                                    <p:animEffect transition="in" filter="wipe(left)">
                                      <p:cBhvr>
                                        <p:cTn id="150" dur="500"/>
                                        <p:tgtEl>
                                          <p:spTgt spid="497696"/>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2" presetClass="entr" presetSubtype="1" fill="hold" nodeType="clickEffect">
                                  <p:stCondLst>
                                    <p:cond delay="0"/>
                                  </p:stCondLst>
                                  <p:childTnLst>
                                    <p:set>
                                      <p:cBhvr>
                                        <p:cTn id="154" dur="1" fill="hold">
                                          <p:stCondLst>
                                            <p:cond delay="0"/>
                                          </p:stCondLst>
                                        </p:cTn>
                                        <p:tgtEl>
                                          <p:spTgt spid="497697"/>
                                        </p:tgtEl>
                                        <p:attrNameLst>
                                          <p:attrName>style.visibility</p:attrName>
                                        </p:attrNameLst>
                                      </p:cBhvr>
                                      <p:to>
                                        <p:strVal val="visible"/>
                                      </p:to>
                                    </p:set>
                                    <p:animEffect transition="in" filter="slide(fromTop)">
                                      <p:cBhvr>
                                        <p:cTn id="155" dur="500"/>
                                        <p:tgtEl>
                                          <p:spTgt spid="497697"/>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497699"/>
                                        </p:tgtEl>
                                        <p:attrNameLst>
                                          <p:attrName>style.visibility</p:attrName>
                                        </p:attrNameLst>
                                      </p:cBhvr>
                                      <p:to>
                                        <p:strVal val="visible"/>
                                      </p:to>
                                    </p:set>
                                    <p:anim calcmode="lin" valueType="num">
                                      <p:cBhvr additive="base">
                                        <p:cTn id="160" dur="500" fill="hold"/>
                                        <p:tgtEl>
                                          <p:spTgt spid="497699"/>
                                        </p:tgtEl>
                                        <p:attrNameLst>
                                          <p:attrName>ppt_x</p:attrName>
                                        </p:attrNameLst>
                                      </p:cBhvr>
                                      <p:tavLst>
                                        <p:tav tm="0">
                                          <p:val>
                                            <p:strVal val="#ppt_x"/>
                                          </p:val>
                                        </p:tav>
                                        <p:tav tm="100000">
                                          <p:val>
                                            <p:strVal val="#ppt_x"/>
                                          </p:val>
                                        </p:tav>
                                      </p:tavLst>
                                    </p:anim>
                                    <p:anim calcmode="lin" valueType="num">
                                      <p:cBhvr additive="base">
                                        <p:cTn id="161" dur="500" fill="hold"/>
                                        <p:tgtEl>
                                          <p:spTgt spid="497699"/>
                                        </p:tgtEl>
                                        <p:attrNameLst>
                                          <p:attrName>ppt_y</p:attrName>
                                        </p:attrNameLst>
                                      </p:cBhvr>
                                      <p:tavLst>
                                        <p:tav tm="0">
                                          <p:val>
                                            <p:strVal val="1+#ppt_h/2"/>
                                          </p:val>
                                        </p:tav>
                                        <p:tav tm="100000">
                                          <p:val>
                                            <p:strVal val="#ppt_y"/>
                                          </p:val>
                                        </p:tav>
                                      </p:tavLst>
                                    </p:anim>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3" presetClass="entr" presetSubtype="16" fill="hold" nodeType="clickEffect">
                                  <p:stCondLst>
                                    <p:cond delay="0"/>
                                  </p:stCondLst>
                                  <p:childTnLst>
                                    <p:set>
                                      <p:cBhvr>
                                        <p:cTn id="165" dur="1" fill="hold">
                                          <p:stCondLst>
                                            <p:cond delay="0"/>
                                          </p:stCondLst>
                                        </p:cTn>
                                        <p:tgtEl>
                                          <p:spTgt spid="497698"/>
                                        </p:tgtEl>
                                        <p:attrNameLst>
                                          <p:attrName>style.visibility</p:attrName>
                                        </p:attrNameLst>
                                      </p:cBhvr>
                                      <p:to>
                                        <p:strVal val="visible"/>
                                      </p:to>
                                    </p:set>
                                    <p:anim calcmode="lin" valueType="num">
                                      <p:cBhvr>
                                        <p:cTn id="166" dur="500" fill="hold"/>
                                        <p:tgtEl>
                                          <p:spTgt spid="497698"/>
                                        </p:tgtEl>
                                        <p:attrNameLst>
                                          <p:attrName>ppt_w</p:attrName>
                                        </p:attrNameLst>
                                      </p:cBhvr>
                                      <p:tavLst>
                                        <p:tav tm="0">
                                          <p:val>
                                            <p:fltVal val="0"/>
                                          </p:val>
                                        </p:tav>
                                        <p:tav tm="100000">
                                          <p:val>
                                            <p:strVal val="#ppt_w"/>
                                          </p:val>
                                        </p:tav>
                                      </p:tavLst>
                                    </p:anim>
                                    <p:anim calcmode="lin" valueType="num">
                                      <p:cBhvr>
                                        <p:cTn id="167" dur="500" fill="hold"/>
                                        <p:tgtEl>
                                          <p:spTgt spid="497698"/>
                                        </p:tgtEl>
                                        <p:attrNameLst>
                                          <p:attrName>ppt_h</p:attrName>
                                        </p:attrNameLst>
                                      </p:cBhvr>
                                      <p:tavLst>
                                        <p:tav tm="0">
                                          <p:val>
                                            <p:fltVal val="0"/>
                                          </p:val>
                                        </p:tav>
                                        <p:tav tm="100000">
                                          <p:val>
                                            <p:strVal val="#ppt_h"/>
                                          </p:val>
                                        </p:tav>
                                      </p:tavLst>
                                    </p:anim>
                                  </p:childTnLst>
                                </p:cTn>
                              </p:par>
                            </p:childTnLst>
                          </p:cTn>
                        </p:par>
                        <p:par>
                          <p:cTn id="168" fill="hold" nodeType="afterGroup">
                            <p:stCondLst>
                              <p:cond delay="500"/>
                            </p:stCondLst>
                            <p:childTnLst>
                              <p:par>
                                <p:cTn id="169" presetID="9" presetClass="entr" presetSubtype="0" fill="hold" grpId="0" nodeType="afterEffect">
                                  <p:stCondLst>
                                    <p:cond delay="0"/>
                                  </p:stCondLst>
                                  <p:childTnLst>
                                    <p:set>
                                      <p:cBhvr>
                                        <p:cTn id="170" dur="1" fill="hold">
                                          <p:stCondLst>
                                            <p:cond delay="0"/>
                                          </p:stCondLst>
                                        </p:cTn>
                                        <p:tgtEl>
                                          <p:spTgt spid="497700"/>
                                        </p:tgtEl>
                                        <p:attrNameLst>
                                          <p:attrName>style.visibility</p:attrName>
                                        </p:attrNameLst>
                                      </p:cBhvr>
                                      <p:to>
                                        <p:strVal val="visible"/>
                                      </p:to>
                                    </p:set>
                                    <p:animEffect transition="in" filter="dissolve">
                                      <p:cBhvr>
                                        <p:cTn id="171" dur="500"/>
                                        <p:tgtEl>
                                          <p:spTgt spid="49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6" grpId="0" animBg="1"/>
      <p:bldP spid="497667" grpId="0" animBg="1"/>
      <p:bldP spid="497668" grpId="0" animBg="1"/>
      <p:bldP spid="497669" grpId="0" animBg="1"/>
      <p:bldP spid="497672" grpId="0" autoUpdateAnimBg="0"/>
      <p:bldP spid="497673" grpId="0" autoUpdateAnimBg="0"/>
      <p:bldP spid="497675" grpId="0" animBg="1"/>
      <p:bldP spid="497676" grpId="0" animBg="1"/>
      <p:bldP spid="497677" grpId="0" animBg="1"/>
      <p:bldP spid="497678" grpId="0" animBg="1"/>
      <p:bldP spid="497679" grpId="0" autoUpdateAnimBg="0"/>
      <p:bldP spid="497680" grpId="0" autoUpdateAnimBg="0"/>
      <p:bldP spid="497681" grpId="0" autoUpdateAnimBg="0"/>
      <p:bldP spid="497682" grpId="0" autoUpdateAnimBg="0"/>
      <p:bldP spid="497683" grpId="0" autoUpdateAnimBg="0"/>
      <p:bldP spid="497685" grpId="0" autoUpdateAnimBg="0"/>
      <p:bldP spid="497686" grpId="0" animBg="1"/>
      <p:bldP spid="497688" grpId="0" animBg="1"/>
      <p:bldP spid="497689" grpId="0" autoUpdateAnimBg="0"/>
      <p:bldP spid="497690" grpId="0" autoUpdateAnimBg="0"/>
      <p:bldP spid="497691" grpId="0" animBg="1"/>
      <p:bldP spid="497692" grpId="0" autoUpdateAnimBg="0"/>
      <p:bldP spid="497694" grpId="0" autoUpdateAnimBg="0"/>
      <p:bldP spid="497696" grpId="0" animBg="1"/>
      <p:bldP spid="497699" grpId="0" autoUpdateAnimBg="0"/>
      <p:bldP spid="497700" grpId="0" animBg="1"/>
      <p:bldP spid="497702"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endParaRPr lang="en-US" smtClean="0"/>
          </a:p>
        </p:txBody>
      </p:sp>
      <p:sp>
        <p:nvSpPr>
          <p:cNvPr id="37891" name="Rectangle 3"/>
          <p:cNvSpPr>
            <a:spLocks noGrp="1" noChangeArrowheads="1"/>
          </p:cNvSpPr>
          <p:nvPr>
            <p:ph type="body" idx="1"/>
          </p:nvPr>
        </p:nvSpPr>
        <p:spPr/>
        <p:txBody>
          <a:bodyPr/>
          <a:lstStyle/>
          <a:p>
            <a:pPr eaLnBrk="1" hangingPunct="1"/>
            <a:r>
              <a:rPr lang="en-US" i="1" smtClean="0">
                <a:hlinkClick r:id="rId2"/>
              </a:rPr>
              <a:t>http://www.youtube.com/watch?v=jGJrH49Z2ZA&amp;feature=related</a:t>
            </a:r>
            <a:endParaRPr lang="en-US" i="1"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762000"/>
            <a:ext cx="7772400" cy="1143000"/>
          </a:xfrm>
        </p:spPr>
        <p:txBody>
          <a:bodyPr/>
          <a:lstStyle/>
          <a:p>
            <a:pPr eaLnBrk="1" hangingPunct="1"/>
            <a:r>
              <a:rPr lang="en-US" altLang="zh-TW" sz="3200" b="1" smtClean="0">
                <a:solidFill>
                  <a:schemeClr val="accent2"/>
                </a:solidFill>
              </a:rPr>
              <a:t>In general, a quadratic equation may have :</a:t>
            </a:r>
          </a:p>
        </p:txBody>
      </p:sp>
      <p:sp>
        <p:nvSpPr>
          <p:cNvPr id="12291" name="Rectangle 3"/>
          <p:cNvSpPr>
            <a:spLocks noGrp="1" noChangeArrowheads="1"/>
          </p:cNvSpPr>
          <p:nvPr>
            <p:ph type="subTitle" idx="1"/>
          </p:nvPr>
        </p:nvSpPr>
        <p:spPr>
          <a:xfrm>
            <a:off x="381000" y="1905000"/>
            <a:ext cx="8382000" cy="838200"/>
          </a:xfrm>
        </p:spPr>
        <p:txBody>
          <a:bodyPr/>
          <a:lstStyle/>
          <a:p>
            <a:pPr algn="l" eaLnBrk="1" hangingPunct="1"/>
            <a:r>
              <a:rPr lang="en-US" altLang="zh-TW" sz="3600" b="1" smtClean="0">
                <a:solidFill>
                  <a:srgbClr val="FF0000"/>
                </a:solidFill>
              </a:rPr>
              <a:t> (1) two distinct (unequal) real roots</a:t>
            </a:r>
          </a:p>
        </p:txBody>
      </p:sp>
      <p:sp>
        <p:nvSpPr>
          <p:cNvPr id="12292" name="Text Box 4"/>
          <p:cNvSpPr txBox="1">
            <a:spLocks noChangeArrowheads="1"/>
          </p:cNvSpPr>
          <p:nvPr/>
        </p:nvSpPr>
        <p:spPr bwMode="auto">
          <a:xfrm>
            <a:off x="457200" y="3124200"/>
            <a:ext cx="800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3600" b="1">
                <a:solidFill>
                  <a:srgbClr val="FF0000"/>
                </a:solidFill>
              </a:rPr>
              <a:t>(2) one double (repeated) real root</a:t>
            </a:r>
          </a:p>
        </p:txBody>
      </p:sp>
      <p:sp>
        <p:nvSpPr>
          <p:cNvPr id="12293" name="Text Box 5"/>
          <p:cNvSpPr txBox="1">
            <a:spLocks noChangeArrowheads="1"/>
          </p:cNvSpPr>
          <p:nvPr/>
        </p:nvSpPr>
        <p:spPr bwMode="auto">
          <a:xfrm>
            <a:off x="457200" y="4343400"/>
            <a:ext cx="6324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(3) no real roots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2"/>
                                        </p:tgtEl>
                                        <p:attrNameLst>
                                          <p:attrName>style.visibility</p:attrName>
                                        </p:attrNameLst>
                                      </p:cBhvr>
                                      <p:to>
                                        <p:strVal val="visible"/>
                                      </p:to>
                                    </p:set>
                                    <p:anim calcmode="lin" valueType="num">
                                      <p:cBhvr additive="base">
                                        <p:cTn id="19" dur="500" fill="hold"/>
                                        <p:tgtEl>
                                          <p:spTgt spid="12292"/>
                                        </p:tgtEl>
                                        <p:attrNameLst>
                                          <p:attrName>ppt_x</p:attrName>
                                        </p:attrNameLst>
                                      </p:cBhvr>
                                      <p:tavLst>
                                        <p:tav tm="0">
                                          <p:val>
                                            <p:strVal val="0-#ppt_w/2"/>
                                          </p:val>
                                        </p:tav>
                                        <p:tav tm="100000">
                                          <p:val>
                                            <p:strVal val="#ppt_x"/>
                                          </p:val>
                                        </p:tav>
                                      </p:tavLst>
                                    </p:anim>
                                    <p:anim calcmode="lin" valueType="num">
                                      <p:cBhvr additive="base">
                                        <p:cTn id="20" dur="500" fill="hold"/>
                                        <p:tgtEl>
                                          <p:spTgt spid="1229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3"/>
                                        </p:tgtEl>
                                        <p:attrNameLst>
                                          <p:attrName>style.visibility</p:attrName>
                                        </p:attrNameLst>
                                      </p:cBhvr>
                                      <p:to>
                                        <p:strVal val="visible"/>
                                      </p:to>
                                    </p:set>
                                    <p:anim calcmode="lin" valueType="num">
                                      <p:cBhvr additive="base">
                                        <p:cTn id="25" dur="500" fill="hold"/>
                                        <p:tgtEl>
                                          <p:spTgt spid="12293"/>
                                        </p:tgtEl>
                                        <p:attrNameLst>
                                          <p:attrName>ppt_x</p:attrName>
                                        </p:attrNameLst>
                                      </p:cBhvr>
                                      <p:tavLst>
                                        <p:tav tm="0">
                                          <p:val>
                                            <p:strVal val="0-#ppt_w/2"/>
                                          </p:val>
                                        </p:tav>
                                        <p:tav tm="100000">
                                          <p:val>
                                            <p:strVal val="#ppt_x"/>
                                          </p:val>
                                        </p:tav>
                                      </p:tavLst>
                                    </p:anim>
                                    <p:anim calcmode="lin" valueType="num">
                                      <p:cBhvr additive="base">
                                        <p:cTn id="26" dur="500" fill="hold"/>
                                        <p:tgtEl>
                                          <p:spTgt spid="122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P spid="12292" grpId="0" autoUpdateAnimBg="0"/>
      <p:bldP spid="12293"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57200" y="6858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i="1">
                <a:solidFill>
                  <a:srgbClr val="FF0000"/>
                </a:solidFill>
              </a:rPr>
              <a:t>Two distinct (unequal) real roots</a:t>
            </a:r>
          </a:p>
        </p:txBody>
      </p:sp>
      <p:pic>
        <p:nvPicPr>
          <p:cNvPr id="13315" name="Picture 3" descr="graph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5240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4"/>
          <p:cNvSpPr txBox="1">
            <a:spLocks noChangeArrowheads="1"/>
          </p:cNvSpPr>
          <p:nvPr/>
        </p:nvSpPr>
        <p:spPr bwMode="auto">
          <a:xfrm>
            <a:off x="5943600" y="3505200"/>
            <a:ext cx="289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i="1">
                <a:solidFill>
                  <a:srgbClr val="FF0000"/>
                </a:solidFill>
              </a:rPr>
              <a:t>x</a:t>
            </a:r>
            <a:r>
              <a:rPr lang="en-US" altLang="zh-TW" sz="4000" b="1">
                <a:solidFill>
                  <a:srgbClr val="FF0000"/>
                </a:solidFill>
              </a:rPr>
              <a:t>-intercepts</a:t>
            </a:r>
          </a:p>
        </p:txBody>
      </p:sp>
      <p:sp>
        <p:nvSpPr>
          <p:cNvPr id="13317" name="Line 5"/>
          <p:cNvSpPr>
            <a:spLocks noChangeShapeType="1"/>
          </p:cNvSpPr>
          <p:nvPr/>
        </p:nvSpPr>
        <p:spPr bwMode="auto">
          <a:xfrm flipH="1">
            <a:off x="3657600" y="3886200"/>
            <a:ext cx="2133600" cy="1143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8" name="Line 6"/>
          <p:cNvSpPr>
            <a:spLocks noChangeShapeType="1"/>
          </p:cNvSpPr>
          <p:nvPr/>
        </p:nvSpPr>
        <p:spPr bwMode="auto">
          <a:xfrm flipH="1">
            <a:off x="4876800" y="3886200"/>
            <a:ext cx="914400" cy="1143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0-#ppt_w/2"/>
                                          </p:val>
                                        </p:tav>
                                        <p:tav tm="100000">
                                          <p:val>
                                            <p:strVal val="#ppt_x"/>
                                          </p:val>
                                        </p:tav>
                                      </p:tavLst>
                                    </p:anim>
                                    <p:anim calcmode="lin" valueType="num">
                                      <p:cBhvr additive="base">
                                        <p:cTn id="8" dur="500" fill="hold"/>
                                        <p:tgtEl>
                                          <p:spTgt spid="133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315"/>
                                        </p:tgtEl>
                                        <p:attrNameLst>
                                          <p:attrName>style.visibility</p:attrName>
                                        </p:attrNameLst>
                                      </p:cBhvr>
                                      <p:to>
                                        <p:strVal val="visible"/>
                                      </p:to>
                                    </p:set>
                                    <p:anim calcmode="lin" valueType="num">
                                      <p:cBhvr additive="base">
                                        <p:cTn id="13" dur="500" fill="hold"/>
                                        <p:tgtEl>
                                          <p:spTgt spid="13315"/>
                                        </p:tgtEl>
                                        <p:attrNameLst>
                                          <p:attrName>ppt_x</p:attrName>
                                        </p:attrNameLst>
                                      </p:cBhvr>
                                      <p:tavLst>
                                        <p:tav tm="0">
                                          <p:val>
                                            <p:strVal val="0-#ppt_w/2"/>
                                          </p:val>
                                        </p:tav>
                                        <p:tav tm="100000">
                                          <p:val>
                                            <p:strVal val="#ppt_x"/>
                                          </p:val>
                                        </p:tav>
                                      </p:tavLst>
                                    </p:anim>
                                    <p:anim calcmode="lin" valueType="num">
                                      <p:cBhvr additive="base">
                                        <p:cTn id="14" dur="5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7"/>
                                        </p:tgtEl>
                                        <p:attrNameLst>
                                          <p:attrName>style.visibility</p:attrName>
                                        </p:attrNameLst>
                                      </p:cBhvr>
                                      <p:to>
                                        <p:strVal val="visible"/>
                                      </p:to>
                                    </p:set>
                                    <p:anim calcmode="lin" valueType="num">
                                      <p:cBhvr additive="base">
                                        <p:cTn id="19" dur="500" fill="hold"/>
                                        <p:tgtEl>
                                          <p:spTgt spid="13317"/>
                                        </p:tgtEl>
                                        <p:attrNameLst>
                                          <p:attrName>ppt_x</p:attrName>
                                        </p:attrNameLst>
                                      </p:cBhvr>
                                      <p:tavLst>
                                        <p:tav tm="0">
                                          <p:val>
                                            <p:strVal val="0-#ppt_w/2"/>
                                          </p:val>
                                        </p:tav>
                                        <p:tav tm="100000">
                                          <p:val>
                                            <p:strVal val="#ppt_x"/>
                                          </p:val>
                                        </p:tav>
                                      </p:tavLst>
                                    </p:anim>
                                    <p:anim calcmode="lin" valueType="num">
                                      <p:cBhvr additive="base">
                                        <p:cTn id="20" dur="500" fill="hold"/>
                                        <p:tgtEl>
                                          <p:spTgt spid="1331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8"/>
                                        </p:tgtEl>
                                        <p:attrNameLst>
                                          <p:attrName>style.visibility</p:attrName>
                                        </p:attrNameLst>
                                      </p:cBhvr>
                                      <p:to>
                                        <p:strVal val="visible"/>
                                      </p:to>
                                    </p:set>
                                    <p:anim calcmode="lin" valueType="num">
                                      <p:cBhvr additive="base">
                                        <p:cTn id="25" dur="500" fill="hold"/>
                                        <p:tgtEl>
                                          <p:spTgt spid="13318"/>
                                        </p:tgtEl>
                                        <p:attrNameLst>
                                          <p:attrName>ppt_x</p:attrName>
                                        </p:attrNameLst>
                                      </p:cBhvr>
                                      <p:tavLst>
                                        <p:tav tm="0">
                                          <p:val>
                                            <p:strVal val="0-#ppt_w/2"/>
                                          </p:val>
                                        </p:tav>
                                        <p:tav tm="100000">
                                          <p:val>
                                            <p:strVal val="#ppt_x"/>
                                          </p:val>
                                        </p:tav>
                                      </p:tavLst>
                                    </p:anim>
                                    <p:anim calcmode="lin" valueType="num">
                                      <p:cBhvr additive="base">
                                        <p:cTn id="26" dur="500" fill="hold"/>
                                        <p:tgtEl>
                                          <p:spTgt spid="1331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6"/>
                                        </p:tgtEl>
                                        <p:attrNameLst>
                                          <p:attrName>style.visibility</p:attrName>
                                        </p:attrNameLst>
                                      </p:cBhvr>
                                      <p:to>
                                        <p:strVal val="visible"/>
                                      </p:to>
                                    </p:set>
                                    <p:anim calcmode="lin" valueType="num">
                                      <p:cBhvr additive="base">
                                        <p:cTn id="31" dur="500" fill="hold"/>
                                        <p:tgtEl>
                                          <p:spTgt spid="13316"/>
                                        </p:tgtEl>
                                        <p:attrNameLst>
                                          <p:attrName>ppt_x</p:attrName>
                                        </p:attrNameLst>
                                      </p:cBhvr>
                                      <p:tavLst>
                                        <p:tav tm="0">
                                          <p:val>
                                            <p:strVal val="0-#ppt_w/2"/>
                                          </p:val>
                                        </p:tav>
                                        <p:tav tm="100000">
                                          <p:val>
                                            <p:strVal val="#ppt_x"/>
                                          </p:val>
                                        </p:tav>
                                      </p:tavLst>
                                    </p:anim>
                                    <p:anim calcmode="lin" valueType="num">
                                      <p:cBhvr additive="base">
                                        <p:cTn id="32"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6" grpId="0" autoUpdateAnimBg="0"/>
      <p:bldP spid="13317" grpId="0" animBg="1"/>
      <p:bldP spid="133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57200" y="6858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i="1">
                <a:solidFill>
                  <a:srgbClr val="FF0000"/>
                </a:solidFill>
              </a:rPr>
              <a:t>One double (repeated) real roots</a:t>
            </a:r>
          </a:p>
        </p:txBody>
      </p:sp>
      <p:pic>
        <p:nvPicPr>
          <p:cNvPr id="14339" name="Picture 3" descr="graph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447800"/>
            <a:ext cx="49149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4"/>
          <p:cNvSpPr txBox="1">
            <a:spLocks noChangeArrowheads="1"/>
          </p:cNvSpPr>
          <p:nvPr/>
        </p:nvSpPr>
        <p:spPr bwMode="auto">
          <a:xfrm>
            <a:off x="6019800" y="3581400"/>
            <a:ext cx="259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i="1">
                <a:solidFill>
                  <a:srgbClr val="FF0000"/>
                </a:solidFill>
              </a:rPr>
              <a:t>x</a:t>
            </a:r>
            <a:r>
              <a:rPr lang="en-US" altLang="zh-TW" sz="4000" b="1">
                <a:solidFill>
                  <a:srgbClr val="FF0000"/>
                </a:solidFill>
              </a:rPr>
              <a:t>-intercept</a:t>
            </a:r>
          </a:p>
        </p:txBody>
      </p:sp>
      <p:sp>
        <p:nvSpPr>
          <p:cNvPr id="14341" name="Line 5"/>
          <p:cNvSpPr>
            <a:spLocks noChangeShapeType="1"/>
          </p:cNvSpPr>
          <p:nvPr/>
        </p:nvSpPr>
        <p:spPr bwMode="auto">
          <a:xfrm flipH="1">
            <a:off x="4648200" y="3962400"/>
            <a:ext cx="121920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4339"/>
                                        </p:tgtEl>
                                        <p:attrNameLst>
                                          <p:attrName>style.visibility</p:attrName>
                                        </p:attrNameLst>
                                      </p:cBhvr>
                                      <p:to>
                                        <p:strVal val="visible"/>
                                      </p:to>
                                    </p:set>
                                    <p:anim calcmode="lin" valueType="num">
                                      <p:cBhvr additive="base">
                                        <p:cTn id="13" dur="500" fill="hold"/>
                                        <p:tgtEl>
                                          <p:spTgt spid="14339"/>
                                        </p:tgtEl>
                                        <p:attrNameLst>
                                          <p:attrName>ppt_x</p:attrName>
                                        </p:attrNameLst>
                                      </p:cBhvr>
                                      <p:tavLst>
                                        <p:tav tm="0">
                                          <p:val>
                                            <p:strVal val="0-#ppt_w/2"/>
                                          </p:val>
                                        </p:tav>
                                        <p:tav tm="100000">
                                          <p:val>
                                            <p:strVal val="#ppt_x"/>
                                          </p:val>
                                        </p:tav>
                                      </p:tavLst>
                                    </p:anim>
                                    <p:anim calcmode="lin" valueType="num">
                                      <p:cBhvr additive="base">
                                        <p:cTn id="14" dur="500" fill="hold"/>
                                        <p:tgtEl>
                                          <p:spTgt spid="1433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41"/>
                                        </p:tgtEl>
                                        <p:attrNameLst>
                                          <p:attrName>style.visibility</p:attrName>
                                        </p:attrNameLst>
                                      </p:cBhvr>
                                      <p:to>
                                        <p:strVal val="visible"/>
                                      </p:to>
                                    </p:set>
                                    <p:anim calcmode="lin" valueType="num">
                                      <p:cBhvr additive="base">
                                        <p:cTn id="19" dur="500" fill="hold"/>
                                        <p:tgtEl>
                                          <p:spTgt spid="14341"/>
                                        </p:tgtEl>
                                        <p:attrNameLst>
                                          <p:attrName>ppt_x</p:attrName>
                                        </p:attrNameLst>
                                      </p:cBhvr>
                                      <p:tavLst>
                                        <p:tav tm="0">
                                          <p:val>
                                            <p:strVal val="0-#ppt_w/2"/>
                                          </p:val>
                                        </p:tav>
                                        <p:tav tm="100000">
                                          <p:val>
                                            <p:strVal val="#ppt_x"/>
                                          </p:val>
                                        </p:tav>
                                      </p:tavLst>
                                    </p:anim>
                                    <p:anim calcmode="lin" valueType="num">
                                      <p:cBhvr additive="base">
                                        <p:cTn id="20" dur="500" fill="hold"/>
                                        <p:tgtEl>
                                          <p:spTgt spid="1434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40"/>
                                        </p:tgtEl>
                                        <p:attrNameLst>
                                          <p:attrName>style.visibility</p:attrName>
                                        </p:attrNameLst>
                                      </p:cBhvr>
                                      <p:to>
                                        <p:strVal val="visible"/>
                                      </p:to>
                                    </p:set>
                                    <p:anim calcmode="lin" valueType="num">
                                      <p:cBhvr additive="base">
                                        <p:cTn id="25" dur="500" fill="hold"/>
                                        <p:tgtEl>
                                          <p:spTgt spid="14340"/>
                                        </p:tgtEl>
                                        <p:attrNameLst>
                                          <p:attrName>ppt_x</p:attrName>
                                        </p:attrNameLst>
                                      </p:cBhvr>
                                      <p:tavLst>
                                        <p:tav tm="0">
                                          <p:val>
                                            <p:strVal val="0-#ppt_w/2"/>
                                          </p:val>
                                        </p:tav>
                                        <p:tav tm="100000">
                                          <p:val>
                                            <p:strVal val="#ppt_x"/>
                                          </p:val>
                                        </p:tav>
                                      </p:tavLst>
                                    </p:anim>
                                    <p:anim calcmode="lin" valueType="num">
                                      <p:cBhvr additive="base">
                                        <p:cTn id="26" dur="500" fill="hold"/>
                                        <p:tgtEl>
                                          <p:spTgt spid="143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40" grpId="0" autoUpdateAnimBg="0"/>
      <p:bldP spid="143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Let’s try another!</a:t>
            </a:r>
          </a:p>
        </p:txBody>
      </p:sp>
      <p:sp>
        <p:nvSpPr>
          <p:cNvPr id="5123" name="Rectangle 3"/>
          <p:cNvSpPr>
            <a:spLocks noGrp="1" noChangeArrowheads="1"/>
          </p:cNvSpPr>
          <p:nvPr>
            <p:ph type="body" sz="half" idx="1"/>
          </p:nvPr>
        </p:nvSpPr>
        <p:spPr>
          <a:xfrm>
            <a:off x="228600" y="1981200"/>
            <a:ext cx="4267200" cy="4114800"/>
          </a:xfrm>
        </p:spPr>
        <p:txBody>
          <a:bodyPr/>
          <a:lstStyle/>
          <a:p>
            <a:pPr eaLnBrk="1" hangingPunct="1">
              <a:buFontTx/>
              <a:buNone/>
            </a:pPr>
            <a:r>
              <a:rPr lang="en-US" smtClean="0"/>
              <a:t>2) 3n + 1 = 7n - 5</a:t>
            </a:r>
          </a:p>
          <a:p>
            <a:pPr eaLnBrk="1" hangingPunct="1">
              <a:buFontTx/>
              <a:buNone/>
            </a:pPr>
            <a:r>
              <a:rPr lang="en-US" smtClean="0"/>
              <a:t>   </a:t>
            </a:r>
            <a:r>
              <a:rPr lang="en-US" u="sng" smtClean="0"/>
              <a:t>-3n         -3n</a:t>
            </a:r>
            <a:endParaRPr lang="en-US" smtClean="0"/>
          </a:p>
          <a:p>
            <a:pPr eaLnBrk="1" hangingPunct="1">
              <a:buFontTx/>
              <a:buNone/>
            </a:pPr>
            <a:r>
              <a:rPr lang="en-US" smtClean="0"/>
              <a:t>             1 = 4n - 5</a:t>
            </a:r>
          </a:p>
          <a:p>
            <a:pPr eaLnBrk="1" hangingPunct="1">
              <a:buFontTx/>
              <a:buNone/>
            </a:pPr>
            <a:r>
              <a:rPr lang="en-US" smtClean="0"/>
              <a:t>           </a:t>
            </a:r>
            <a:r>
              <a:rPr lang="en-US" u="sng" smtClean="0"/>
              <a:t>+5         +5</a:t>
            </a:r>
          </a:p>
          <a:p>
            <a:pPr eaLnBrk="1" hangingPunct="1">
              <a:buFontTx/>
              <a:buNone/>
            </a:pPr>
            <a:r>
              <a:rPr lang="en-US" smtClean="0"/>
              <a:t>            </a:t>
            </a:r>
            <a:r>
              <a:rPr lang="en-US" u="sng" smtClean="0"/>
              <a:t>6</a:t>
            </a:r>
            <a:r>
              <a:rPr lang="en-US" smtClean="0"/>
              <a:t>  = </a:t>
            </a:r>
            <a:r>
              <a:rPr lang="en-US" u="sng" smtClean="0"/>
              <a:t>4n</a:t>
            </a:r>
          </a:p>
          <a:p>
            <a:pPr eaLnBrk="1" hangingPunct="1">
              <a:buFontTx/>
              <a:buNone/>
            </a:pPr>
            <a:r>
              <a:rPr lang="en-US" smtClean="0"/>
              <a:t>            4       4</a:t>
            </a:r>
          </a:p>
          <a:p>
            <a:pPr eaLnBrk="1" hangingPunct="1">
              <a:buFontTx/>
              <a:buNone/>
            </a:pPr>
            <a:r>
              <a:rPr lang="en-US" smtClean="0"/>
              <a:t>Reduce!  </a:t>
            </a:r>
            <a:r>
              <a:rPr lang="en-US" u="sng" smtClean="0"/>
              <a:t>3</a:t>
            </a:r>
            <a:r>
              <a:rPr lang="en-US" smtClean="0"/>
              <a:t> = n</a:t>
            </a:r>
          </a:p>
          <a:p>
            <a:pPr eaLnBrk="1" hangingPunct="1">
              <a:buFontTx/>
              <a:buNone/>
            </a:pPr>
            <a:r>
              <a:rPr lang="en-US" smtClean="0"/>
              <a:t>               2</a:t>
            </a:r>
          </a:p>
        </p:txBody>
      </p:sp>
      <p:sp>
        <p:nvSpPr>
          <p:cNvPr id="5124" name="Rectangle 4"/>
          <p:cNvSpPr>
            <a:spLocks noGrp="1" noChangeArrowheads="1"/>
          </p:cNvSpPr>
          <p:nvPr>
            <p:ph type="body" sz="half" idx="2"/>
          </p:nvPr>
        </p:nvSpPr>
        <p:spPr>
          <a:xfrm>
            <a:off x="4953000" y="1828800"/>
            <a:ext cx="3810000" cy="4114800"/>
          </a:xfrm>
        </p:spPr>
        <p:txBody>
          <a:bodyPr/>
          <a:lstStyle/>
          <a:p>
            <a:pPr eaLnBrk="1" hangingPunct="1">
              <a:lnSpc>
                <a:spcPct val="70000"/>
              </a:lnSpc>
              <a:buFontTx/>
              <a:buNone/>
            </a:pPr>
            <a:r>
              <a:rPr lang="en-US" smtClean="0"/>
              <a:t>Check:</a:t>
            </a:r>
          </a:p>
          <a:p>
            <a:pPr eaLnBrk="1" hangingPunct="1">
              <a:lnSpc>
                <a:spcPct val="70000"/>
              </a:lnSpc>
              <a:buFontTx/>
              <a:buNone/>
            </a:pPr>
            <a:endParaRPr lang="en-US" smtClean="0"/>
          </a:p>
          <a:p>
            <a:pPr eaLnBrk="1" hangingPunct="1">
              <a:lnSpc>
                <a:spcPct val="70000"/>
              </a:lnSpc>
              <a:buFontTx/>
              <a:buNone/>
            </a:pPr>
            <a:r>
              <a:rPr lang="en-US" smtClean="0"/>
              <a:t>3(1.5) + 1 =? 7(1.5) - 5</a:t>
            </a:r>
          </a:p>
          <a:p>
            <a:pPr eaLnBrk="1" hangingPunct="1">
              <a:lnSpc>
                <a:spcPct val="70000"/>
              </a:lnSpc>
              <a:buFontTx/>
              <a:buNone/>
            </a:pPr>
            <a:endParaRPr lang="en-US" smtClean="0"/>
          </a:p>
          <a:p>
            <a:pPr eaLnBrk="1" hangingPunct="1">
              <a:lnSpc>
                <a:spcPct val="70000"/>
              </a:lnSpc>
              <a:buFontTx/>
              <a:buNone/>
            </a:pPr>
            <a:r>
              <a:rPr lang="en-US" smtClean="0"/>
              <a:t>4.5 + 1 =? 10.5 - 5</a:t>
            </a:r>
          </a:p>
          <a:p>
            <a:pPr eaLnBrk="1" hangingPunct="1">
              <a:lnSpc>
                <a:spcPct val="70000"/>
              </a:lnSpc>
              <a:buFontTx/>
              <a:buNone/>
            </a:pPr>
            <a:endParaRPr lang="en-US" smtClean="0"/>
          </a:p>
          <a:p>
            <a:pPr eaLnBrk="1" hangingPunct="1">
              <a:lnSpc>
                <a:spcPct val="70000"/>
              </a:lnSpc>
              <a:buFontTx/>
              <a:buNone/>
            </a:pPr>
            <a:r>
              <a:rPr lang="en-US" smtClean="0"/>
              <a:t>5.5 = 5.5</a:t>
            </a:r>
          </a:p>
        </p:txBody>
      </p:sp>
      <p:graphicFrame>
        <p:nvGraphicFramePr>
          <p:cNvPr id="5125" name="Object 5"/>
          <p:cNvGraphicFramePr>
            <a:graphicFrameLocks noChangeAspect="1"/>
          </p:cNvGraphicFramePr>
          <p:nvPr/>
        </p:nvGraphicFramePr>
        <p:xfrm>
          <a:off x="6400800" y="4038600"/>
          <a:ext cx="819150" cy="1200150"/>
        </p:xfrm>
        <a:graphic>
          <a:graphicData uri="http://schemas.openxmlformats.org/presentationml/2006/ole">
            <mc:AlternateContent xmlns:mc="http://schemas.openxmlformats.org/markup-compatibility/2006">
              <mc:Choice xmlns:v="urn:schemas-microsoft-com:vml" Requires="v">
                <p:oleObj spid="_x0000_s5132" r:id="rId4" imgW="2260600" imgH="3314700" progId="MS_ClipArt_Gallery">
                  <p:embed/>
                </p:oleObj>
              </mc:Choice>
              <mc:Fallback>
                <p:oleObj r:id="rId4" imgW="2260600" imgH="3314700" progId="MS_ClipArt_Gallery">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4038600"/>
                        <a:ext cx="819150" cy="120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57200" y="6858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No real roots</a:t>
            </a:r>
          </a:p>
        </p:txBody>
      </p:sp>
      <p:pic>
        <p:nvPicPr>
          <p:cNvPr id="15363" name="Picture 3" descr="graph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524000"/>
            <a:ext cx="4991100"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4"/>
          <p:cNvSpPr txBox="1">
            <a:spLocks noChangeArrowheads="1"/>
          </p:cNvSpPr>
          <p:nvPr/>
        </p:nvSpPr>
        <p:spPr bwMode="auto">
          <a:xfrm>
            <a:off x="5334000" y="4191000"/>
            <a:ext cx="3352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no </a:t>
            </a:r>
            <a:r>
              <a:rPr lang="en-US" altLang="zh-TW" sz="4000" b="1" i="1">
                <a:solidFill>
                  <a:srgbClr val="FF0000"/>
                </a:solidFill>
              </a:rPr>
              <a:t>x</a:t>
            </a:r>
            <a:r>
              <a:rPr lang="en-US" altLang="zh-TW" sz="4000" b="1">
                <a:solidFill>
                  <a:srgbClr val="FF0000"/>
                </a:solidFill>
              </a:rPr>
              <a:t>-intercept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5363"/>
                                        </p:tgtEl>
                                        <p:attrNameLst>
                                          <p:attrName>style.visibility</p:attrName>
                                        </p:attrNameLst>
                                      </p:cBhvr>
                                      <p:to>
                                        <p:strVal val="visible"/>
                                      </p:to>
                                    </p:set>
                                    <p:anim calcmode="lin" valueType="num">
                                      <p:cBhvr additive="base">
                                        <p:cTn id="13" dur="500" fill="hold"/>
                                        <p:tgtEl>
                                          <p:spTgt spid="15363"/>
                                        </p:tgtEl>
                                        <p:attrNameLst>
                                          <p:attrName>ppt_x</p:attrName>
                                        </p:attrNameLst>
                                      </p:cBhvr>
                                      <p:tavLst>
                                        <p:tav tm="0">
                                          <p:val>
                                            <p:strVal val="0-#ppt_w/2"/>
                                          </p:val>
                                        </p:tav>
                                        <p:tav tm="100000">
                                          <p:val>
                                            <p:strVal val="#ppt_x"/>
                                          </p:val>
                                        </p:tav>
                                      </p:tavLst>
                                    </p:anim>
                                    <p:anim calcmode="lin" valueType="num">
                                      <p:cBhvr additive="base">
                                        <p:cTn id="14" dur="500" fill="hold"/>
                                        <p:tgtEl>
                                          <p:spTgt spid="1536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4"/>
                                        </p:tgtEl>
                                        <p:attrNameLst>
                                          <p:attrName>style.visibility</p:attrName>
                                        </p:attrNameLst>
                                      </p:cBhvr>
                                      <p:to>
                                        <p:strVal val="visible"/>
                                      </p:to>
                                    </p:set>
                                    <p:anim calcmode="lin" valueType="num">
                                      <p:cBhvr additive="base">
                                        <p:cTn id="19" dur="500" fill="hold"/>
                                        <p:tgtEl>
                                          <p:spTgt spid="15364"/>
                                        </p:tgtEl>
                                        <p:attrNameLst>
                                          <p:attrName>ppt_x</p:attrName>
                                        </p:attrNameLst>
                                      </p:cBhvr>
                                      <p:tavLst>
                                        <p:tav tm="0">
                                          <p:val>
                                            <p:strVal val="0-#ppt_w/2"/>
                                          </p:val>
                                        </p:tav>
                                        <p:tav tm="100000">
                                          <p:val>
                                            <p:strVal val="#ppt_x"/>
                                          </p:val>
                                        </p:tav>
                                      </p:tavLst>
                                    </p:anim>
                                    <p:anim calcmode="lin" valueType="num">
                                      <p:cBhvr additive="base">
                                        <p:cTn id="20"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4"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85800" y="2286000"/>
            <a:ext cx="7772400" cy="1143000"/>
          </a:xfrm>
        </p:spPr>
        <p:txBody>
          <a:bodyPr/>
          <a:lstStyle/>
          <a:p>
            <a:pPr eaLnBrk="1" hangingPunct="1"/>
            <a:r>
              <a:rPr lang="en-US" altLang="zh-TW" sz="6000" b="1" smtClean="0">
                <a:solidFill>
                  <a:srgbClr val="FF0000"/>
                </a:solidFill>
              </a:rPr>
              <a:t>Nature of Roots</a:t>
            </a:r>
          </a:p>
        </p:txBody>
      </p:sp>
    </p:spTree>
    <p:custDataLst>
      <p:tags r:id="rId1"/>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4043" name="Equation" r:id="rId4" imgW="114151" imgH="215619" progId="Equation.3">
                  <p:embed/>
                </p:oleObj>
              </mc:Choice>
              <mc:Fallback>
                <p:oleObj name="Equation"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5" name="Text Box 3"/>
          <p:cNvSpPr txBox="1">
            <a:spLocks noChangeArrowheads="1"/>
          </p:cNvSpPr>
          <p:nvPr/>
        </p:nvSpPr>
        <p:spPr bwMode="auto">
          <a:xfrm>
            <a:off x="1143000" y="914400"/>
            <a:ext cx="4572000" cy="100647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6000" b="1">
                <a:solidFill>
                  <a:srgbClr val="FF0000"/>
                </a:solidFill>
              </a:rPr>
              <a:t>△ = </a:t>
            </a:r>
            <a:r>
              <a:rPr lang="en-US" altLang="zh-TW" sz="6000" b="1" i="1">
                <a:solidFill>
                  <a:srgbClr val="FF0000"/>
                </a:solidFill>
              </a:rPr>
              <a:t>b</a:t>
            </a:r>
            <a:r>
              <a:rPr lang="en-US" altLang="zh-TW" sz="6000" b="1" baseline="30000">
                <a:solidFill>
                  <a:srgbClr val="FF0000"/>
                </a:solidFill>
              </a:rPr>
              <a:t>2 </a:t>
            </a:r>
            <a:r>
              <a:rPr lang="en-US" altLang="zh-TW" sz="6000" b="1">
                <a:solidFill>
                  <a:srgbClr val="FF0000"/>
                </a:solidFill>
              </a:rPr>
              <a:t>- 4</a:t>
            </a:r>
            <a:r>
              <a:rPr lang="en-US" altLang="zh-TW" sz="6000" b="1" i="1">
                <a:solidFill>
                  <a:srgbClr val="FF0000"/>
                </a:solidFill>
              </a:rPr>
              <a:t>ac</a:t>
            </a:r>
          </a:p>
        </p:txBody>
      </p:sp>
      <p:sp>
        <p:nvSpPr>
          <p:cNvPr id="18436" name="Text Box 4"/>
          <p:cNvSpPr txBox="1">
            <a:spLocks noChangeArrowheads="1"/>
          </p:cNvSpPr>
          <p:nvPr/>
        </p:nvSpPr>
        <p:spPr bwMode="auto">
          <a:xfrm>
            <a:off x="914400" y="2057400"/>
            <a:ext cx="76962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3600" b="1">
                <a:solidFill>
                  <a:schemeClr val="accent2"/>
                </a:solidFill>
              </a:rPr>
              <a:t>Since the expression </a:t>
            </a:r>
            <a:r>
              <a:rPr lang="en-US" altLang="zh-TW" sz="3600" b="1" i="1">
                <a:solidFill>
                  <a:schemeClr val="accent2"/>
                </a:solidFill>
              </a:rPr>
              <a:t>b</a:t>
            </a:r>
            <a:r>
              <a:rPr lang="en-US" altLang="zh-TW" sz="3600" b="1" baseline="30000">
                <a:solidFill>
                  <a:schemeClr val="accent2"/>
                </a:solidFill>
              </a:rPr>
              <a:t>2 </a:t>
            </a:r>
            <a:r>
              <a:rPr lang="en-US" altLang="zh-TW" sz="3600" b="1">
                <a:solidFill>
                  <a:schemeClr val="accent2"/>
                </a:solidFill>
              </a:rPr>
              <a:t>- 4</a:t>
            </a:r>
            <a:r>
              <a:rPr lang="en-US" altLang="zh-TW" sz="3600" b="1" i="1">
                <a:solidFill>
                  <a:schemeClr val="accent2"/>
                </a:solidFill>
              </a:rPr>
              <a:t>ac</a:t>
            </a:r>
            <a:r>
              <a:rPr lang="en-US" altLang="zh-TW" sz="3600" b="1">
                <a:solidFill>
                  <a:schemeClr val="accent2"/>
                </a:solidFill>
              </a:rPr>
              <a:t> can be used to determine the nature of the roots of a quadratic equation in the form </a:t>
            </a:r>
            <a:r>
              <a:rPr lang="en-US" altLang="zh-TW" sz="3600" b="1" i="1">
                <a:solidFill>
                  <a:schemeClr val="accent2"/>
                </a:solidFill>
              </a:rPr>
              <a:t>ax</a:t>
            </a:r>
            <a:r>
              <a:rPr lang="en-US" altLang="zh-TW" sz="3600" b="1" baseline="30000">
                <a:solidFill>
                  <a:schemeClr val="accent2"/>
                </a:solidFill>
              </a:rPr>
              <a:t>2 </a:t>
            </a:r>
            <a:r>
              <a:rPr lang="en-US" altLang="zh-TW" sz="3600" b="1">
                <a:solidFill>
                  <a:schemeClr val="accent2"/>
                </a:solidFill>
              </a:rPr>
              <a:t>– </a:t>
            </a:r>
            <a:r>
              <a:rPr lang="en-US" altLang="zh-TW" sz="3600" b="1" i="1">
                <a:solidFill>
                  <a:schemeClr val="accent2"/>
                </a:solidFill>
              </a:rPr>
              <a:t>bx</a:t>
            </a:r>
            <a:r>
              <a:rPr lang="en-US" altLang="zh-TW" sz="3600" b="1">
                <a:solidFill>
                  <a:schemeClr val="accent2"/>
                </a:solidFill>
              </a:rPr>
              <a:t> + </a:t>
            </a:r>
            <a:r>
              <a:rPr lang="en-US" altLang="zh-TW" sz="3600" b="1" i="1">
                <a:solidFill>
                  <a:schemeClr val="accent2"/>
                </a:solidFill>
              </a:rPr>
              <a:t>c</a:t>
            </a:r>
            <a:r>
              <a:rPr lang="en-US" altLang="zh-TW" sz="3600" b="1">
                <a:solidFill>
                  <a:schemeClr val="accent2"/>
                </a:solidFill>
              </a:rPr>
              <a:t> = 0, it is called the </a:t>
            </a:r>
            <a:r>
              <a:rPr lang="en-US" altLang="zh-TW" sz="3600" b="1">
                <a:solidFill>
                  <a:srgbClr val="FF0000"/>
                </a:solidFill>
              </a:rPr>
              <a:t>discriminant </a:t>
            </a:r>
            <a:r>
              <a:rPr lang="en-US" altLang="zh-TW" sz="3600" b="1">
                <a:solidFill>
                  <a:schemeClr val="accent2"/>
                </a:solidFill>
              </a:rPr>
              <a:t>of the quadratic equation.</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0-#ppt_w/2"/>
                                          </p:val>
                                        </p:tav>
                                        <p:tav tm="100000">
                                          <p:val>
                                            <p:strVal val="#ppt_x"/>
                                          </p:val>
                                        </p:tav>
                                      </p:tavLst>
                                    </p:anim>
                                    <p:anim calcmode="lin" valueType="num">
                                      <p:cBhvr additive="base">
                                        <p:cTn id="8" dur="500" fill="hold"/>
                                        <p:tgtEl>
                                          <p:spTgt spid="184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gtEl>
                                        <p:attrNameLst>
                                          <p:attrName>style.visibility</p:attrName>
                                        </p:attrNameLst>
                                      </p:cBhvr>
                                      <p:to>
                                        <p:strVal val="visible"/>
                                      </p:to>
                                    </p:set>
                                    <p:anim calcmode="lin" valueType="num">
                                      <p:cBhvr additive="base">
                                        <p:cTn id="13" dur="500" fill="hold"/>
                                        <p:tgtEl>
                                          <p:spTgt spid="18435"/>
                                        </p:tgtEl>
                                        <p:attrNameLst>
                                          <p:attrName>ppt_x</p:attrName>
                                        </p:attrNameLst>
                                      </p:cBhvr>
                                      <p:tavLst>
                                        <p:tav tm="0">
                                          <p:val>
                                            <p:strVal val="0-#ppt_w/2"/>
                                          </p:val>
                                        </p:tav>
                                        <p:tav tm="100000">
                                          <p:val>
                                            <p:strVal val="#ppt_x"/>
                                          </p:val>
                                        </p:tav>
                                      </p:tavLst>
                                    </p:anim>
                                    <p:anim calcmode="lin" valueType="num">
                                      <p:cBhvr additive="base">
                                        <p:cTn id="14" dur="500" fill="hold"/>
                                        <p:tgtEl>
                                          <p:spTgt spid="1843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6"/>
                                        </p:tgtEl>
                                        <p:attrNameLst>
                                          <p:attrName>style.visibility</p:attrName>
                                        </p:attrNameLst>
                                      </p:cBhvr>
                                      <p:to>
                                        <p:strVal val="visible"/>
                                      </p:to>
                                    </p:set>
                                    <p:anim calcmode="lin" valueType="num">
                                      <p:cBhvr additive="base">
                                        <p:cTn id="19" dur="500" fill="hold"/>
                                        <p:tgtEl>
                                          <p:spTgt spid="18436"/>
                                        </p:tgtEl>
                                        <p:attrNameLst>
                                          <p:attrName>ppt_x</p:attrName>
                                        </p:attrNameLst>
                                      </p:cBhvr>
                                      <p:tavLst>
                                        <p:tav tm="0">
                                          <p:val>
                                            <p:strVal val="0-#ppt_w/2"/>
                                          </p:val>
                                        </p:tav>
                                        <p:tav tm="100000">
                                          <p:val>
                                            <p:strVal val="#ppt_x"/>
                                          </p:val>
                                        </p:tav>
                                      </p:tavLst>
                                    </p:anim>
                                    <p:anim calcmode="lin" valueType="num">
                                      <p:cBhvr additive="base">
                                        <p:cTn id="20" dur="500" fill="hold"/>
                                        <p:tgtEl>
                                          <p:spTgt spid="184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autoUpdateAnimBg="0"/>
      <p:bldP spid="18436"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57200" y="6858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Two distinct (unequal) real roots</a:t>
            </a:r>
          </a:p>
        </p:txBody>
      </p:sp>
      <p:pic>
        <p:nvPicPr>
          <p:cNvPr id="19459" name="Picture 3" descr="graph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7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 Box 4"/>
          <p:cNvSpPr txBox="1">
            <a:spLocks noChangeArrowheads="1"/>
          </p:cNvSpPr>
          <p:nvPr/>
        </p:nvSpPr>
        <p:spPr bwMode="auto">
          <a:xfrm>
            <a:off x="4267200" y="3581400"/>
            <a:ext cx="289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x-intercepts</a:t>
            </a:r>
          </a:p>
        </p:txBody>
      </p:sp>
      <p:sp>
        <p:nvSpPr>
          <p:cNvPr id="19461" name="Line 5"/>
          <p:cNvSpPr>
            <a:spLocks noChangeShapeType="1"/>
          </p:cNvSpPr>
          <p:nvPr/>
        </p:nvSpPr>
        <p:spPr bwMode="auto">
          <a:xfrm flipH="1">
            <a:off x="2057400" y="3810000"/>
            <a:ext cx="2133600" cy="114300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2" name="Line 6"/>
          <p:cNvSpPr>
            <a:spLocks noChangeShapeType="1"/>
          </p:cNvSpPr>
          <p:nvPr/>
        </p:nvSpPr>
        <p:spPr bwMode="auto">
          <a:xfrm flipH="1">
            <a:off x="3200400" y="3886200"/>
            <a:ext cx="914400" cy="114300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3" name="Text Box 7"/>
          <p:cNvSpPr txBox="1">
            <a:spLocks noChangeArrowheads="1"/>
          </p:cNvSpPr>
          <p:nvPr/>
        </p:nvSpPr>
        <p:spPr bwMode="auto">
          <a:xfrm>
            <a:off x="4572000" y="1981200"/>
            <a:ext cx="457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 = </a:t>
            </a:r>
            <a:r>
              <a:rPr lang="en-US" altLang="zh-TW" sz="4000" b="1" i="1">
                <a:solidFill>
                  <a:srgbClr val="FF0000"/>
                </a:solidFill>
              </a:rPr>
              <a:t>b</a:t>
            </a:r>
            <a:r>
              <a:rPr lang="en-US" altLang="zh-TW" sz="4000" b="1" baseline="30000">
                <a:solidFill>
                  <a:srgbClr val="FF0000"/>
                </a:solidFill>
              </a:rPr>
              <a:t>2 </a:t>
            </a:r>
            <a:r>
              <a:rPr lang="en-US" altLang="zh-TW" sz="4000" b="1">
                <a:solidFill>
                  <a:srgbClr val="FF0000"/>
                </a:solidFill>
              </a:rPr>
              <a:t>- 4</a:t>
            </a:r>
            <a:r>
              <a:rPr lang="en-US" altLang="zh-TW" sz="4000" b="1" i="1">
                <a:solidFill>
                  <a:srgbClr val="FF0000"/>
                </a:solidFill>
              </a:rPr>
              <a:t>ac</a:t>
            </a:r>
            <a:r>
              <a:rPr lang="en-US" altLang="zh-TW" sz="4000" b="1">
                <a:solidFill>
                  <a:srgbClr val="FF0000"/>
                </a:solidFill>
              </a:rPr>
              <a:t> &gt; 0</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0-#ppt_w/2"/>
                                          </p:val>
                                        </p:tav>
                                        <p:tav tm="100000">
                                          <p:val>
                                            <p:strVal val="#ppt_x"/>
                                          </p:val>
                                        </p:tav>
                                      </p:tavLst>
                                    </p:anim>
                                    <p:anim calcmode="lin" valueType="num">
                                      <p:cBhvr additive="base">
                                        <p:cTn id="8" dur="500" fill="hold"/>
                                        <p:tgtEl>
                                          <p:spTgt spid="194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9459"/>
                                        </p:tgtEl>
                                        <p:attrNameLst>
                                          <p:attrName>style.visibility</p:attrName>
                                        </p:attrNameLst>
                                      </p:cBhvr>
                                      <p:to>
                                        <p:strVal val="visible"/>
                                      </p:to>
                                    </p:set>
                                    <p:anim calcmode="lin" valueType="num">
                                      <p:cBhvr additive="base">
                                        <p:cTn id="13" dur="500" fill="hold"/>
                                        <p:tgtEl>
                                          <p:spTgt spid="19459"/>
                                        </p:tgtEl>
                                        <p:attrNameLst>
                                          <p:attrName>ppt_x</p:attrName>
                                        </p:attrNameLst>
                                      </p:cBhvr>
                                      <p:tavLst>
                                        <p:tav tm="0">
                                          <p:val>
                                            <p:strVal val="0-#ppt_w/2"/>
                                          </p:val>
                                        </p:tav>
                                        <p:tav tm="100000">
                                          <p:val>
                                            <p:strVal val="#ppt_x"/>
                                          </p:val>
                                        </p:tav>
                                      </p:tavLst>
                                    </p:anim>
                                    <p:anim calcmode="lin" valueType="num">
                                      <p:cBhvr additive="base">
                                        <p:cTn id="14" dur="500" fill="hold"/>
                                        <p:tgtEl>
                                          <p:spTgt spid="1945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61"/>
                                        </p:tgtEl>
                                        <p:attrNameLst>
                                          <p:attrName>style.visibility</p:attrName>
                                        </p:attrNameLst>
                                      </p:cBhvr>
                                      <p:to>
                                        <p:strVal val="visible"/>
                                      </p:to>
                                    </p:set>
                                    <p:anim calcmode="lin" valueType="num">
                                      <p:cBhvr additive="base">
                                        <p:cTn id="19" dur="500" fill="hold"/>
                                        <p:tgtEl>
                                          <p:spTgt spid="19461"/>
                                        </p:tgtEl>
                                        <p:attrNameLst>
                                          <p:attrName>ppt_x</p:attrName>
                                        </p:attrNameLst>
                                      </p:cBhvr>
                                      <p:tavLst>
                                        <p:tav tm="0">
                                          <p:val>
                                            <p:strVal val="0-#ppt_w/2"/>
                                          </p:val>
                                        </p:tav>
                                        <p:tav tm="100000">
                                          <p:val>
                                            <p:strVal val="#ppt_x"/>
                                          </p:val>
                                        </p:tav>
                                      </p:tavLst>
                                    </p:anim>
                                    <p:anim calcmode="lin" valueType="num">
                                      <p:cBhvr additive="base">
                                        <p:cTn id="20" dur="500" fill="hold"/>
                                        <p:tgtEl>
                                          <p:spTgt spid="1946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62"/>
                                        </p:tgtEl>
                                        <p:attrNameLst>
                                          <p:attrName>style.visibility</p:attrName>
                                        </p:attrNameLst>
                                      </p:cBhvr>
                                      <p:to>
                                        <p:strVal val="visible"/>
                                      </p:to>
                                    </p:set>
                                    <p:anim calcmode="lin" valueType="num">
                                      <p:cBhvr additive="base">
                                        <p:cTn id="25" dur="500" fill="hold"/>
                                        <p:tgtEl>
                                          <p:spTgt spid="19462"/>
                                        </p:tgtEl>
                                        <p:attrNameLst>
                                          <p:attrName>ppt_x</p:attrName>
                                        </p:attrNameLst>
                                      </p:cBhvr>
                                      <p:tavLst>
                                        <p:tav tm="0">
                                          <p:val>
                                            <p:strVal val="0-#ppt_w/2"/>
                                          </p:val>
                                        </p:tav>
                                        <p:tav tm="100000">
                                          <p:val>
                                            <p:strVal val="#ppt_x"/>
                                          </p:val>
                                        </p:tav>
                                      </p:tavLst>
                                    </p:anim>
                                    <p:anim calcmode="lin" valueType="num">
                                      <p:cBhvr additive="base">
                                        <p:cTn id="26" dur="500" fill="hold"/>
                                        <p:tgtEl>
                                          <p:spTgt spid="1946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60"/>
                                        </p:tgtEl>
                                        <p:attrNameLst>
                                          <p:attrName>style.visibility</p:attrName>
                                        </p:attrNameLst>
                                      </p:cBhvr>
                                      <p:to>
                                        <p:strVal val="visible"/>
                                      </p:to>
                                    </p:set>
                                    <p:anim calcmode="lin" valueType="num">
                                      <p:cBhvr additive="base">
                                        <p:cTn id="31" dur="500" fill="hold"/>
                                        <p:tgtEl>
                                          <p:spTgt spid="19460"/>
                                        </p:tgtEl>
                                        <p:attrNameLst>
                                          <p:attrName>ppt_x</p:attrName>
                                        </p:attrNameLst>
                                      </p:cBhvr>
                                      <p:tavLst>
                                        <p:tav tm="0">
                                          <p:val>
                                            <p:strVal val="0-#ppt_w/2"/>
                                          </p:val>
                                        </p:tav>
                                        <p:tav tm="100000">
                                          <p:val>
                                            <p:strVal val="#ppt_x"/>
                                          </p:val>
                                        </p:tav>
                                      </p:tavLst>
                                    </p:anim>
                                    <p:anim calcmode="lin" valueType="num">
                                      <p:cBhvr additive="base">
                                        <p:cTn id="32"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463"/>
                                        </p:tgtEl>
                                        <p:attrNameLst>
                                          <p:attrName>style.visibility</p:attrName>
                                        </p:attrNameLst>
                                      </p:cBhvr>
                                      <p:to>
                                        <p:strVal val="visible"/>
                                      </p:to>
                                    </p:set>
                                    <p:anim calcmode="lin" valueType="num">
                                      <p:cBhvr additive="base">
                                        <p:cTn id="37" dur="500" fill="hold"/>
                                        <p:tgtEl>
                                          <p:spTgt spid="19463"/>
                                        </p:tgtEl>
                                        <p:attrNameLst>
                                          <p:attrName>ppt_x</p:attrName>
                                        </p:attrNameLst>
                                      </p:cBhvr>
                                      <p:tavLst>
                                        <p:tav tm="0">
                                          <p:val>
                                            <p:strVal val="0-#ppt_w/2"/>
                                          </p:val>
                                        </p:tav>
                                        <p:tav tm="100000">
                                          <p:val>
                                            <p:strVal val="#ppt_x"/>
                                          </p:val>
                                        </p:tav>
                                      </p:tavLst>
                                    </p:anim>
                                    <p:anim calcmode="lin" valueType="num">
                                      <p:cBhvr additive="base">
                                        <p:cTn id="38" dur="500" fill="hold"/>
                                        <p:tgtEl>
                                          <p:spTgt spid="194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60" grpId="0" autoUpdateAnimBg="0"/>
      <p:bldP spid="19461" grpId="0" animBg="1"/>
      <p:bldP spid="19462" grpId="0" animBg="1"/>
      <p:bldP spid="19463"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57200" y="6858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One double (repeated) real roots</a:t>
            </a:r>
          </a:p>
        </p:txBody>
      </p:sp>
      <p:pic>
        <p:nvPicPr>
          <p:cNvPr id="20483" name="Picture 3" descr="graph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24000"/>
            <a:ext cx="49149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Box 4"/>
          <p:cNvSpPr txBox="1">
            <a:spLocks noChangeArrowheads="1"/>
          </p:cNvSpPr>
          <p:nvPr/>
        </p:nvSpPr>
        <p:spPr bwMode="auto">
          <a:xfrm>
            <a:off x="4495800" y="3733800"/>
            <a:ext cx="259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x-intercept</a:t>
            </a:r>
          </a:p>
        </p:txBody>
      </p:sp>
      <p:sp>
        <p:nvSpPr>
          <p:cNvPr id="20485" name="Line 5"/>
          <p:cNvSpPr>
            <a:spLocks noChangeShapeType="1"/>
          </p:cNvSpPr>
          <p:nvPr/>
        </p:nvSpPr>
        <p:spPr bwMode="auto">
          <a:xfrm flipH="1">
            <a:off x="3352800" y="4038600"/>
            <a:ext cx="1219200" cy="91440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6" name="Text Box 6"/>
          <p:cNvSpPr txBox="1">
            <a:spLocks noChangeArrowheads="1"/>
          </p:cNvSpPr>
          <p:nvPr/>
        </p:nvSpPr>
        <p:spPr bwMode="auto">
          <a:xfrm>
            <a:off x="5105400" y="2514600"/>
            <a:ext cx="457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 = </a:t>
            </a:r>
            <a:r>
              <a:rPr lang="en-US" altLang="zh-TW" sz="4000" b="1" i="1">
                <a:solidFill>
                  <a:srgbClr val="FF0000"/>
                </a:solidFill>
              </a:rPr>
              <a:t>b</a:t>
            </a:r>
            <a:r>
              <a:rPr lang="en-US" altLang="zh-TW" sz="4000" b="1" baseline="30000">
                <a:solidFill>
                  <a:srgbClr val="FF0000"/>
                </a:solidFill>
              </a:rPr>
              <a:t>2 </a:t>
            </a:r>
            <a:r>
              <a:rPr lang="en-US" altLang="zh-TW" sz="4000" b="1">
                <a:solidFill>
                  <a:srgbClr val="FF0000"/>
                </a:solidFill>
              </a:rPr>
              <a:t>- 4</a:t>
            </a:r>
            <a:r>
              <a:rPr lang="en-US" altLang="zh-TW" sz="4000" b="1" i="1">
                <a:solidFill>
                  <a:srgbClr val="FF0000"/>
                </a:solidFill>
              </a:rPr>
              <a:t>ac</a:t>
            </a:r>
            <a:r>
              <a:rPr lang="en-US" altLang="zh-TW" sz="4000" b="1">
                <a:solidFill>
                  <a:srgbClr val="FF0000"/>
                </a:solidFill>
              </a:rPr>
              <a:t> = 0</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0483"/>
                                        </p:tgtEl>
                                        <p:attrNameLst>
                                          <p:attrName>style.visibility</p:attrName>
                                        </p:attrNameLst>
                                      </p:cBhvr>
                                      <p:to>
                                        <p:strVal val="visible"/>
                                      </p:to>
                                    </p:set>
                                    <p:anim calcmode="lin" valueType="num">
                                      <p:cBhvr additive="base">
                                        <p:cTn id="13" dur="500" fill="hold"/>
                                        <p:tgtEl>
                                          <p:spTgt spid="20483"/>
                                        </p:tgtEl>
                                        <p:attrNameLst>
                                          <p:attrName>ppt_x</p:attrName>
                                        </p:attrNameLst>
                                      </p:cBhvr>
                                      <p:tavLst>
                                        <p:tav tm="0">
                                          <p:val>
                                            <p:strVal val="0-#ppt_w/2"/>
                                          </p:val>
                                        </p:tav>
                                        <p:tav tm="100000">
                                          <p:val>
                                            <p:strVal val="#ppt_x"/>
                                          </p:val>
                                        </p:tav>
                                      </p:tavLst>
                                    </p:anim>
                                    <p:anim calcmode="lin" valueType="num">
                                      <p:cBhvr additive="base">
                                        <p:cTn id="14" dur="500" fill="hold"/>
                                        <p:tgtEl>
                                          <p:spTgt spid="2048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5"/>
                                        </p:tgtEl>
                                        <p:attrNameLst>
                                          <p:attrName>style.visibility</p:attrName>
                                        </p:attrNameLst>
                                      </p:cBhvr>
                                      <p:to>
                                        <p:strVal val="visible"/>
                                      </p:to>
                                    </p:set>
                                    <p:anim calcmode="lin" valueType="num">
                                      <p:cBhvr additive="base">
                                        <p:cTn id="19" dur="500" fill="hold"/>
                                        <p:tgtEl>
                                          <p:spTgt spid="20485"/>
                                        </p:tgtEl>
                                        <p:attrNameLst>
                                          <p:attrName>ppt_x</p:attrName>
                                        </p:attrNameLst>
                                      </p:cBhvr>
                                      <p:tavLst>
                                        <p:tav tm="0">
                                          <p:val>
                                            <p:strVal val="0-#ppt_w/2"/>
                                          </p:val>
                                        </p:tav>
                                        <p:tav tm="100000">
                                          <p:val>
                                            <p:strVal val="#ppt_x"/>
                                          </p:val>
                                        </p:tav>
                                      </p:tavLst>
                                    </p:anim>
                                    <p:anim calcmode="lin" valueType="num">
                                      <p:cBhvr additive="base">
                                        <p:cTn id="20" dur="500" fill="hold"/>
                                        <p:tgtEl>
                                          <p:spTgt spid="2048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4"/>
                                        </p:tgtEl>
                                        <p:attrNameLst>
                                          <p:attrName>style.visibility</p:attrName>
                                        </p:attrNameLst>
                                      </p:cBhvr>
                                      <p:to>
                                        <p:strVal val="visible"/>
                                      </p:to>
                                    </p:set>
                                    <p:anim calcmode="lin" valueType="num">
                                      <p:cBhvr additive="base">
                                        <p:cTn id="25" dur="500" fill="hold"/>
                                        <p:tgtEl>
                                          <p:spTgt spid="20484"/>
                                        </p:tgtEl>
                                        <p:attrNameLst>
                                          <p:attrName>ppt_x</p:attrName>
                                        </p:attrNameLst>
                                      </p:cBhvr>
                                      <p:tavLst>
                                        <p:tav tm="0">
                                          <p:val>
                                            <p:strVal val="0-#ppt_w/2"/>
                                          </p:val>
                                        </p:tav>
                                        <p:tav tm="100000">
                                          <p:val>
                                            <p:strVal val="#ppt_x"/>
                                          </p:val>
                                        </p:tav>
                                      </p:tavLst>
                                    </p:anim>
                                    <p:anim calcmode="lin" valueType="num">
                                      <p:cBhvr additive="base">
                                        <p:cTn id="26" dur="500" fill="hold"/>
                                        <p:tgtEl>
                                          <p:spTgt spid="2048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6"/>
                                        </p:tgtEl>
                                        <p:attrNameLst>
                                          <p:attrName>style.visibility</p:attrName>
                                        </p:attrNameLst>
                                      </p:cBhvr>
                                      <p:to>
                                        <p:strVal val="visible"/>
                                      </p:to>
                                    </p:set>
                                    <p:anim calcmode="lin" valueType="num">
                                      <p:cBhvr additive="base">
                                        <p:cTn id="31" dur="500" fill="hold"/>
                                        <p:tgtEl>
                                          <p:spTgt spid="20486"/>
                                        </p:tgtEl>
                                        <p:attrNameLst>
                                          <p:attrName>ppt_x</p:attrName>
                                        </p:attrNameLst>
                                      </p:cBhvr>
                                      <p:tavLst>
                                        <p:tav tm="0">
                                          <p:val>
                                            <p:strVal val="0-#ppt_w/2"/>
                                          </p:val>
                                        </p:tav>
                                        <p:tav tm="100000">
                                          <p:val>
                                            <p:strVal val="#ppt_x"/>
                                          </p:val>
                                        </p:tav>
                                      </p:tavLst>
                                    </p:anim>
                                    <p:anim calcmode="lin" valueType="num">
                                      <p:cBhvr additive="base">
                                        <p:cTn id="32"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4" grpId="0" autoUpdateAnimBg="0"/>
      <p:bldP spid="20485" grpId="0" animBg="1"/>
      <p:bldP spid="20486"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457200" y="6858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No real roots</a:t>
            </a:r>
          </a:p>
        </p:txBody>
      </p:sp>
      <p:pic>
        <p:nvPicPr>
          <p:cNvPr id="21507" name="Picture 3" descr="graph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7800"/>
            <a:ext cx="4991100"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 Box 4"/>
          <p:cNvSpPr txBox="1">
            <a:spLocks noChangeArrowheads="1"/>
          </p:cNvSpPr>
          <p:nvPr/>
        </p:nvSpPr>
        <p:spPr bwMode="auto">
          <a:xfrm>
            <a:off x="3733800" y="4267200"/>
            <a:ext cx="3733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no </a:t>
            </a:r>
            <a:r>
              <a:rPr lang="en-US" altLang="zh-TW" sz="4000" b="1" i="1">
                <a:solidFill>
                  <a:srgbClr val="FF0000"/>
                </a:solidFill>
              </a:rPr>
              <a:t>x</a:t>
            </a:r>
            <a:r>
              <a:rPr lang="en-US" altLang="zh-TW" sz="4000" b="1">
                <a:solidFill>
                  <a:srgbClr val="FF0000"/>
                </a:solidFill>
              </a:rPr>
              <a:t>-intercept</a:t>
            </a:r>
          </a:p>
        </p:txBody>
      </p:sp>
      <p:sp>
        <p:nvSpPr>
          <p:cNvPr id="21509" name="Text Box 5"/>
          <p:cNvSpPr txBox="1">
            <a:spLocks noChangeArrowheads="1"/>
          </p:cNvSpPr>
          <p:nvPr/>
        </p:nvSpPr>
        <p:spPr bwMode="auto">
          <a:xfrm>
            <a:off x="4800600" y="2590800"/>
            <a:ext cx="457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lang="en-US" altLang="zh-TW" sz="4000" b="1">
                <a:solidFill>
                  <a:srgbClr val="FF0000"/>
                </a:solidFill>
              </a:rPr>
              <a:t>△ = </a:t>
            </a:r>
            <a:r>
              <a:rPr lang="en-US" altLang="zh-TW" sz="4000" b="1" i="1">
                <a:solidFill>
                  <a:srgbClr val="FF0000"/>
                </a:solidFill>
              </a:rPr>
              <a:t>b</a:t>
            </a:r>
            <a:r>
              <a:rPr lang="en-US" altLang="zh-TW" sz="4000" b="1" baseline="30000">
                <a:solidFill>
                  <a:srgbClr val="FF0000"/>
                </a:solidFill>
              </a:rPr>
              <a:t>2 </a:t>
            </a:r>
            <a:r>
              <a:rPr lang="en-US" altLang="zh-TW" sz="4000" b="1">
                <a:solidFill>
                  <a:srgbClr val="FF0000"/>
                </a:solidFill>
              </a:rPr>
              <a:t>- 4</a:t>
            </a:r>
            <a:r>
              <a:rPr lang="en-US" altLang="zh-TW" sz="4000" b="1" i="1">
                <a:solidFill>
                  <a:srgbClr val="FF0000"/>
                </a:solidFill>
              </a:rPr>
              <a:t>ac</a:t>
            </a:r>
            <a:r>
              <a:rPr lang="en-US" altLang="zh-TW" sz="4000" b="1">
                <a:solidFill>
                  <a:srgbClr val="FF0000"/>
                </a:solidFill>
              </a:rPr>
              <a:t> &lt; 0</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1507"/>
                                        </p:tgtEl>
                                        <p:attrNameLst>
                                          <p:attrName>style.visibility</p:attrName>
                                        </p:attrNameLst>
                                      </p:cBhvr>
                                      <p:to>
                                        <p:strVal val="visible"/>
                                      </p:to>
                                    </p:set>
                                    <p:anim calcmode="lin" valueType="num">
                                      <p:cBhvr additive="base">
                                        <p:cTn id="13" dur="500" fill="hold"/>
                                        <p:tgtEl>
                                          <p:spTgt spid="21507"/>
                                        </p:tgtEl>
                                        <p:attrNameLst>
                                          <p:attrName>ppt_x</p:attrName>
                                        </p:attrNameLst>
                                      </p:cBhvr>
                                      <p:tavLst>
                                        <p:tav tm="0">
                                          <p:val>
                                            <p:strVal val="0-#ppt_w/2"/>
                                          </p:val>
                                        </p:tav>
                                        <p:tav tm="100000">
                                          <p:val>
                                            <p:strVal val="#ppt_x"/>
                                          </p:val>
                                        </p:tav>
                                      </p:tavLst>
                                    </p:anim>
                                    <p:anim calcmode="lin" valueType="num">
                                      <p:cBhvr additive="base">
                                        <p:cTn id="14" dur="500" fill="hold"/>
                                        <p:tgtEl>
                                          <p:spTgt spid="2150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8"/>
                                        </p:tgtEl>
                                        <p:attrNameLst>
                                          <p:attrName>style.visibility</p:attrName>
                                        </p:attrNameLst>
                                      </p:cBhvr>
                                      <p:to>
                                        <p:strVal val="visible"/>
                                      </p:to>
                                    </p:set>
                                    <p:anim calcmode="lin" valueType="num">
                                      <p:cBhvr additive="base">
                                        <p:cTn id="19" dur="500" fill="hold"/>
                                        <p:tgtEl>
                                          <p:spTgt spid="21508"/>
                                        </p:tgtEl>
                                        <p:attrNameLst>
                                          <p:attrName>ppt_x</p:attrName>
                                        </p:attrNameLst>
                                      </p:cBhvr>
                                      <p:tavLst>
                                        <p:tav tm="0">
                                          <p:val>
                                            <p:strVal val="0-#ppt_w/2"/>
                                          </p:val>
                                        </p:tav>
                                        <p:tav tm="100000">
                                          <p:val>
                                            <p:strVal val="#ppt_x"/>
                                          </p:val>
                                        </p:tav>
                                      </p:tavLst>
                                    </p:anim>
                                    <p:anim calcmode="lin" valueType="num">
                                      <p:cBhvr additive="base">
                                        <p:cTn id="20"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9"/>
                                        </p:tgtEl>
                                        <p:attrNameLst>
                                          <p:attrName>style.visibility</p:attrName>
                                        </p:attrNameLst>
                                      </p:cBhvr>
                                      <p:to>
                                        <p:strVal val="visible"/>
                                      </p:to>
                                    </p:set>
                                    <p:anim calcmode="lin" valueType="num">
                                      <p:cBhvr additive="base">
                                        <p:cTn id="25" dur="500" fill="hold"/>
                                        <p:tgtEl>
                                          <p:spTgt spid="21509"/>
                                        </p:tgtEl>
                                        <p:attrNameLst>
                                          <p:attrName>ppt_x</p:attrName>
                                        </p:attrNameLst>
                                      </p:cBhvr>
                                      <p:tavLst>
                                        <p:tav tm="0">
                                          <p:val>
                                            <p:strVal val="0-#ppt_w/2"/>
                                          </p:val>
                                        </p:tav>
                                        <p:tav tm="100000">
                                          <p:val>
                                            <p:strVal val="#ppt_x"/>
                                          </p:val>
                                        </p:tav>
                                      </p:tavLst>
                                    </p:anim>
                                    <p:anim calcmode="lin" valueType="num">
                                      <p:cBhvr additive="base">
                                        <p:cTn id="26" dur="500" fill="hold"/>
                                        <p:tgtEl>
                                          <p:spTgt spid="215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8" grpId="0" autoUpdateAnimBg="0"/>
      <p:bldP spid="21509"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23850" y="333375"/>
            <a:ext cx="7772400" cy="563563"/>
          </a:xfrm>
        </p:spPr>
        <p:txBody>
          <a:bodyPr/>
          <a:lstStyle/>
          <a:p>
            <a:pPr eaLnBrk="1" hangingPunct="1"/>
            <a:r>
              <a:rPr lang="en-US" sz="2400" smtClean="0"/>
              <a:t>Homework pp. 90-91 (25-35 all, 35 graphing, 47, 55)</a:t>
            </a:r>
          </a:p>
        </p:txBody>
      </p:sp>
      <p:sp>
        <p:nvSpPr>
          <p:cNvPr id="48131" name="Rectangle 3"/>
          <p:cNvSpPr>
            <a:spLocks noGrp="1" noChangeArrowheads="1"/>
          </p:cNvSpPr>
          <p:nvPr>
            <p:ph type="body" sz="half" idx="1"/>
          </p:nvPr>
        </p:nvSpPr>
        <p:spPr>
          <a:xfrm>
            <a:off x="457200" y="914400"/>
            <a:ext cx="4038600" cy="5715000"/>
          </a:xfrm>
        </p:spPr>
        <p:txBody>
          <a:bodyPr/>
          <a:lstStyle/>
          <a:p>
            <a:pPr marL="533400" indent="-533400" eaLnBrk="1" hangingPunct="1">
              <a:buFontTx/>
              <a:buAutoNum type="arabicPeriod" startAt="26"/>
            </a:pPr>
            <a:r>
              <a:rPr lang="en-US" sz="2400" smtClean="0"/>
              <a:t>   a)</a:t>
            </a:r>
          </a:p>
          <a:p>
            <a:pPr marL="533400" indent="-533400" eaLnBrk="1" hangingPunct="1">
              <a:buFontTx/>
              <a:buNone/>
            </a:pPr>
            <a:endParaRPr lang="en-US" sz="2400" smtClean="0"/>
          </a:p>
          <a:p>
            <a:pPr marL="533400" indent="-533400" eaLnBrk="1" hangingPunct="1">
              <a:buFontTx/>
              <a:buNone/>
            </a:pPr>
            <a:r>
              <a:rPr lang="en-US" sz="2400" smtClean="0"/>
              <a:t>	   b) 9</a:t>
            </a:r>
          </a:p>
          <a:p>
            <a:pPr marL="533400" indent="-533400" eaLnBrk="1" hangingPunct="1">
              <a:buFontTx/>
              <a:buNone/>
            </a:pPr>
            <a:r>
              <a:rPr lang="en-US" sz="2400" smtClean="0"/>
              <a:t>	   c) </a:t>
            </a:r>
            <a:r>
              <a:rPr lang="en-US" sz="2400" smtClean="0">
                <a:cs typeface="Arial" charset="0"/>
              </a:rPr>
              <a:t>±10</a:t>
            </a:r>
          </a:p>
          <a:p>
            <a:pPr marL="533400" indent="-533400" eaLnBrk="1" hangingPunct="1">
              <a:buFontTx/>
              <a:buNone/>
            </a:pPr>
            <a:r>
              <a:rPr lang="en-US" sz="2400" smtClean="0"/>
              <a:t>	   d) </a:t>
            </a:r>
            <a:r>
              <a:rPr lang="en-US" sz="2400" smtClean="0">
                <a:cs typeface="Arial" charset="0"/>
              </a:rPr>
              <a:t>±9</a:t>
            </a:r>
          </a:p>
          <a:p>
            <a:pPr marL="533400" indent="-533400" eaLnBrk="1" hangingPunct="1">
              <a:buFontTx/>
              <a:buNone/>
            </a:pPr>
            <a:endParaRPr lang="en-US" sz="2400" smtClean="0"/>
          </a:p>
          <a:p>
            <a:pPr marL="533400" indent="-533400" eaLnBrk="1" hangingPunct="1">
              <a:buFontTx/>
              <a:buNone/>
            </a:pPr>
            <a:r>
              <a:rPr lang="en-US" sz="2400" smtClean="0"/>
              <a:t>28.</a:t>
            </a:r>
          </a:p>
          <a:p>
            <a:pPr marL="533400" indent="-533400" eaLnBrk="1" hangingPunct="1">
              <a:buFontTx/>
              <a:buNone/>
            </a:pPr>
            <a:endParaRPr lang="en-US" sz="2400" smtClean="0"/>
          </a:p>
          <a:p>
            <a:pPr marL="533400" indent="-533400" eaLnBrk="1" hangingPunct="1">
              <a:buFontTx/>
              <a:buNone/>
            </a:pPr>
            <a:r>
              <a:rPr lang="en-US" sz="2400" smtClean="0"/>
              <a:t>30.</a:t>
            </a:r>
          </a:p>
          <a:p>
            <a:pPr marL="533400" indent="-533400" eaLnBrk="1" hangingPunct="1">
              <a:buFontTx/>
              <a:buNone/>
            </a:pPr>
            <a:endParaRPr lang="en-US" sz="2400" smtClean="0"/>
          </a:p>
          <a:p>
            <a:pPr marL="533400" indent="-533400" eaLnBrk="1" hangingPunct="1">
              <a:buFontTx/>
              <a:buNone/>
            </a:pPr>
            <a:r>
              <a:rPr lang="en-US" sz="2400" smtClean="0"/>
              <a:t>32. -3, 2/5</a:t>
            </a:r>
          </a:p>
          <a:p>
            <a:pPr marL="533400" indent="-533400" eaLnBrk="1" hangingPunct="1">
              <a:buFontTx/>
              <a:buNone/>
            </a:pPr>
            <a:endParaRPr lang="en-US" sz="2800" smtClean="0"/>
          </a:p>
          <a:p>
            <a:pPr marL="533400" indent="-533400" eaLnBrk="1" hangingPunct="1">
              <a:buFontTx/>
              <a:buNone/>
            </a:pPr>
            <a:endParaRPr lang="en-US" sz="2800" smtClean="0"/>
          </a:p>
        </p:txBody>
      </p:sp>
      <p:graphicFrame>
        <p:nvGraphicFramePr>
          <p:cNvPr id="48132" name="Object 4"/>
          <p:cNvGraphicFramePr>
            <a:graphicFrameLocks noGrp="1" noChangeAspect="1"/>
          </p:cNvGraphicFramePr>
          <p:nvPr>
            <p:ph sz="quarter" idx="2"/>
          </p:nvPr>
        </p:nvGraphicFramePr>
        <p:xfrm>
          <a:off x="1600200" y="990600"/>
          <a:ext cx="433388" cy="609600"/>
        </p:xfrm>
        <a:graphic>
          <a:graphicData uri="http://schemas.openxmlformats.org/presentationml/2006/ole">
            <mc:AlternateContent xmlns:mc="http://schemas.openxmlformats.org/markup-compatibility/2006">
              <mc:Choice xmlns:v="urn:schemas-microsoft-com:vml" Requires="v">
                <p:oleObj spid="_x0000_s48168" name="Equation" r:id="rId4" imgW="279279" imgH="393529" progId="Equation.3">
                  <p:embed/>
                </p:oleObj>
              </mc:Choice>
              <mc:Fallback>
                <p:oleObj name="Equation" r:id="rId4" imgW="279279" imgH="39352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990600"/>
                        <a:ext cx="433388"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3" name="Object 5"/>
          <p:cNvGraphicFramePr>
            <a:graphicFrameLocks noGrp="1" noChangeAspect="1"/>
          </p:cNvGraphicFramePr>
          <p:nvPr>
            <p:ph sz="quarter" idx="3"/>
          </p:nvPr>
        </p:nvGraphicFramePr>
        <p:xfrm>
          <a:off x="1262063" y="3783013"/>
          <a:ext cx="719137" cy="355600"/>
        </p:xfrm>
        <a:graphic>
          <a:graphicData uri="http://schemas.openxmlformats.org/presentationml/2006/ole">
            <mc:AlternateContent xmlns:mc="http://schemas.openxmlformats.org/markup-compatibility/2006">
              <mc:Choice xmlns:v="urn:schemas-microsoft-com:vml" Requires="v">
                <p:oleObj spid="_x0000_s48169" name="Equation" r:id="rId6" imgW="444307" imgH="228501" progId="Equation.3">
                  <p:embed/>
                </p:oleObj>
              </mc:Choice>
              <mc:Fallback>
                <p:oleObj name="Equation" r:id="rId6" imgW="444307" imgH="228501"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62063" y="3783013"/>
                        <a:ext cx="719137"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4" name="Object 6"/>
          <p:cNvGraphicFramePr>
            <a:graphicFrameLocks noChangeAspect="1"/>
          </p:cNvGraphicFramePr>
          <p:nvPr/>
        </p:nvGraphicFramePr>
        <p:xfrm>
          <a:off x="1066800" y="4419600"/>
          <a:ext cx="819150" cy="563563"/>
        </p:xfrm>
        <a:graphic>
          <a:graphicData uri="http://schemas.openxmlformats.org/presentationml/2006/ole">
            <mc:AlternateContent xmlns:mc="http://schemas.openxmlformats.org/markup-compatibility/2006">
              <mc:Choice xmlns:v="urn:schemas-microsoft-com:vml" Requires="v">
                <p:oleObj spid="_x0000_s48170" name="Equation" r:id="rId8" imgW="571252" imgH="393529" progId="Equation.3">
                  <p:embed/>
                </p:oleObj>
              </mc:Choice>
              <mc:Fallback>
                <p:oleObj name="Equation" r:id="rId8" imgW="571252" imgH="393529"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4419600"/>
                        <a:ext cx="819150"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8135" name="Text Box 7"/>
          <p:cNvSpPr txBox="1">
            <a:spLocks noChangeArrowheads="1"/>
          </p:cNvSpPr>
          <p:nvPr/>
        </p:nvSpPr>
        <p:spPr bwMode="auto">
          <a:xfrm>
            <a:off x="3657600" y="990600"/>
            <a:ext cx="4648200"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r>
              <a:rPr kumimoji="0" lang="en-US">
                <a:latin typeface="Arial" charset="0"/>
              </a:rPr>
              <a:t>55. a)</a:t>
            </a:r>
          </a:p>
          <a:p>
            <a:pPr eaLnBrk="1" hangingPunct="1"/>
            <a:endParaRPr kumimoji="0" lang="en-US">
              <a:latin typeface="Arial" charset="0"/>
            </a:endParaRPr>
          </a:p>
          <a:p>
            <a:pPr eaLnBrk="1" hangingPunct="1"/>
            <a:endParaRPr kumimoji="0" lang="en-US">
              <a:latin typeface="Arial" charset="0"/>
            </a:endParaRPr>
          </a:p>
          <a:p>
            <a:pPr eaLnBrk="1" hangingPunct="1"/>
            <a:endParaRPr kumimoji="0" lang="en-US">
              <a:latin typeface="Arial" charset="0"/>
            </a:endParaRPr>
          </a:p>
          <a:p>
            <a:pPr eaLnBrk="1" hangingPunct="1"/>
            <a:endParaRPr kumimoji="0" lang="en-US">
              <a:latin typeface="Arial" charset="0"/>
            </a:endParaRPr>
          </a:p>
          <a:p>
            <a:pPr eaLnBrk="1" hangingPunct="1"/>
            <a:endParaRPr kumimoji="0" lang="en-US">
              <a:latin typeface="Arial" charset="0"/>
            </a:endParaRPr>
          </a:p>
          <a:p>
            <a:pPr eaLnBrk="1" hangingPunct="1"/>
            <a:endParaRPr kumimoji="0" lang="en-US">
              <a:latin typeface="Arial" charset="0"/>
            </a:endParaRPr>
          </a:p>
          <a:p>
            <a:pPr eaLnBrk="1" hangingPunct="1"/>
            <a:endParaRPr kumimoji="0" lang="en-US">
              <a:latin typeface="Arial" charset="0"/>
            </a:endParaRPr>
          </a:p>
          <a:p>
            <a:pPr eaLnBrk="1" hangingPunct="1"/>
            <a:r>
              <a:rPr kumimoji="0" lang="en-US">
                <a:latin typeface="Arial" charset="0"/>
              </a:rPr>
              <a:t>       b)</a:t>
            </a:r>
          </a:p>
          <a:p>
            <a:pPr eaLnBrk="1" hangingPunct="1">
              <a:spcBef>
                <a:spcPct val="50000"/>
              </a:spcBef>
            </a:pPr>
            <a:endParaRPr kumimoji="0" lang="en-US">
              <a:latin typeface="Arial" charset="0"/>
            </a:endParaRPr>
          </a:p>
        </p:txBody>
      </p:sp>
      <p:graphicFrame>
        <p:nvGraphicFramePr>
          <p:cNvPr id="48136" name="Object 8"/>
          <p:cNvGraphicFramePr>
            <a:graphicFrameLocks noChangeAspect="1"/>
          </p:cNvGraphicFramePr>
          <p:nvPr/>
        </p:nvGraphicFramePr>
        <p:xfrm>
          <a:off x="4648200" y="1066800"/>
          <a:ext cx="2895600" cy="2895600"/>
        </p:xfrm>
        <a:graphic>
          <a:graphicData uri="http://schemas.openxmlformats.org/presentationml/2006/ole">
            <mc:AlternateContent xmlns:mc="http://schemas.openxmlformats.org/markup-compatibility/2006">
              <mc:Choice xmlns:v="urn:schemas-microsoft-com:vml" Requires="v">
                <p:oleObj spid="_x0000_s48171" name="Equation" r:id="rId10" imgW="1816100" imgH="1816100" progId="Equation.3">
                  <p:embed/>
                </p:oleObj>
              </mc:Choice>
              <mc:Fallback>
                <p:oleObj name="Equation" r:id="rId10" imgW="1816100" imgH="1816100" progId="Equation.3">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48200" y="1066800"/>
                        <a:ext cx="28956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7" name="Object 9"/>
          <p:cNvGraphicFramePr>
            <a:graphicFrameLocks noChangeAspect="1"/>
          </p:cNvGraphicFramePr>
          <p:nvPr/>
        </p:nvGraphicFramePr>
        <p:xfrm>
          <a:off x="4724400" y="4038600"/>
          <a:ext cx="2971800" cy="2590800"/>
        </p:xfrm>
        <a:graphic>
          <a:graphicData uri="http://schemas.openxmlformats.org/presentationml/2006/ole">
            <mc:AlternateContent xmlns:mc="http://schemas.openxmlformats.org/markup-compatibility/2006">
              <mc:Choice xmlns:v="urn:schemas-microsoft-com:vml" Requires="v">
                <p:oleObj spid="_x0000_s48172" name="Equation" r:id="rId12" imgW="1320800" imgH="1816100" progId="Equation.3">
                  <p:embed/>
                </p:oleObj>
              </mc:Choice>
              <mc:Fallback>
                <p:oleObj name="Equation" r:id="rId12" imgW="1320800" imgH="1816100" progId="Equation.3">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24400" y="4038600"/>
                        <a:ext cx="29718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z="4000" smtClean="0"/>
              <a:t>The Discoverers of Imaginary Numbers</a:t>
            </a:r>
          </a:p>
        </p:txBody>
      </p:sp>
      <p:sp>
        <p:nvSpPr>
          <p:cNvPr id="49155" name="Rectangle 3"/>
          <p:cNvSpPr>
            <a:spLocks noGrp="1" noChangeArrowheads="1"/>
          </p:cNvSpPr>
          <p:nvPr>
            <p:ph type="body" idx="1"/>
          </p:nvPr>
        </p:nvSpPr>
        <p:spPr/>
        <p:txBody>
          <a:bodyPr/>
          <a:lstStyle/>
          <a:p>
            <a:pPr eaLnBrk="1" hangingPunct="1">
              <a:lnSpc>
                <a:spcPct val="90000"/>
              </a:lnSpc>
              <a:buFontTx/>
              <a:buNone/>
            </a:pPr>
            <a:r>
              <a:rPr lang="en-US" smtClean="0"/>
              <a:t>Complex numbers were first conceived and defined by the Italian mathematician </a:t>
            </a:r>
            <a:r>
              <a:rPr lang="en-US" u="sng" smtClean="0"/>
              <a:t>Gerolamo Cardano</a:t>
            </a:r>
            <a:r>
              <a:rPr lang="en-US" smtClean="0"/>
              <a:t>, who called them "fictitious", during his attempts to find solutions to cubic equations. However, Imaginary numbers were defined in 1572 by </a:t>
            </a:r>
            <a:r>
              <a:rPr lang="en-US" u="sng" smtClean="0"/>
              <a:t>Rafael Bombelli</a:t>
            </a:r>
            <a:r>
              <a:rPr lang="en-US" smtClean="0"/>
              <a:t>. At the time, such numbers were regarded by some as fictitious or useless, much as zero and the negative numbers. </a:t>
            </a: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Imaginary Number Timeline</a:t>
            </a:r>
          </a:p>
        </p:txBody>
      </p:sp>
      <p:sp>
        <p:nvSpPr>
          <p:cNvPr id="50179" name="Rectangle 3"/>
          <p:cNvSpPr>
            <a:spLocks noGrp="1" noChangeArrowheads="1"/>
          </p:cNvSpPr>
          <p:nvPr>
            <p:ph type="body" idx="1"/>
          </p:nvPr>
        </p:nvSpPr>
        <p:spPr/>
        <p:txBody>
          <a:bodyPr/>
          <a:lstStyle/>
          <a:p>
            <a:pPr eaLnBrk="1" hangingPunct="1"/>
            <a:r>
              <a:rPr lang="en-US" smtClean="0">
                <a:hlinkClick r:id="rId3"/>
              </a:rPr>
              <a:t>http://www.google.com/search?q=history+of+imaginary+numbers&amp;hl=en&amp;safe=active&amp;tbs=tl:1&amp;tbo=u&amp;ei=lXW6SrvsKpGeMITehOAP&amp;sa=X&amp;oi=timeline_result&amp;ct=title&amp;resnum=11</a:t>
            </a:r>
            <a:r>
              <a:rPr lang="en-US" smtClean="0"/>
              <a:t> </a:t>
            </a: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4800" y="304800"/>
            <a:ext cx="6172200" cy="762000"/>
          </a:xfrm>
          <a:solidFill>
            <a:srgbClr val="FFFFFF"/>
          </a:solidFill>
          <a:ln>
            <a:solidFill>
              <a:schemeClr val="tx1"/>
            </a:solidFill>
            <a:miter lim="800000"/>
            <a:headEnd/>
            <a:tailEnd/>
          </a:ln>
        </p:spPr>
        <p:txBody>
          <a:bodyPr lIns="92075" tIns="46038" rIns="92075" bIns="46038"/>
          <a:lstStyle/>
          <a:p>
            <a:pPr eaLnBrk="1" hangingPunct="1"/>
            <a:r>
              <a:rPr lang="en-US" sz="3600" smtClean="0"/>
              <a:t>2.4  Complex Numbers</a:t>
            </a:r>
          </a:p>
        </p:txBody>
      </p:sp>
      <p:sp>
        <p:nvSpPr>
          <p:cNvPr id="51203" name="Text Box 3"/>
          <p:cNvSpPr txBox="1">
            <a:spLocks noChangeArrowheads="1"/>
          </p:cNvSpPr>
          <p:nvPr/>
        </p:nvSpPr>
        <p:spPr bwMode="auto">
          <a:xfrm>
            <a:off x="304800" y="1524000"/>
            <a:ext cx="8686800" cy="3275013"/>
          </a:xfrm>
          <a:prstGeom prst="rect">
            <a:avLst/>
          </a:prstGeom>
          <a:solidFill>
            <a:srgbClr val="FFFF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200" b="1" i="1" u="sng"/>
              <a:t>OBJECTIVES</a:t>
            </a:r>
          </a:p>
          <a:p>
            <a:pPr eaLnBrk="1" hangingPunct="1">
              <a:spcBef>
                <a:spcPct val="50000"/>
              </a:spcBef>
              <a:buFontTx/>
              <a:buChar char="•"/>
            </a:pPr>
            <a:r>
              <a:rPr kumimoji="0" lang="en-US" sz="3200"/>
              <a:t>Use the imaginary unit </a:t>
            </a:r>
            <a:r>
              <a:rPr kumimoji="0" lang="en-US" sz="3200" b="1" i="1"/>
              <a:t>i</a:t>
            </a:r>
            <a:r>
              <a:rPr kumimoji="0" lang="en-US" sz="3200"/>
              <a:t> to write complex numbers</a:t>
            </a:r>
          </a:p>
          <a:p>
            <a:pPr eaLnBrk="1" hangingPunct="1">
              <a:spcBef>
                <a:spcPct val="50000"/>
              </a:spcBef>
              <a:buFontTx/>
              <a:buChar char="•"/>
            </a:pPr>
            <a:r>
              <a:rPr kumimoji="0" lang="en-US" sz="3200"/>
              <a:t>Add, subtract, and multiply complex numbers</a:t>
            </a:r>
          </a:p>
          <a:p>
            <a:pPr eaLnBrk="1" hangingPunct="1">
              <a:spcBef>
                <a:spcPct val="50000"/>
              </a:spcBef>
              <a:buFontTx/>
              <a:buChar char="•"/>
            </a:pPr>
            <a:r>
              <a:rPr kumimoji="0" lang="en-US" sz="3200"/>
              <a:t>Use quadratic formula to find complex solutions      of quadratic equations</a:t>
            </a:r>
            <a:endParaRPr kumimoji="0" lang="en-US" sz="3200" b="1" i="1" u="sng"/>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Here’s a tricky one!</a:t>
            </a:r>
          </a:p>
        </p:txBody>
      </p:sp>
      <p:sp>
        <p:nvSpPr>
          <p:cNvPr id="6147" name="Rectangle 3"/>
          <p:cNvSpPr>
            <a:spLocks noGrp="1" noChangeArrowheads="1"/>
          </p:cNvSpPr>
          <p:nvPr>
            <p:ph type="body" sz="half" idx="1"/>
          </p:nvPr>
        </p:nvSpPr>
        <p:spPr>
          <a:xfrm>
            <a:off x="76200" y="1828800"/>
            <a:ext cx="4495800" cy="4621213"/>
          </a:xfrm>
        </p:spPr>
        <p:txBody>
          <a:bodyPr>
            <a:spAutoFit/>
          </a:bodyPr>
          <a:lstStyle/>
          <a:p>
            <a:pPr eaLnBrk="1" hangingPunct="1">
              <a:buFontTx/>
              <a:buNone/>
            </a:pPr>
            <a:r>
              <a:rPr lang="en-US" smtClean="0"/>
              <a:t>3) 5 + 2(y + 4) = 5(y - 3) + 10</a:t>
            </a:r>
          </a:p>
          <a:p>
            <a:pPr eaLnBrk="1" hangingPunct="1"/>
            <a:r>
              <a:rPr lang="en-US" smtClean="0"/>
              <a:t>Distribute first.</a:t>
            </a:r>
          </a:p>
          <a:p>
            <a:pPr eaLnBrk="1" hangingPunct="1">
              <a:buFontTx/>
              <a:buNone/>
            </a:pPr>
            <a:r>
              <a:rPr lang="en-US" smtClean="0"/>
              <a:t>5 + 2y + 8 = 5y - 15 + 10</a:t>
            </a:r>
          </a:p>
          <a:p>
            <a:pPr eaLnBrk="1" hangingPunct="1"/>
            <a:r>
              <a:rPr lang="en-US" smtClean="0"/>
              <a:t>Next, combine like terms.</a:t>
            </a:r>
          </a:p>
          <a:p>
            <a:pPr eaLnBrk="1" hangingPunct="1">
              <a:buFontTx/>
              <a:buNone/>
            </a:pPr>
            <a:r>
              <a:rPr lang="en-US" smtClean="0"/>
              <a:t>2y + 13 = 5y - 5</a:t>
            </a:r>
          </a:p>
          <a:p>
            <a:pPr eaLnBrk="1" hangingPunct="1"/>
            <a:r>
              <a:rPr lang="en-US" smtClean="0"/>
              <a:t>Now solve. (Subtract 2y.)</a:t>
            </a:r>
          </a:p>
          <a:p>
            <a:pPr eaLnBrk="1" hangingPunct="1">
              <a:buFontTx/>
              <a:buNone/>
            </a:pPr>
            <a:r>
              <a:rPr lang="en-US" smtClean="0"/>
              <a:t>13 = 3y - 5     (Add 5.)</a:t>
            </a:r>
          </a:p>
          <a:p>
            <a:pPr eaLnBrk="1" hangingPunct="1">
              <a:buFontTx/>
              <a:buNone/>
            </a:pPr>
            <a:r>
              <a:rPr lang="en-US" smtClean="0"/>
              <a:t>18 = 3y          (Divide by 3.)</a:t>
            </a:r>
          </a:p>
          <a:p>
            <a:pPr eaLnBrk="1" hangingPunct="1">
              <a:buFontTx/>
              <a:buNone/>
            </a:pPr>
            <a:r>
              <a:rPr lang="en-US" smtClean="0"/>
              <a:t>6 = y</a:t>
            </a:r>
          </a:p>
        </p:txBody>
      </p:sp>
      <p:sp>
        <p:nvSpPr>
          <p:cNvPr id="6148" name="Rectangle 4"/>
          <p:cNvSpPr>
            <a:spLocks noGrp="1" noChangeArrowheads="1"/>
          </p:cNvSpPr>
          <p:nvPr>
            <p:ph type="body" sz="half" idx="2"/>
          </p:nvPr>
        </p:nvSpPr>
        <p:spPr>
          <a:xfrm>
            <a:off x="4724400" y="1905000"/>
            <a:ext cx="4419600" cy="4114800"/>
          </a:xfrm>
        </p:spPr>
        <p:txBody>
          <a:bodyPr/>
          <a:lstStyle/>
          <a:p>
            <a:pPr eaLnBrk="1" hangingPunct="1">
              <a:lnSpc>
                <a:spcPct val="70000"/>
              </a:lnSpc>
              <a:buFontTx/>
              <a:buNone/>
            </a:pPr>
            <a:r>
              <a:rPr lang="en-US" smtClean="0"/>
              <a:t>Check:</a:t>
            </a:r>
          </a:p>
          <a:p>
            <a:pPr eaLnBrk="1" hangingPunct="1">
              <a:lnSpc>
                <a:spcPct val="70000"/>
              </a:lnSpc>
              <a:buFontTx/>
              <a:buNone/>
            </a:pPr>
            <a:endParaRPr lang="en-US" smtClean="0"/>
          </a:p>
          <a:p>
            <a:pPr eaLnBrk="1" hangingPunct="1">
              <a:lnSpc>
                <a:spcPct val="70000"/>
              </a:lnSpc>
              <a:buFontTx/>
              <a:buNone/>
            </a:pPr>
            <a:r>
              <a:rPr lang="en-US" smtClean="0"/>
              <a:t>5 + 2(6 + 4) =? 5(6 - 3) + 10</a:t>
            </a:r>
          </a:p>
          <a:p>
            <a:pPr eaLnBrk="1" hangingPunct="1">
              <a:lnSpc>
                <a:spcPct val="70000"/>
              </a:lnSpc>
              <a:buFontTx/>
              <a:buNone/>
            </a:pPr>
            <a:endParaRPr lang="en-US" smtClean="0"/>
          </a:p>
          <a:p>
            <a:pPr eaLnBrk="1" hangingPunct="1">
              <a:lnSpc>
                <a:spcPct val="70000"/>
              </a:lnSpc>
              <a:buFontTx/>
              <a:buNone/>
            </a:pPr>
            <a:r>
              <a:rPr lang="en-US" smtClean="0"/>
              <a:t>5 + 2(10) =? 5(3) + 10</a:t>
            </a:r>
          </a:p>
          <a:p>
            <a:pPr eaLnBrk="1" hangingPunct="1">
              <a:lnSpc>
                <a:spcPct val="70000"/>
              </a:lnSpc>
              <a:buFontTx/>
              <a:buNone/>
            </a:pPr>
            <a:endParaRPr lang="en-US" smtClean="0"/>
          </a:p>
          <a:p>
            <a:pPr eaLnBrk="1" hangingPunct="1">
              <a:lnSpc>
                <a:spcPct val="70000"/>
              </a:lnSpc>
              <a:buFontTx/>
              <a:buNone/>
            </a:pPr>
            <a:r>
              <a:rPr lang="en-US" smtClean="0"/>
              <a:t>5 + 20 =? 15 + 10</a:t>
            </a:r>
          </a:p>
          <a:p>
            <a:pPr eaLnBrk="1" hangingPunct="1">
              <a:lnSpc>
                <a:spcPct val="70000"/>
              </a:lnSpc>
              <a:buFontTx/>
              <a:buNone/>
            </a:pPr>
            <a:endParaRPr lang="en-US" smtClean="0"/>
          </a:p>
          <a:p>
            <a:pPr eaLnBrk="1" hangingPunct="1">
              <a:lnSpc>
                <a:spcPct val="70000"/>
              </a:lnSpc>
              <a:buFontTx/>
              <a:buNone/>
            </a:pPr>
            <a:r>
              <a:rPr lang="en-US" smtClean="0"/>
              <a:t>25 = 25</a:t>
            </a:r>
          </a:p>
        </p:txBody>
      </p:sp>
      <p:graphicFrame>
        <p:nvGraphicFramePr>
          <p:cNvPr id="6149" name="Object 5"/>
          <p:cNvGraphicFramePr>
            <a:graphicFrameLocks noChangeAspect="1"/>
          </p:cNvGraphicFramePr>
          <p:nvPr/>
        </p:nvGraphicFramePr>
        <p:xfrm>
          <a:off x="6400800" y="4800600"/>
          <a:ext cx="819150" cy="1200150"/>
        </p:xfrm>
        <a:graphic>
          <a:graphicData uri="http://schemas.openxmlformats.org/presentationml/2006/ole">
            <mc:AlternateContent xmlns:mc="http://schemas.openxmlformats.org/markup-compatibility/2006">
              <mc:Choice xmlns:v="urn:schemas-microsoft-com:vml" Requires="v">
                <p:oleObj spid="_x0000_s6156" r:id="rId4" imgW="2260600" imgH="3314700" progId="MS_ClipArt_Gallery">
                  <p:embed/>
                </p:oleObj>
              </mc:Choice>
              <mc:Fallback>
                <p:oleObj r:id="rId4" imgW="2260600" imgH="3314700" progId="MS_ClipArt_Gallery">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4800600"/>
                        <a:ext cx="819150" cy="120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4" name="Rectangle 2"/>
          <p:cNvSpPr>
            <a:spLocks noGrp="1" noChangeArrowheads="1"/>
          </p:cNvSpPr>
          <p:nvPr>
            <p:ph type="body" idx="1"/>
          </p:nvPr>
        </p:nvSpPr>
        <p:spPr>
          <a:xfrm>
            <a:off x="228600" y="457200"/>
            <a:ext cx="8610600" cy="6096000"/>
          </a:xfrm>
          <a:solidFill>
            <a:srgbClr val="FFFFFF"/>
          </a:solidFill>
          <a:ln>
            <a:solidFill>
              <a:schemeClr val="tx1"/>
            </a:solidFill>
            <a:miter lim="800000"/>
            <a:headEnd/>
            <a:tailEnd/>
          </a:ln>
        </p:spPr>
        <p:txBody>
          <a:bodyPr/>
          <a:lstStyle/>
          <a:p>
            <a:pPr eaLnBrk="1" hangingPunct="1">
              <a:buFontTx/>
              <a:buNone/>
            </a:pPr>
            <a:r>
              <a:rPr lang="en-US" smtClean="0"/>
              <a:t>Consider the quadratic equation  </a:t>
            </a:r>
            <a:r>
              <a:rPr lang="en-US" b="1" i="1" smtClean="0"/>
              <a:t>x</a:t>
            </a:r>
            <a:r>
              <a:rPr lang="en-US" b="1" baseline="30000" smtClean="0"/>
              <a:t>2</a:t>
            </a:r>
            <a:r>
              <a:rPr lang="en-US" smtClean="0"/>
              <a:t> + 1 = 0. </a:t>
            </a:r>
          </a:p>
          <a:p>
            <a:pPr eaLnBrk="1" hangingPunct="1">
              <a:buFontTx/>
              <a:buNone/>
            </a:pPr>
            <a:r>
              <a:rPr lang="en-US" smtClean="0"/>
              <a:t>What is the discriminant ?</a:t>
            </a:r>
          </a:p>
          <a:p>
            <a:pPr eaLnBrk="1" hangingPunct="1">
              <a:buFontTx/>
              <a:buNone/>
            </a:pPr>
            <a:r>
              <a:rPr lang="en-US" b="1" i="1" smtClean="0"/>
              <a:t>a</a:t>
            </a:r>
            <a:r>
              <a:rPr lang="en-US" smtClean="0"/>
              <a:t> = 1 , </a:t>
            </a:r>
            <a:r>
              <a:rPr lang="en-US" b="1" i="1" smtClean="0"/>
              <a:t>b</a:t>
            </a:r>
            <a:r>
              <a:rPr lang="en-US" smtClean="0"/>
              <a:t> = 0 , </a:t>
            </a:r>
            <a:r>
              <a:rPr lang="en-US" b="1" i="1" smtClean="0"/>
              <a:t>c</a:t>
            </a:r>
            <a:r>
              <a:rPr lang="en-US" smtClean="0"/>
              <a:t> = 1  therefore the discriminant is</a:t>
            </a:r>
          </a:p>
          <a:p>
            <a:pPr eaLnBrk="1" hangingPunct="1">
              <a:buFontTx/>
              <a:buNone/>
            </a:pPr>
            <a:r>
              <a:rPr lang="en-US" smtClean="0"/>
              <a:t>0</a:t>
            </a:r>
            <a:r>
              <a:rPr lang="en-US" b="1" baseline="30000" smtClean="0"/>
              <a:t>2</a:t>
            </a:r>
            <a:r>
              <a:rPr lang="en-US" smtClean="0"/>
              <a:t> – 4 (1)(1) = – 4  </a:t>
            </a:r>
          </a:p>
          <a:p>
            <a:pPr eaLnBrk="1" hangingPunct="1">
              <a:buFontTx/>
              <a:buNone/>
            </a:pPr>
            <a:r>
              <a:rPr lang="en-US" smtClean="0"/>
              <a:t>If the discriminant is negative, then the quadratic equation has no real solution. (p. 114)  </a:t>
            </a:r>
          </a:p>
          <a:p>
            <a:pPr eaLnBrk="1" hangingPunct="1">
              <a:buFontTx/>
              <a:buNone/>
            </a:pPr>
            <a:r>
              <a:rPr lang="en-US" smtClean="0"/>
              <a:t>Solving for </a:t>
            </a:r>
            <a:r>
              <a:rPr lang="en-US" b="1" i="1" smtClean="0"/>
              <a:t>x</a:t>
            </a:r>
            <a:r>
              <a:rPr lang="en-US" smtClean="0"/>
              <a:t> , gives </a:t>
            </a:r>
            <a:r>
              <a:rPr lang="en-US" b="1" i="1" smtClean="0"/>
              <a:t>x</a:t>
            </a:r>
            <a:r>
              <a:rPr lang="en-US" b="1" baseline="30000" smtClean="0"/>
              <a:t>2</a:t>
            </a:r>
            <a:r>
              <a:rPr lang="en-US" smtClean="0"/>
              <a:t> =  – 1  </a:t>
            </a:r>
          </a:p>
        </p:txBody>
      </p:sp>
      <p:graphicFrame>
        <p:nvGraphicFramePr>
          <p:cNvPr id="310275" name="Object 3"/>
          <p:cNvGraphicFramePr>
            <a:graphicFrameLocks noChangeAspect="1"/>
          </p:cNvGraphicFramePr>
          <p:nvPr/>
        </p:nvGraphicFramePr>
        <p:xfrm>
          <a:off x="3505200" y="4191000"/>
          <a:ext cx="2057400" cy="674688"/>
        </p:xfrm>
        <a:graphic>
          <a:graphicData uri="http://schemas.openxmlformats.org/presentationml/2006/ole">
            <mc:AlternateContent xmlns:mc="http://schemas.openxmlformats.org/markup-compatibility/2006">
              <mc:Choice xmlns:v="urn:schemas-microsoft-com:vml" Requires="v">
                <p:oleObj spid="_x0000_s52249" name="Equation" r:id="rId5" imgW="774364" imgH="253890" progId="Equation.3">
                  <p:embed/>
                </p:oleObj>
              </mc:Choice>
              <mc:Fallback>
                <p:oleObj name="Equation" r:id="rId5" imgW="774364" imgH="25389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4191000"/>
                        <a:ext cx="2057400" cy="674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0276" name="Object 4"/>
          <p:cNvGraphicFramePr>
            <a:graphicFrameLocks noChangeAspect="1"/>
          </p:cNvGraphicFramePr>
          <p:nvPr/>
        </p:nvGraphicFramePr>
        <p:xfrm>
          <a:off x="3657600" y="5029200"/>
          <a:ext cx="1550988" cy="573088"/>
        </p:xfrm>
        <a:graphic>
          <a:graphicData uri="http://schemas.openxmlformats.org/presentationml/2006/ole">
            <mc:AlternateContent xmlns:mc="http://schemas.openxmlformats.org/markup-compatibility/2006">
              <mc:Choice xmlns:v="urn:schemas-microsoft-com:vml" Requires="v">
                <p:oleObj spid="_x0000_s52250" name="Equation" r:id="rId7" imgW="583693" imgH="215713" progId="Equation.3">
                  <p:embed/>
                </p:oleObj>
              </mc:Choice>
              <mc:Fallback>
                <p:oleObj name="Equation" r:id="rId7" imgW="583693" imgH="215713"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5029200"/>
                        <a:ext cx="1550988" cy="57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0277" name="Text Box 5"/>
          <p:cNvSpPr txBox="1">
            <a:spLocks noChangeArrowheads="1"/>
          </p:cNvSpPr>
          <p:nvPr/>
        </p:nvSpPr>
        <p:spPr bwMode="auto">
          <a:xfrm>
            <a:off x="838200" y="5562600"/>
            <a:ext cx="7543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200"/>
              <a:t>We make the following definition:</a:t>
            </a:r>
            <a:endParaRPr kumimoji="0" lang="en-US" sz="3200" b="1" i="1"/>
          </a:p>
        </p:txBody>
      </p:sp>
      <p:graphicFrame>
        <p:nvGraphicFramePr>
          <p:cNvPr id="310278" name="Object 6"/>
          <p:cNvGraphicFramePr>
            <a:graphicFrameLocks noChangeAspect="1"/>
          </p:cNvGraphicFramePr>
          <p:nvPr/>
        </p:nvGraphicFramePr>
        <p:xfrm>
          <a:off x="3810000" y="6019800"/>
          <a:ext cx="1449388" cy="573088"/>
        </p:xfrm>
        <a:graphic>
          <a:graphicData uri="http://schemas.openxmlformats.org/presentationml/2006/ole">
            <mc:AlternateContent xmlns:mc="http://schemas.openxmlformats.org/markup-compatibility/2006">
              <mc:Choice xmlns:v="urn:schemas-microsoft-com:vml" Requires="v">
                <p:oleObj spid="_x0000_s52251" name="Equation" r:id="rId9" imgW="545626" imgH="215713" progId="Equation.3">
                  <p:embed/>
                </p:oleObj>
              </mc:Choice>
              <mc:Fallback>
                <p:oleObj name="Equation" r:id="rId9" imgW="545626" imgH="215713"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0000" y="6019800"/>
                        <a:ext cx="1449388" cy="57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0274">
                                            <p:txEl>
                                              <p:pRg st="2" end="2"/>
                                            </p:txEl>
                                          </p:spTgt>
                                        </p:tgtEl>
                                        <p:attrNameLst>
                                          <p:attrName>style.visibility</p:attrName>
                                        </p:attrNameLst>
                                      </p:cBhvr>
                                      <p:to>
                                        <p:strVal val="visible"/>
                                      </p:to>
                                    </p:set>
                                    <p:animEffect transition="in" filter="dissolve">
                                      <p:cBhvr>
                                        <p:cTn id="7" dur="500"/>
                                        <p:tgtEl>
                                          <p:spTgt spid="310274">
                                            <p:txEl>
                                              <p:pRg st="2" end="2"/>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0274">
                                            <p:txEl>
                                              <p:pRg st="3" end="3"/>
                                            </p:txEl>
                                          </p:spTgt>
                                        </p:tgtEl>
                                        <p:attrNameLst>
                                          <p:attrName>style.visibility</p:attrName>
                                        </p:attrNameLst>
                                      </p:cBhvr>
                                      <p:to>
                                        <p:strVal val="visible"/>
                                      </p:to>
                                    </p:set>
                                    <p:animEffect transition="in" filter="dissolve">
                                      <p:cBhvr>
                                        <p:cTn id="11" dur="500"/>
                                        <p:tgtEl>
                                          <p:spTgt spid="310274">
                                            <p:txEl>
                                              <p:pRg st="3" end="3"/>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10274">
                                            <p:txEl>
                                              <p:pRg st="4" end="4"/>
                                            </p:txEl>
                                          </p:spTgt>
                                        </p:tgtEl>
                                        <p:attrNameLst>
                                          <p:attrName>style.visibility</p:attrName>
                                        </p:attrNameLst>
                                      </p:cBhvr>
                                      <p:to>
                                        <p:strVal val="visible"/>
                                      </p:to>
                                    </p:set>
                                    <p:animEffect transition="in" filter="dissolve">
                                      <p:cBhvr>
                                        <p:cTn id="15" dur="500"/>
                                        <p:tgtEl>
                                          <p:spTgt spid="310274">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10274">
                                            <p:txEl>
                                              <p:pRg st="5" end="5"/>
                                            </p:txEl>
                                          </p:spTgt>
                                        </p:tgtEl>
                                        <p:attrNameLst>
                                          <p:attrName>style.visibility</p:attrName>
                                        </p:attrNameLst>
                                      </p:cBhvr>
                                      <p:to>
                                        <p:strVal val="visible"/>
                                      </p:to>
                                    </p:set>
                                    <p:animEffect transition="in" filter="dissolve">
                                      <p:cBhvr>
                                        <p:cTn id="20" dur="500"/>
                                        <p:tgtEl>
                                          <p:spTgt spid="310274">
                                            <p:txEl>
                                              <p:pRg st="5" end="5"/>
                                            </p:txEl>
                                          </p:spTgt>
                                        </p:tgtEl>
                                      </p:cBhvr>
                                    </p:animEffect>
                                  </p:childTnLst>
                                </p:cTn>
                              </p:par>
                            </p:childTnLst>
                          </p:cTn>
                        </p:par>
                        <p:par>
                          <p:cTn id="21" fill="hold" nodeType="afterGroup">
                            <p:stCondLst>
                              <p:cond delay="500"/>
                            </p:stCondLst>
                            <p:childTnLst>
                              <p:par>
                                <p:cTn id="22" presetID="9" presetClass="entr" presetSubtype="0" fill="hold" nodeType="afterEffect">
                                  <p:stCondLst>
                                    <p:cond delay="0"/>
                                  </p:stCondLst>
                                  <p:childTnLst>
                                    <p:set>
                                      <p:cBhvr>
                                        <p:cTn id="23" dur="1" fill="hold">
                                          <p:stCondLst>
                                            <p:cond delay="0"/>
                                          </p:stCondLst>
                                        </p:cTn>
                                        <p:tgtEl>
                                          <p:spTgt spid="310275"/>
                                        </p:tgtEl>
                                        <p:attrNameLst>
                                          <p:attrName>style.visibility</p:attrName>
                                        </p:attrNameLst>
                                      </p:cBhvr>
                                      <p:to>
                                        <p:strVal val="visible"/>
                                      </p:to>
                                    </p:set>
                                    <p:animEffect transition="in" filter="dissolve">
                                      <p:cBhvr>
                                        <p:cTn id="24" dur="500"/>
                                        <p:tgtEl>
                                          <p:spTgt spid="310275"/>
                                        </p:tgtEl>
                                      </p:cBhvr>
                                    </p:animEffect>
                                  </p:childTnLst>
                                </p:cTn>
                              </p:par>
                            </p:childTnLst>
                          </p:cTn>
                        </p:par>
                        <p:par>
                          <p:cTn id="25" fill="hold" nodeType="afterGroup">
                            <p:stCondLst>
                              <p:cond delay="1000"/>
                            </p:stCondLst>
                            <p:childTnLst>
                              <p:par>
                                <p:cTn id="26" presetID="9" presetClass="entr" presetSubtype="0" fill="hold" nodeType="afterEffect">
                                  <p:stCondLst>
                                    <p:cond delay="0"/>
                                  </p:stCondLst>
                                  <p:childTnLst>
                                    <p:set>
                                      <p:cBhvr>
                                        <p:cTn id="27" dur="1" fill="hold">
                                          <p:stCondLst>
                                            <p:cond delay="0"/>
                                          </p:stCondLst>
                                        </p:cTn>
                                        <p:tgtEl>
                                          <p:spTgt spid="310276"/>
                                        </p:tgtEl>
                                        <p:attrNameLst>
                                          <p:attrName>style.visibility</p:attrName>
                                        </p:attrNameLst>
                                      </p:cBhvr>
                                      <p:to>
                                        <p:strVal val="visible"/>
                                      </p:to>
                                    </p:set>
                                    <p:animEffect transition="in" filter="dissolve">
                                      <p:cBhvr>
                                        <p:cTn id="28" dur="500"/>
                                        <p:tgtEl>
                                          <p:spTgt spid="310276"/>
                                        </p:tgtEl>
                                      </p:cBhvr>
                                    </p:animEffect>
                                  </p:childTnLst>
                                </p:cTn>
                              </p:par>
                            </p:childTnLst>
                          </p:cTn>
                        </p:par>
                        <p:par>
                          <p:cTn id="29" fill="hold" nodeType="afterGroup">
                            <p:stCondLst>
                              <p:cond delay="1500"/>
                            </p:stCondLst>
                            <p:childTnLst>
                              <p:par>
                                <p:cTn id="30" presetID="9" presetClass="entr" presetSubtype="0" fill="hold" grpId="0" nodeType="afterEffect">
                                  <p:stCondLst>
                                    <p:cond delay="0"/>
                                  </p:stCondLst>
                                  <p:childTnLst>
                                    <p:set>
                                      <p:cBhvr>
                                        <p:cTn id="31" dur="1" fill="hold">
                                          <p:stCondLst>
                                            <p:cond delay="0"/>
                                          </p:stCondLst>
                                        </p:cTn>
                                        <p:tgtEl>
                                          <p:spTgt spid="310277"/>
                                        </p:tgtEl>
                                        <p:attrNameLst>
                                          <p:attrName>style.visibility</p:attrName>
                                        </p:attrNameLst>
                                      </p:cBhvr>
                                      <p:to>
                                        <p:strVal val="visible"/>
                                      </p:to>
                                    </p:set>
                                    <p:animEffect transition="in" filter="dissolve">
                                      <p:cBhvr>
                                        <p:cTn id="32" dur="500"/>
                                        <p:tgtEl>
                                          <p:spTgt spid="310277"/>
                                        </p:tgtEl>
                                      </p:cBhvr>
                                    </p:animEffect>
                                  </p:childTnLst>
                                </p:cTn>
                              </p:par>
                            </p:childTnLst>
                          </p:cTn>
                        </p:par>
                        <p:par>
                          <p:cTn id="33" fill="hold" nodeType="afterGroup">
                            <p:stCondLst>
                              <p:cond delay="2000"/>
                            </p:stCondLst>
                            <p:childTnLst>
                              <p:par>
                                <p:cTn id="34" presetID="9" presetClass="entr" presetSubtype="0" fill="hold" nodeType="afterEffect">
                                  <p:stCondLst>
                                    <p:cond delay="0"/>
                                  </p:stCondLst>
                                  <p:childTnLst>
                                    <p:set>
                                      <p:cBhvr>
                                        <p:cTn id="35" dur="1" fill="hold">
                                          <p:stCondLst>
                                            <p:cond delay="0"/>
                                          </p:stCondLst>
                                        </p:cTn>
                                        <p:tgtEl>
                                          <p:spTgt spid="310278"/>
                                        </p:tgtEl>
                                        <p:attrNameLst>
                                          <p:attrName>style.visibility</p:attrName>
                                        </p:attrNameLst>
                                      </p:cBhvr>
                                      <p:to>
                                        <p:strVal val="visible"/>
                                      </p:to>
                                    </p:set>
                                    <p:animEffect transition="in" filter="dissolve">
                                      <p:cBhvr>
                                        <p:cTn id="36" dur="500"/>
                                        <p:tgtEl>
                                          <p:spTgt spid="310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4" grpId="0" build="p" bldLvl="5" autoUpdateAnimBg="0"/>
      <p:bldP spid="310277"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304800" y="228600"/>
            <a:ext cx="8458200" cy="2055813"/>
          </a:xfrm>
          <a:prstGeom prst="rect">
            <a:avLst/>
          </a:prstGeom>
          <a:solidFill>
            <a:srgbClr val="FFFF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200"/>
              <a:t>Note that squaring both sides yields</a:t>
            </a:r>
          </a:p>
          <a:p>
            <a:pPr eaLnBrk="1" hangingPunct="1">
              <a:spcBef>
                <a:spcPct val="50000"/>
              </a:spcBef>
            </a:pPr>
            <a:endParaRPr kumimoji="0" lang="en-US" sz="3200"/>
          </a:p>
          <a:p>
            <a:pPr eaLnBrk="1" hangingPunct="1">
              <a:spcBef>
                <a:spcPct val="50000"/>
              </a:spcBef>
            </a:pPr>
            <a:r>
              <a:rPr kumimoji="0" lang="en-US" sz="3200"/>
              <a:t> </a:t>
            </a:r>
          </a:p>
        </p:txBody>
      </p:sp>
      <p:sp>
        <p:nvSpPr>
          <p:cNvPr id="312323" name="Oval 3"/>
          <p:cNvSpPr>
            <a:spLocks noChangeArrowheads="1"/>
          </p:cNvSpPr>
          <p:nvPr/>
        </p:nvSpPr>
        <p:spPr bwMode="auto">
          <a:xfrm>
            <a:off x="1219200" y="3124200"/>
            <a:ext cx="2674938" cy="1600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0" lang="en-US" sz="3200"/>
              <a:t>Real Numbers</a:t>
            </a:r>
          </a:p>
        </p:txBody>
      </p:sp>
      <p:sp>
        <p:nvSpPr>
          <p:cNvPr id="312324" name="Oval 4"/>
          <p:cNvSpPr>
            <a:spLocks noChangeArrowheads="1"/>
          </p:cNvSpPr>
          <p:nvPr/>
        </p:nvSpPr>
        <p:spPr bwMode="auto">
          <a:xfrm>
            <a:off x="5257800" y="3048000"/>
            <a:ext cx="2362200" cy="1600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0" lang="en-US" sz="3200"/>
              <a:t>Imaginary </a:t>
            </a:r>
          </a:p>
          <a:p>
            <a:pPr algn="ctr"/>
            <a:r>
              <a:rPr kumimoji="0" lang="en-US" sz="3200"/>
              <a:t>Numbers</a:t>
            </a:r>
          </a:p>
        </p:txBody>
      </p:sp>
      <p:sp>
        <p:nvSpPr>
          <p:cNvPr id="312325" name="Rectangle 5"/>
          <p:cNvSpPr>
            <a:spLocks noGrp="1" noChangeArrowheads="1"/>
          </p:cNvSpPr>
          <p:nvPr>
            <p:ph type="body" sz="half" idx="1"/>
          </p:nvPr>
        </p:nvSpPr>
        <p:spPr>
          <a:xfrm>
            <a:off x="304800" y="1371600"/>
            <a:ext cx="8004175" cy="4114800"/>
          </a:xfrm>
        </p:spPr>
        <p:txBody>
          <a:bodyPr/>
          <a:lstStyle/>
          <a:p>
            <a:pPr eaLnBrk="1" hangingPunct="1">
              <a:buFontTx/>
              <a:buNone/>
            </a:pPr>
            <a:r>
              <a:rPr lang="en-US" smtClean="0"/>
              <a:t>Real numbers and imaginary numbers are subsets of the set of complex numbers</a:t>
            </a:r>
            <a:r>
              <a:rPr lang="en-US" sz="2800" smtClean="0"/>
              <a:t>.</a:t>
            </a:r>
          </a:p>
        </p:txBody>
      </p:sp>
      <p:sp>
        <p:nvSpPr>
          <p:cNvPr id="312326" name="Oval 6"/>
          <p:cNvSpPr>
            <a:spLocks noChangeArrowheads="1"/>
          </p:cNvSpPr>
          <p:nvPr/>
        </p:nvSpPr>
        <p:spPr bwMode="auto">
          <a:xfrm>
            <a:off x="685800" y="2514600"/>
            <a:ext cx="7696200" cy="4191000"/>
          </a:xfrm>
          <a:prstGeom prst="ellipse">
            <a:avLst/>
          </a:prstGeom>
          <a:solidFill>
            <a:schemeClr val="accent1">
              <a:alpha val="25098"/>
            </a:schemeClr>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en-US"/>
          </a:p>
          <a:p>
            <a:pPr algn="ctr"/>
            <a:endParaRPr kumimoji="0" lang="en-US"/>
          </a:p>
          <a:p>
            <a:pPr algn="ctr"/>
            <a:endParaRPr kumimoji="0" lang="en-US"/>
          </a:p>
          <a:p>
            <a:pPr algn="ctr"/>
            <a:endParaRPr kumimoji="0" lang="en-US"/>
          </a:p>
          <a:p>
            <a:pPr algn="ctr"/>
            <a:endParaRPr kumimoji="0" lang="en-US"/>
          </a:p>
          <a:p>
            <a:pPr algn="ctr"/>
            <a:endParaRPr kumimoji="0" lang="en-US"/>
          </a:p>
          <a:p>
            <a:pPr algn="ctr"/>
            <a:r>
              <a:rPr kumimoji="0" lang="en-US" sz="3200"/>
              <a:t>Complex Numbers </a:t>
            </a:r>
          </a:p>
        </p:txBody>
      </p:sp>
      <p:graphicFrame>
        <p:nvGraphicFramePr>
          <p:cNvPr id="53255" name="Object 7"/>
          <p:cNvGraphicFramePr>
            <a:graphicFrameLocks noGrp="1" noChangeAspect="1"/>
          </p:cNvGraphicFramePr>
          <p:nvPr>
            <p:ph sz="half" idx="2"/>
          </p:nvPr>
        </p:nvGraphicFramePr>
        <p:xfrm>
          <a:off x="6553200" y="303213"/>
          <a:ext cx="1168400" cy="492125"/>
        </p:xfrm>
        <a:graphic>
          <a:graphicData uri="http://schemas.openxmlformats.org/presentationml/2006/ole">
            <mc:AlternateContent xmlns:mc="http://schemas.openxmlformats.org/markup-compatibility/2006">
              <mc:Choice xmlns:v="urn:schemas-microsoft-com:vml" Requires="v">
                <p:oleObj spid="_x0000_s53262" name="Equation" r:id="rId5" imgW="482391" imgH="203112" progId="Equation.3">
                  <p:embed/>
                </p:oleObj>
              </mc:Choice>
              <mc:Fallback>
                <p:oleObj name="Equation" r:id="rId5" imgW="482391" imgH="203112"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303213"/>
                        <a:ext cx="1168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2325"/>
                                        </p:tgtEl>
                                        <p:attrNameLst>
                                          <p:attrName>style.visibility</p:attrName>
                                        </p:attrNameLst>
                                      </p:cBhvr>
                                      <p:to>
                                        <p:strVal val="visible"/>
                                      </p:to>
                                    </p:set>
                                    <p:animEffect transition="in" filter="dissolve">
                                      <p:cBhvr>
                                        <p:cTn id="7" dur="500"/>
                                        <p:tgtEl>
                                          <p:spTgt spid="312325"/>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2323"/>
                                        </p:tgtEl>
                                        <p:attrNameLst>
                                          <p:attrName>style.visibility</p:attrName>
                                        </p:attrNameLst>
                                      </p:cBhvr>
                                      <p:to>
                                        <p:strVal val="visible"/>
                                      </p:to>
                                    </p:set>
                                    <p:animEffect transition="in" filter="dissolve">
                                      <p:cBhvr>
                                        <p:cTn id="11" dur="500"/>
                                        <p:tgtEl>
                                          <p:spTgt spid="312323"/>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312324"/>
                                        </p:tgtEl>
                                        <p:attrNameLst>
                                          <p:attrName>style.visibility</p:attrName>
                                        </p:attrNameLst>
                                      </p:cBhvr>
                                      <p:to>
                                        <p:strVal val="visible"/>
                                      </p:to>
                                    </p:set>
                                    <p:animEffect transition="in" filter="dissolve">
                                      <p:cBhvr>
                                        <p:cTn id="14" dur="500"/>
                                        <p:tgtEl>
                                          <p:spTgt spid="31232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12326"/>
                                        </p:tgtEl>
                                        <p:attrNameLst>
                                          <p:attrName>style.visibility</p:attrName>
                                        </p:attrNameLst>
                                      </p:cBhvr>
                                      <p:to>
                                        <p:strVal val="visible"/>
                                      </p:to>
                                    </p:set>
                                    <p:animEffect transition="in" filter="dissolve">
                                      <p:cBhvr>
                                        <p:cTn id="19" dur="500"/>
                                        <p:tgtEl>
                                          <p:spTgt spid="312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animBg="1" autoUpdateAnimBg="0"/>
      <p:bldP spid="312324" grpId="0" animBg="1" autoUpdateAnimBg="0"/>
      <p:bldP spid="312325" grpId="0" autoUpdateAnimBg="0"/>
      <p:bldP spid="312326"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228600"/>
            <a:ext cx="6934200" cy="685800"/>
          </a:xfrm>
          <a:solidFill>
            <a:srgbClr val="FFFFFF"/>
          </a:solidFill>
          <a:ln>
            <a:solidFill>
              <a:schemeClr val="tx1"/>
            </a:solidFill>
            <a:miter lim="800000"/>
            <a:headEnd/>
            <a:tailEnd/>
          </a:ln>
        </p:spPr>
        <p:txBody>
          <a:bodyPr/>
          <a:lstStyle/>
          <a:p>
            <a:pPr eaLnBrk="1" hangingPunct="1"/>
            <a:r>
              <a:rPr lang="en-US" sz="3600" smtClean="0"/>
              <a:t>Definition of a Complex Number</a:t>
            </a:r>
            <a:endParaRPr lang="en-US" sz="3600" i="1" smtClean="0"/>
          </a:p>
        </p:txBody>
      </p:sp>
      <p:sp>
        <p:nvSpPr>
          <p:cNvPr id="314371" name="Rectangle 3"/>
          <p:cNvSpPr>
            <a:spLocks noGrp="1" noChangeArrowheads="1"/>
          </p:cNvSpPr>
          <p:nvPr>
            <p:ph type="body" idx="1"/>
          </p:nvPr>
        </p:nvSpPr>
        <p:spPr>
          <a:xfrm>
            <a:off x="152400" y="1143000"/>
            <a:ext cx="8839200" cy="5638800"/>
          </a:xfrm>
          <a:solidFill>
            <a:srgbClr val="FFFFFF"/>
          </a:solidFill>
          <a:ln>
            <a:solidFill>
              <a:schemeClr val="tx1"/>
            </a:solidFill>
            <a:miter lim="800000"/>
            <a:headEnd/>
            <a:tailEnd/>
          </a:ln>
        </p:spPr>
        <p:txBody>
          <a:bodyPr/>
          <a:lstStyle/>
          <a:p>
            <a:pPr eaLnBrk="1" hangingPunct="1">
              <a:buFontTx/>
              <a:buNone/>
            </a:pPr>
            <a:r>
              <a:rPr lang="en-US" smtClean="0"/>
              <a:t>If </a:t>
            </a:r>
            <a:r>
              <a:rPr lang="en-US" b="1" i="1" smtClean="0"/>
              <a:t>a</a:t>
            </a:r>
            <a:r>
              <a:rPr lang="en-US" smtClean="0"/>
              <a:t> and </a:t>
            </a:r>
            <a:r>
              <a:rPr lang="en-US" b="1" i="1" smtClean="0"/>
              <a:t>b</a:t>
            </a:r>
            <a:r>
              <a:rPr lang="en-US" smtClean="0"/>
              <a:t> are real numbers, the number </a:t>
            </a:r>
            <a:r>
              <a:rPr lang="en-US" b="1" i="1" smtClean="0"/>
              <a:t>a + bi</a:t>
            </a:r>
            <a:r>
              <a:rPr lang="en-US" smtClean="0"/>
              <a:t> is a </a:t>
            </a:r>
            <a:r>
              <a:rPr lang="en-US" b="1" smtClean="0"/>
              <a:t>complex number</a:t>
            </a:r>
            <a:r>
              <a:rPr lang="en-US" smtClean="0"/>
              <a:t> written in </a:t>
            </a:r>
            <a:r>
              <a:rPr lang="en-US" b="1" smtClean="0"/>
              <a:t>standard form</a:t>
            </a:r>
            <a:r>
              <a:rPr lang="en-US" smtClean="0"/>
              <a:t>. </a:t>
            </a:r>
          </a:p>
          <a:p>
            <a:pPr eaLnBrk="1" hangingPunct="1">
              <a:buFontTx/>
              <a:buNone/>
            </a:pPr>
            <a:r>
              <a:rPr lang="en-US" smtClean="0"/>
              <a:t>If </a:t>
            </a:r>
            <a:r>
              <a:rPr lang="en-US" b="1" i="1" smtClean="0"/>
              <a:t>b</a:t>
            </a:r>
            <a:r>
              <a:rPr lang="en-US" smtClean="0"/>
              <a:t> = 0, the number </a:t>
            </a:r>
            <a:r>
              <a:rPr lang="en-US" b="1" i="1" smtClean="0"/>
              <a:t>a + bi</a:t>
            </a:r>
            <a:r>
              <a:rPr lang="en-US" i="1" smtClean="0"/>
              <a:t> = </a:t>
            </a:r>
            <a:r>
              <a:rPr lang="en-US" b="1" i="1" smtClean="0"/>
              <a:t>a</a:t>
            </a:r>
            <a:r>
              <a:rPr lang="en-US" smtClean="0"/>
              <a:t> is a real number.</a:t>
            </a:r>
          </a:p>
        </p:txBody>
      </p:sp>
      <p:graphicFrame>
        <p:nvGraphicFramePr>
          <p:cNvPr id="314372" name="Object 4"/>
          <p:cNvGraphicFramePr>
            <a:graphicFrameLocks noChangeAspect="1"/>
          </p:cNvGraphicFramePr>
          <p:nvPr/>
        </p:nvGraphicFramePr>
        <p:xfrm>
          <a:off x="685800" y="2743200"/>
          <a:ext cx="1016000" cy="508000"/>
        </p:xfrm>
        <a:graphic>
          <a:graphicData uri="http://schemas.openxmlformats.org/presentationml/2006/ole">
            <mc:AlternateContent xmlns:mc="http://schemas.openxmlformats.org/markup-compatibility/2006">
              <mc:Choice xmlns:v="urn:schemas-microsoft-com:vml" Requires="v">
                <p:oleObj spid="_x0000_s54320" name="Equation" r:id="rId5" imgW="355138" imgH="177569" progId="Equation.3">
                  <p:embed/>
                </p:oleObj>
              </mc:Choice>
              <mc:Fallback>
                <p:oleObj name="Equation" r:id="rId5" imgW="355138" imgH="177569"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743200"/>
                        <a:ext cx="1016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4373" name="Object 5"/>
          <p:cNvGraphicFramePr>
            <a:graphicFrameLocks noChangeAspect="1"/>
          </p:cNvGraphicFramePr>
          <p:nvPr/>
        </p:nvGraphicFramePr>
        <p:xfrm>
          <a:off x="5638800" y="3733800"/>
          <a:ext cx="1117600" cy="457200"/>
        </p:xfrm>
        <a:graphic>
          <a:graphicData uri="http://schemas.openxmlformats.org/presentationml/2006/ole">
            <mc:AlternateContent xmlns:mc="http://schemas.openxmlformats.org/markup-compatibility/2006">
              <mc:Choice xmlns:v="urn:schemas-microsoft-com:vml" Requires="v">
                <p:oleObj spid="_x0000_s54321" name="Equation" r:id="rId7" imgW="355138" imgH="177569" progId="Equation.3">
                  <p:embed/>
                </p:oleObj>
              </mc:Choice>
              <mc:Fallback>
                <p:oleObj name="Equation" r:id="rId7" imgW="355138" imgH="177569"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3733800"/>
                        <a:ext cx="1117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4374" name="Text Box 6"/>
          <p:cNvSpPr txBox="1">
            <a:spLocks noChangeArrowheads="1"/>
          </p:cNvSpPr>
          <p:nvPr/>
        </p:nvSpPr>
        <p:spPr bwMode="auto">
          <a:xfrm>
            <a:off x="152400" y="2743200"/>
            <a:ext cx="8686800" cy="194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lnSpc>
                <a:spcPct val="90000"/>
              </a:lnSpc>
              <a:spcBef>
                <a:spcPct val="20000"/>
              </a:spcBef>
              <a:buClr>
                <a:schemeClr val="tx2"/>
              </a:buClr>
              <a:buSzPct val="75000"/>
              <a:buFont typeface="Wingdings" pitchFamily="2" charset="2"/>
              <a:buNone/>
            </a:pPr>
            <a:r>
              <a:rPr kumimoji="0" lang="en-US" sz="3200"/>
              <a:t>If           , the number </a:t>
            </a:r>
            <a:r>
              <a:rPr kumimoji="0" lang="en-US" sz="3200" b="1" i="1"/>
              <a:t>a + bi</a:t>
            </a:r>
            <a:r>
              <a:rPr kumimoji="0" lang="en-US" sz="3200" i="1"/>
              <a:t> </a:t>
            </a:r>
            <a:r>
              <a:rPr kumimoji="0" lang="en-US" sz="3200"/>
              <a:t>is called an </a:t>
            </a:r>
            <a:r>
              <a:rPr kumimoji="0" lang="en-US" sz="3200" b="1"/>
              <a:t>imaginary number</a:t>
            </a:r>
            <a:r>
              <a:rPr kumimoji="0" lang="en-US" sz="3200"/>
              <a:t>. </a:t>
            </a:r>
          </a:p>
          <a:p>
            <a:pPr eaLnBrk="1" hangingPunct="1">
              <a:lnSpc>
                <a:spcPct val="90000"/>
              </a:lnSpc>
              <a:spcBef>
                <a:spcPct val="20000"/>
              </a:spcBef>
              <a:buClr>
                <a:schemeClr val="tx2"/>
              </a:buClr>
              <a:buSzPct val="75000"/>
              <a:buFont typeface="Wingdings" pitchFamily="2" charset="2"/>
              <a:buNone/>
            </a:pPr>
            <a:r>
              <a:rPr kumimoji="0" lang="en-US" sz="3200"/>
              <a:t>A number of the form </a:t>
            </a:r>
            <a:r>
              <a:rPr kumimoji="0" lang="en-US" sz="3200" b="1" i="1"/>
              <a:t>bi</a:t>
            </a:r>
            <a:r>
              <a:rPr kumimoji="0" lang="en-US" sz="3200"/>
              <a:t>, where             , is called a </a:t>
            </a:r>
            <a:r>
              <a:rPr kumimoji="0" lang="en-US" sz="3200" b="1"/>
              <a:t>pure imaginary number</a:t>
            </a:r>
            <a:r>
              <a:rPr kumimoji="0" lang="en-US" sz="3200"/>
              <a:t>.</a:t>
            </a:r>
          </a:p>
        </p:txBody>
      </p:sp>
      <p:sp>
        <p:nvSpPr>
          <p:cNvPr id="314375" name="Text Box 7"/>
          <p:cNvSpPr txBox="1">
            <a:spLocks noChangeArrowheads="1"/>
          </p:cNvSpPr>
          <p:nvPr/>
        </p:nvSpPr>
        <p:spPr bwMode="auto">
          <a:xfrm>
            <a:off x="228600" y="4724400"/>
            <a:ext cx="8686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200"/>
              <a:t>Write the complex number in standard form</a:t>
            </a:r>
          </a:p>
          <a:p>
            <a:pPr eaLnBrk="1" hangingPunct="1">
              <a:spcBef>
                <a:spcPct val="50000"/>
              </a:spcBef>
            </a:pPr>
            <a:endParaRPr kumimoji="0" lang="en-US" sz="3200"/>
          </a:p>
        </p:txBody>
      </p:sp>
      <p:graphicFrame>
        <p:nvGraphicFramePr>
          <p:cNvPr id="314376" name="Object 8"/>
          <p:cNvGraphicFramePr>
            <a:graphicFrameLocks noChangeAspect="1"/>
          </p:cNvGraphicFramePr>
          <p:nvPr/>
        </p:nvGraphicFramePr>
        <p:xfrm>
          <a:off x="533400" y="5334000"/>
          <a:ext cx="1524000" cy="638175"/>
        </p:xfrm>
        <a:graphic>
          <a:graphicData uri="http://schemas.openxmlformats.org/presentationml/2006/ole">
            <mc:AlternateContent xmlns:mc="http://schemas.openxmlformats.org/markup-compatibility/2006">
              <mc:Choice xmlns:v="urn:schemas-microsoft-com:vml" Requires="v">
                <p:oleObj spid="_x0000_s54322" name="Equation" r:id="rId8" imgW="545863" imgH="228501" progId="Equation.3">
                  <p:embed/>
                </p:oleObj>
              </mc:Choice>
              <mc:Fallback>
                <p:oleObj name="Equation" r:id="rId8" imgW="545863" imgH="228501"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5334000"/>
                        <a:ext cx="152400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4377" name="Object 9"/>
          <p:cNvGraphicFramePr>
            <a:graphicFrameLocks noChangeAspect="1"/>
          </p:cNvGraphicFramePr>
          <p:nvPr/>
        </p:nvGraphicFramePr>
        <p:xfrm>
          <a:off x="2133600" y="5334000"/>
          <a:ext cx="2057400" cy="638175"/>
        </p:xfrm>
        <a:graphic>
          <a:graphicData uri="http://schemas.openxmlformats.org/presentationml/2006/ole">
            <mc:AlternateContent xmlns:mc="http://schemas.openxmlformats.org/markup-compatibility/2006">
              <mc:Choice xmlns:v="urn:schemas-microsoft-com:vml" Requires="v">
                <p:oleObj spid="_x0000_s54323" name="Equation" r:id="rId10" imgW="736600" imgH="228600" progId="Equation.3">
                  <p:embed/>
                </p:oleObj>
              </mc:Choice>
              <mc:Fallback>
                <p:oleObj name="Equation" r:id="rId10" imgW="736600" imgH="228600" progId="Equation.3">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33600" y="5334000"/>
                        <a:ext cx="205740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4378" name="Object 10"/>
          <p:cNvGraphicFramePr>
            <a:graphicFrameLocks noChangeAspect="1"/>
          </p:cNvGraphicFramePr>
          <p:nvPr/>
        </p:nvGraphicFramePr>
        <p:xfrm>
          <a:off x="4102100" y="5257800"/>
          <a:ext cx="2311400" cy="622300"/>
        </p:xfrm>
        <a:graphic>
          <a:graphicData uri="http://schemas.openxmlformats.org/presentationml/2006/ole">
            <mc:AlternateContent xmlns:mc="http://schemas.openxmlformats.org/markup-compatibility/2006">
              <mc:Choice xmlns:v="urn:schemas-microsoft-com:vml" Requires="v">
                <p:oleObj spid="_x0000_s54324" name="Equation" r:id="rId12" imgW="799753" imgH="215806" progId="Equation.3">
                  <p:embed/>
                </p:oleObj>
              </mc:Choice>
              <mc:Fallback>
                <p:oleObj name="Equation" r:id="rId12" imgW="799753" imgH="215806" progId="Equation.3">
                  <p:embed/>
                  <p:pic>
                    <p:nvPicPr>
                      <p:cNvPr id="0"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02100" y="5257800"/>
                        <a:ext cx="2311400"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4379" name="Object 11"/>
          <p:cNvGraphicFramePr>
            <a:graphicFrameLocks noChangeAspect="1"/>
          </p:cNvGraphicFramePr>
          <p:nvPr/>
        </p:nvGraphicFramePr>
        <p:xfrm>
          <a:off x="6553200" y="5257800"/>
          <a:ext cx="1676400" cy="633413"/>
        </p:xfrm>
        <a:graphic>
          <a:graphicData uri="http://schemas.openxmlformats.org/presentationml/2006/ole">
            <mc:AlternateContent xmlns:mc="http://schemas.openxmlformats.org/markup-compatibility/2006">
              <mc:Choice xmlns:v="urn:schemas-microsoft-com:vml" Requires="v">
                <p:oleObj spid="_x0000_s54325" name="Equation" r:id="rId14" imgW="571252" imgH="215806" progId="Equation.3">
                  <p:embed/>
                </p:oleObj>
              </mc:Choice>
              <mc:Fallback>
                <p:oleObj name="Equation" r:id="rId14" imgW="571252" imgH="215806" progId="Equation.3">
                  <p:embed/>
                  <p:pic>
                    <p:nvPicPr>
                      <p:cNvPr id="0"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53200" y="5257800"/>
                        <a:ext cx="1676400" cy="633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4371">
                                            <p:txEl>
                                              <p:pRg st="1" end="1"/>
                                            </p:txEl>
                                          </p:spTgt>
                                        </p:tgtEl>
                                        <p:attrNameLst>
                                          <p:attrName>style.visibility</p:attrName>
                                        </p:attrNameLst>
                                      </p:cBhvr>
                                      <p:to>
                                        <p:strVal val="visible"/>
                                      </p:to>
                                    </p:set>
                                    <p:animEffect transition="in" filter="dissolve">
                                      <p:cBhvr>
                                        <p:cTn id="7" dur="500"/>
                                        <p:tgtEl>
                                          <p:spTgt spid="314371">
                                            <p:txEl>
                                              <p:pRg st="1" end="1"/>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14372"/>
                                        </p:tgtEl>
                                        <p:attrNameLst>
                                          <p:attrName>style.visibility</p:attrName>
                                        </p:attrNameLst>
                                      </p:cBhvr>
                                      <p:to>
                                        <p:strVal val="visible"/>
                                      </p:to>
                                    </p:set>
                                    <p:animEffect transition="in" filter="dissolve">
                                      <p:cBhvr>
                                        <p:cTn id="11" dur="500"/>
                                        <p:tgtEl>
                                          <p:spTgt spid="314372"/>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314374">
                                            <p:txEl>
                                              <p:pRg st="0" end="0"/>
                                            </p:txEl>
                                          </p:spTgt>
                                        </p:tgtEl>
                                        <p:attrNameLst>
                                          <p:attrName>style.visibility</p:attrName>
                                        </p:attrNameLst>
                                      </p:cBhvr>
                                      <p:to>
                                        <p:strVal val="visible"/>
                                      </p:to>
                                    </p:set>
                                    <p:animEffect transition="in" filter="dissolve">
                                      <p:cBhvr>
                                        <p:cTn id="14" dur="500"/>
                                        <p:tgtEl>
                                          <p:spTgt spid="314374">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14374">
                                            <p:txEl>
                                              <p:pRg st="1" end="1"/>
                                            </p:txEl>
                                          </p:spTgt>
                                        </p:tgtEl>
                                        <p:attrNameLst>
                                          <p:attrName>style.visibility</p:attrName>
                                        </p:attrNameLst>
                                      </p:cBhvr>
                                      <p:to>
                                        <p:strVal val="visible"/>
                                      </p:to>
                                    </p:set>
                                    <p:animEffect transition="in" filter="dissolve">
                                      <p:cBhvr>
                                        <p:cTn id="19" dur="500"/>
                                        <p:tgtEl>
                                          <p:spTgt spid="314374">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314375">
                                            <p:txEl>
                                              <p:pRg st="0" end="0"/>
                                            </p:txEl>
                                          </p:spTgt>
                                        </p:tgtEl>
                                        <p:attrNameLst>
                                          <p:attrName>style.visibility</p:attrName>
                                        </p:attrNameLst>
                                      </p:cBhvr>
                                      <p:to>
                                        <p:strVal val="visible"/>
                                      </p:to>
                                    </p:set>
                                    <p:animEffect transition="in" filter="dissolve">
                                      <p:cBhvr>
                                        <p:cTn id="24" dur="500"/>
                                        <p:tgtEl>
                                          <p:spTgt spid="314375">
                                            <p:txEl>
                                              <p:pRg st="0" end="0"/>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14373"/>
                                        </p:tgtEl>
                                        <p:attrNameLst>
                                          <p:attrName>style.visibility</p:attrName>
                                        </p:attrNameLst>
                                      </p:cBhvr>
                                      <p:to>
                                        <p:strVal val="visible"/>
                                      </p:to>
                                    </p:set>
                                    <p:animEffect transition="in" filter="dissolve">
                                      <p:cBhvr>
                                        <p:cTn id="27" dur="500"/>
                                        <p:tgtEl>
                                          <p:spTgt spid="314373"/>
                                        </p:tgtEl>
                                      </p:cBhvr>
                                    </p:animEffect>
                                  </p:childTnLst>
                                </p:cTn>
                              </p:par>
                              <p:par>
                                <p:cTn id="28" presetID="9" presetClass="entr" presetSubtype="0" fill="hold" nodeType="withEffect">
                                  <p:stCondLst>
                                    <p:cond delay="0"/>
                                  </p:stCondLst>
                                  <p:childTnLst>
                                    <p:set>
                                      <p:cBhvr>
                                        <p:cTn id="29" dur="1" fill="hold">
                                          <p:stCondLst>
                                            <p:cond delay="0"/>
                                          </p:stCondLst>
                                        </p:cTn>
                                        <p:tgtEl>
                                          <p:spTgt spid="314376"/>
                                        </p:tgtEl>
                                        <p:attrNameLst>
                                          <p:attrName>style.visibility</p:attrName>
                                        </p:attrNameLst>
                                      </p:cBhvr>
                                      <p:to>
                                        <p:strVal val="visible"/>
                                      </p:to>
                                    </p:set>
                                    <p:animEffect transition="in" filter="dissolve">
                                      <p:cBhvr>
                                        <p:cTn id="30" dur="500"/>
                                        <p:tgtEl>
                                          <p:spTgt spid="314376"/>
                                        </p:tgtEl>
                                      </p:cBhvr>
                                    </p:animEffect>
                                  </p:childTnLst>
                                </p:cTn>
                              </p:par>
                            </p:childTnLst>
                          </p:cTn>
                        </p:par>
                        <p:par>
                          <p:cTn id="31" fill="hold" nodeType="afterGroup">
                            <p:stCondLst>
                              <p:cond delay="500"/>
                            </p:stCondLst>
                            <p:childTnLst>
                              <p:par>
                                <p:cTn id="32" presetID="9" presetClass="entr" presetSubtype="0" fill="hold" nodeType="afterEffect">
                                  <p:stCondLst>
                                    <p:cond delay="0"/>
                                  </p:stCondLst>
                                  <p:childTnLst>
                                    <p:set>
                                      <p:cBhvr>
                                        <p:cTn id="33" dur="1" fill="hold">
                                          <p:stCondLst>
                                            <p:cond delay="0"/>
                                          </p:stCondLst>
                                        </p:cTn>
                                        <p:tgtEl>
                                          <p:spTgt spid="314377"/>
                                        </p:tgtEl>
                                        <p:attrNameLst>
                                          <p:attrName>style.visibility</p:attrName>
                                        </p:attrNameLst>
                                      </p:cBhvr>
                                      <p:to>
                                        <p:strVal val="visible"/>
                                      </p:to>
                                    </p:set>
                                    <p:animEffect transition="in" filter="dissolve">
                                      <p:cBhvr>
                                        <p:cTn id="34" dur="500"/>
                                        <p:tgtEl>
                                          <p:spTgt spid="31437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314378"/>
                                        </p:tgtEl>
                                        <p:attrNameLst>
                                          <p:attrName>style.visibility</p:attrName>
                                        </p:attrNameLst>
                                      </p:cBhvr>
                                      <p:to>
                                        <p:strVal val="visible"/>
                                      </p:to>
                                    </p:set>
                                    <p:animEffect transition="in" filter="dissolve">
                                      <p:cBhvr>
                                        <p:cTn id="39" dur="500"/>
                                        <p:tgtEl>
                                          <p:spTgt spid="314378"/>
                                        </p:tgtEl>
                                      </p:cBhvr>
                                    </p:animEffect>
                                  </p:childTnLst>
                                </p:cTn>
                              </p:par>
                            </p:childTnLst>
                          </p:cTn>
                        </p:par>
                        <p:par>
                          <p:cTn id="40" fill="hold" nodeType="afterGroup">
                            <p:stCondLst>
                              <p:cond delay="500"/>
                            </p:stCondLst>
                            <p:childTnLst>
                              <p:par>
                                <p:cTn id="41" presetID="9" presetClass="entr" presetSubtype="0" fill="hold" nodeType="afterEffect">
                                  <p:stCondLst>
                                    <p:cond delay="0"/>
                                  </p:stCondLst>
                                  <p:childTnLst>
                                    <p:set>
                                      <p:cBhvr>
                                        <p:cTn id="42" dur="1" fill="hold">
                                          <p:stCondLst>
                                            <p:cond delay="0"/>
                                          </p:stCondLst>
                                        </p:cTn>
                                        <p:tgtEl>
                                          <p:spTgt spid="314379"/>
                                        </p:tgtEl>
                                        <p:attrNameLst>
                                          <p:attrName>style.visibility</p:attrName>
                                        </p:attrNameLst>
                                      </p:cBhvr>
                                      <p:to>
                                        <p:strVal val="visible"/>
                                      </p:to>
                                    </p:set>
                                    <p:animEffect transition="in" filter="dissolve">
                                      <p:cBhvr>
                                        <p:cTn id="43" dur="500"/>
                                        <p:tgtEl>
                                          <p:spTgt spid="314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1" grpId="0" build="p" bldLvl="5" autoUpdateAnimBg="0"/>
      <p:bldP spid="314374"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81000" y="381000"/>
            <a:ext cx="7391400" cy="838200"/>
          </a:xfrm>
          <a:solidFill>
            <a:srgbClr val="FFFFFF"/>
          </a:solidFill>
          <a:ln>
            <a:solidFill>
              <a:schemeClr val="tx1"/>
            </a:solidFill>
            <a:miter lim="800000"/>
            <a:headEnd/>
            <a:tailEnd/>
          </a:ln>
        </p:spPr>
        <p:txBody>
          <a:bodyPr/>
          <a:lstStyle/>
          <a:p>
            <a:pPr eaLnBrk="1" hangingPunct="1"/>
            <a:r>
              <a:rPr lang="en-US" sz="4000" smtClean="0"/>
              <a:t>Equality of Complex Numbers</a:t>
            </a:r>
            <a:endParaRPr lang="en-US" i="1" smtClean="0"/>
          </a:p>
        </p:txBody>
      </p:sp>
      <p:sp>
        <p:nvSpPr>
          <p:cNvPr id="316419" name="Text Box 3"/>
          <p:cNvSpPr txBox="1">
            <a:spLocks noChangeArrowheads="1"/>
          </p:cNvSpPr>
          <p:nvPr/>
        </p:nvSpPr>
        <p:spPr bwMode="auto">
          <a:xfrm>
            <a:off x="304800" y="1655763"/>
            <a:ext cx="8458200" cy="5022850"/>
          </a:xfrm>
          <a:prstGeom prst="rect">
            <a:avLst/>
          </a:prstGeom>
          <a:solidFill>
            <a:srgbClr val="FFFF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lnSpc>
                <a:spcPct val="90000"/>
              </a:lnSpc>
              <a:spcBef>
                <a:spcPct val="20000"/>
              </a:spcBef>
              <a:buClr>
                <a:schemeClr val="tx2"/>
              </a:buClr>
              <a:buSzPct val="75000"/>
              <a:buFont typeface="Wingdings" pitchFamily="2" charset="2"/>
              <a:buNone/>
            </a:pPr>
            <a:r>
              <a:rPr kumimoji="0" lang="en-US" sz="3200"/>
              <a:t>Two complex numbers </a:t>
            </a:r>
            <a:r>
              <a:rPr kumimoji="0" lang="en-US" sz="3200" b="1" i="1"/>
              <a:t>a + bi</a:t>
            </a:r>
            <a:r>
              <a:rPr kumimoji="0" lang="en-US" sz="3200" i="1"/>
              <a:t> </a:t>
            </a:r>
            <a:r>
              <a:rPr kumimoji="0" lang="en-US" sz="3200"/>
              <a:t> and </a:t>
            </a:r>
            <a:r>
              <a:rPr kumimoji="0" lang="en-US" sz="3200" b="1" i="1"/>
              <a:t>c + di</a:t>
            </a:r>
            <a:r>
              <a:rPr kumimoji="0" lang="en-US" sz="3200"/>
              <a:t>, are equal to each other if and only if </a:t>
            </a:r>
            <a:r>
              <a:rPr kumimoji="0" lang="en-US" sz="3200" b="1" i="1"/>
              <a:t>a = c</a:t>
            </a:r>
            <a:r>
              <a:rPr kumimoji="0" lang="en-US" sz="3200" i="1"/>
              <a:t> </a:t>
            </a:r>
            <a:r>
              <a:rPr kumimoji="0" lang="en-US" sz="3200"/>
              <a:t>and </a:t>
            </a:r>
            <a:r>
              <a:rPr kumimoji="0" lang="en-US" sz="3200" b="1" i="1"/>
              <a:t>b = d</a:t>
            </a:r>
          </a:p>
          <a:p>
            <a:pPr eaLnBrk="1" hangingPunct="1">
              <a:lnSpc>
                <a:spcPct val="90000"/>
              </a:lnSpc>
              <a:spcBef>
                <a:spcPct val="20000"/>
              </a:spcBef>
              <a:buClr>
                <a:schemeClr val="tx2"/>
              </a:buClr>
              <a:buSzPct val="75000"/>
              <a:buFont typeface="Wingdings" pitchFamily="2" charset="2"/>
              <a:buNone/>
            </a:pPr>
            <a:endParaRPr kumimoji="0" lang="en-US" sz="3200" b="1" i="1"/>
          </a:p>
          <a:p>
            <a:pPr eaLnBrk="1" hangingPunct="1">
              <a:lnSpc>
                <a:spcPct val="90000"/>
              </a:lnSpc>
              <a:spcBef>
                <a:spcPct val="20000"/>
              </a:spcBef>
              <a:buClr>
                <a:schemeClr val="tx2"/>
              </a:buClr>
              <a:buSzPct val="75000"/>
              <a:buFont typeface="Wingdings" pitchFamily="2" charset="2"/>
              <a:buNone/>
            </a:pPr>
            <a:endParaRPr kumimoji="0" lang="en-US" sz="3200" b="1" i="1"/>
          </a:p>
          <a:p>
            <a:pPr eaLnBrk="1" hangingPunct="1">
              <a:lnSpc>
                <a:spcPct val="90000"/>
              </a:lnSpc>
              <a:spcBef>
                <a:spcPct val="20000"/>
              </a:spcBef>
              <a:buClr>
                <a:schemeClr val="tx2"/>
              </a:buClr>
              <a:buSzPct val="75000"/>
              <a:buFont typeface="Wingdings" pitchFamily="2" charset="2"/>
              <a:buNone/>
            </a:pPr>
            <a:endParaRPr kumimoji="0" lang="en-US" sz="3200" b="1" i="1"/>
          </a:p>
          <a:p>
            <a:pPr eaLnBrk="1" hangingPunct="1"/>
            <a:r>
              <a:rPr kumimoji="0" lang="en-US" sz="3200"/>
              <a:t>Find real numbers </a:t>
            </a:r>
            <a:r>
              <a:rPr kumimoji="0" lang="en-US" sz="3200" i="1"/>
              <a:t>a</a:t>
            </a:r>
            <a:r>
              <a:rPr kumimoji="0" lang="en-US" sz="3200"/>
              <a:t> and </a:t>
            </a:r>
            <a:r>
              <a:rPr kumimoji="0" lang="en-US" sz="3200" i="1"/>
              <a:t>b</a:t>
            </a:r>
            <a:r>
              <a:rPr kumimoji="0" lang="en-US" sz="3200"/>
              <a:t> such that the equation      ( </a:t>
            </a:r>
            <a:r>
              <a:rPr kumimoji="0" lang="en-US" sz="3200" b="1" i="1"/>
              <a:t>a</a:t>
            </a:r>
            <a:r>
              <a:rPr kumimoji="0" lang="en-US" sz="3200"/>
              <a:t> + 6 ) + 2</a:t>
            </a:r>
            <a:r>
              <a:rPr kumimoji="0" lang="en-US" sz="3200" b="1" i="1"/>
              <a:t>bi</a:t>
            </a:r>
            <a:r>
              <a:rPr kumimoji="0" lang="en-US" sz="3200"/>
              <a:t> = 6 –5</a:t>
            </a:r>
            <a:r>
              <a:rPr kumimoji="0" lang="en-US" sz="3200" b="1" i="1"/>
              <a:t>i </a:t>
            </a:r>
            <a:r>
              <a:rPr kumimoji="0" lang="en-US" sz="3200"/>
              <a:t>.</a:t>
            </a:r>
          </a:p>
          <a:p>
            <a:pPr eaLnBrk="1" hangingPunct="1"/>
            <a:r>
              <a:rPr kumimoji="0" lang="en-US" sz="3200" b="1" i="1"/>
              <a:t>a</a:t>
            </a:r>
            <a:r>
              <a:rPr kumimoji="0" lang="en-US" sz="3200"/>
              <a:t> + 6 = 6			2</a:t>
            </a:r>
            <a:r>
              <a:rPr kumimoji="0" lang="en-US" sz="3200" b="1" i="1"/>
              <a:t>b</a:t>
            </a:r>
            <a:r>
              <a:rPr kumimoji="0" lang="en-US" sz="3200"/>
              <a:t> = – 5</a:t>
            </a:r>
          </a:p>
          <a:p>
            <a:pPr eaLnBrk="1" hangingPunct="1"/>
            <a:r>
              <a:rPr kumimoji="0" lang="en-US" sz="3200" b="1" i="1"/>
              <a:t>a</a:t>
            </a:r>
            <a:r>
              <a:rPr kumimoji="0" lang="en-US" sz="3200"/>
              <a:t> = 0 			</a:t>
            </a:r>
            <a:r>
              <a:rPr kumimoji="0" lang="en-US" sz="3200" b="1" i="1"/>
              <a:t>b</a:t>
            </a:r>
            <a:r>
              <a:rPr kumimoji="0" lang="en-US" sz="3200"/>
              <a:t> = –5/2 </a:t>
            </a:r>
          </a:p>
          <a:p>
            <a:pPr eaLnBrk="1" hangingPunct="1"/>
            <a:endParaRPr kumimoji="0" lang="en-US" sz="3200"/>
          </a:p>
        </p:txBody>
      </p:sp>
      <p:graphicFrame>
        <p:nvGraphicFramePr>
          <p:cNvPr id="316420" name="Object 4"/>
          <p:cNvGraphicFramePr>
            <a:graphicFrameLocks noGrp="1" noChangeAspect="1"/>
          </p:cNvGraphicFramePr>
          <p:nvPr>
            <p:ph sz="half" idx="2"/>
          </p:nvPr>
        </p:nvGraphicFramePr>
        <p:xfrm>
          <a:off x="2746375" y="2971800"/>
          <a:ext cx="3032125" cy="606425"/>
        </p:xfrm>
        <a:graphic>
          <a:graphicData uri="http://schemas.openxmlformats.org/presentationml/2006/ole">
            <mc:AlternateContent xmlns:mc="http://schemas.openxmlformats.org/markup-compatibility/2006">
              <mc:Choice xmlns:v="urn:schemas-microsoft-com:vml" Requires="v">
                <p:oleObj spid="_x0000_s55307" name="Equation" r:id="rId5" imgW="888614" imgH="177723" progId="Equation.3">
                  <p:embed/>
                </p:oleObj>
              </mc:Choice>
              <mc:Fallback>
                <p:oleObj name="Equation" r:id="rId5" imgW="888614" imgH="177723"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6375" y="2971800"/>
                        <a:ext cx="3032125" cy="606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16420"/>
                                        </p:tgtEl>
                                        <p:attrNameLst>
                                          <p:attrName>style.visibility</p:attrName>
                                        </p:attrNameLst>
                                      </p:cBhvr>
                                      <p:to>
                                        <p:strVal val="visible"/>
                                      </p:to>
                                    </p:set>
                                    <p:animEffect transition="in" filter="dissolve">
                                      <p:cBhvr>
                                        <p:cTn id="7" dur="500"/>
                                        <p:tgtEl>
                                          <p:spTgt spid="3164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16419">
                                            <p:txEl>
                                              <p:pRg st="4" end="4"/>
                                            </p:txEl>
                                          </p:spTgt>
                                        </p:tgtEl>
                                        <p:attrNameLst>
                                          <p:attrName>style.visibility</p:attrName>
                                        </p:attrNameLst>
                                      </p:cBhvr>
                                      <p:to>
                                        <p:strVal val="visible"/>
                                      </p:to>
                                    </p:set>
                                    <p:animEffect transition="in" filter="dissolve">
                                      <p:cBhvr>
                                        <p:cTn id="12" dur="500"/>
                                        <p:tgtEl>
                                          <p:spTgt spid="316419">
                                            <p:txEl>
                                              <p:pRg st="4" end="4"/>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16419">
                                            <p:txEl>
                                              <p:pRg st="4" end="4"/>
                                            </p:txEl>
                                          </p:spTgt>
                                        </p:tgtEl>
                                        <p:attrNameLst>
                                          <p:attrName>style.visibility</p:attrName>
                                        </p:attrNameLst>
                                      </p:cBhvr>
                                      <p:to>
                                        <p:strVal val="visible"/>
                                      </p:to>
                                    </p:set>
                                    <p:animEffect transition="in" filter="dissolve">
                                      <p:cBhvr>
                                        <p:cTn id="15" dur="500"/>
                                        <p:tgtEl>
                                          <p:spTgt spid="316419">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16419">
                                            <p:txEl>
                                              <p:pRg st="5" end="5"/>
                                            </p:txEl>
                                          </p:spTgt>
                                        </p:tgtEl>
                                        <p:attrNameLst>
                                          <p:attrName>style.visibility</p:attrName>
                                        </p:attrNameLst>
                                      </p:cBhvr>
                                      <p:to>
                                        <p:strVal val="visible"/>
                                      </p:to>
                                    </p:set>
                                    <p:animEffect transition="in" filter="dissolve">
                                      <p:cBhvr>
                                        <p:cTn id="20" dur="500"/>
                                        <p:tgtEl>
                                          <p:spTgt spid="316419">
                                            <p:txEl>
                                              <p:pRg st="5" end="5"/>
                                            </p:txEl>
                                          </p:spTgt>
                                        </p:tgtEl>
                                      </p:cBhvr>
                                    </p:animEffect>
                                  </p:childTnLst>
                                </p:cTn>
                              </p:par>
                            </p:childTnLst>
                          </p:cTn>
                        </p:par>
                        <p:par>
                          <p:cTn id="21" fill="hold" nodeType="afterGroup">
                            <p:stCondLst>
                              <p:cond delay="500"/>
                            </p:stCondLst>
                            <p:childTnLst>
                              <p:par>
                                <p:cTn id="22" presetID="9" presetClass="entr" presetSubtype="0" fill="hold" nodeType="afterEffect">
                                  <p:stCondLst>
                                    <p:cond delay="0"/>
                                  </p:stCondLst>
                                  <p:childTnLst>
                                    <p:set>
                                      <p:cBhvr>
                                        <p:cTn id="23" dur="1" fill="hold">
                                          <p:stCondLst>
                                            <p:cond delay="0"/>
                                          </p:stCondLst>
                                        </p:cTn>
                                        <p:tgtEl>
                                          <p:spTgt spid="316419">
                                            <p:txEl>
                                              <p:pRg st="6" end="6"/>
                                            </p:txEl>
                                          </p:spTgt>
                                        </p:tgtEl>
                                        <p:attrNameLst>
                                          <p:attrName>style.visibility</p:attrName>
                                        </p:attrNameLst>
                                      </p:cBhvr>
                                      <p:to>
                                        <p:strVal val="visible"/>
                                      </p:to>
                                    </p:set>
                                    <p:animEffect transition="in" filter="dissolve">
                                      <p:cBhvr>
                                        <p:cTn id="24" dur="500"/>
                                        <p:tgtEl>
                                          <p:spTgt spid="3164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52400" y="228600"/>
            <a:ext cx="8915400" cy="1143000"/>
          </a:xfrm>
          <a:solidFill>
            <a:srgbClr val="FFFFFF"/>
          </a:solidFill>
          <a:ln>
            <a:solidFill>
              <a:schemeClr val="tx1"/>
            </a:solidFill>
            <a:miter lim="800000"/>
            <a:headEnd/>
            <a:tailEnd/>
          </a:ln>
        </p:spPr>
        <p:txBody>
          <a:bodyPr/>
          <a:lstStyle/>
          <a:p>
            <a:pPr eaLnBrk="1" hangingPunct="1"/>
            <a:r>
              <a:rPr lang="en-US" sz="3200" smtClean="0"/>
              <a:t>Addition and Subtraction of Complex Numbers,</a:t>
            </a:r>
            <a:br>
              <a:rPr lang="en-US" sz="3200" smtClean="0"/>
            </a:br>
            <a:r>
              <a:rPr lang="en-US" sz="3200" smtClean="0"/>
              <a:t>p. 127</a:t>
            </a:r>
            <a:endParaRPr lang="en-US" sz="4000" i="1" smtClean="0"/>
          </a:p>
        </p:txBody>
      </p:sp>
      <p:sp>
        <p:nvSpPr>
          <p:cNvPr id="56323" name="Rectangle 3"/>
          <p:cNvSpPr>
            <a:spLocks noGrp="1" noChangeArrowheads="1"/>
          </p:cNvSpPr>
          <p:nvPr>
            <p:ph type="body" idx="1"/>
          </p:nvPr>
        </p:nvSpPr>
        <p:spPr>
          <a:xfrm>
            <a:off x="152400" y="1981200"/>
            <a:ext cx="8915400" cy="4114800"/>
          </a:xfrm>
          <a:solidFill>
            <a:srgbClr val="FFFFFF"/>
          </a:solidFill>
          <a:ln>
            <a:solidFill>
              <a:schemeClr val="tx1"/>
            </a:solidFill>
            <a:miter lim="800000"/>
            <a:headEnd/>
            <a:tailEnd/>
          </a:ln>
        </p:spPr>
        <p:txBody>
          <a:bodyPr/>
          <a:lstStyle/>
          <a:p>
            <a:pPr eaLnBrk="1" hangingPunct="1">
              <a:buFontTx/>
              <a:buNone/>
            </a:pPr>
            <a:r>
              <a:rPr lang="en-US" smtClean="0"/>
              <a:t>If </a:t>
            </a:r>
            <a:r>
              <a:rPr lang="en-US" i="1" smtClean="0"/>
              <a:t> </a:t>
            </a:r>
            <a:r>
              <a:rPr lang="en-US" b="1" i="1" smtClean="0"/>
              <a:t>a + bi</a:t>
            </a:r>
            <a:r>
              <a:rPr lang="en-US" smtClean="0"/>
              <a:t> and </a:t>
            </a:r>
            <a:r>
              <a:rPr lang="en-US" b="1" i="1" smtClean="0"/>
              <a:t>c +di</a:t>
            </a:r>
            <a:r>
              <a:rPr lang="en-US" i="1" smtClean="0"/>
              <a:t> </a:t>
            </a:r>
            <a:r>
              <a:rPr lang="en-US" smtClean="0"/>
              <a:t>are two complex numbers written in standard form, their sum and difference are defined as follows.</a:t>
            </a:r>
          </a:p>
        </p:txBody>
      </p:sp>
      <p:graphicFrame>
        <p:nvGraphicFramePr>
          <p:cNvPr id="318468" name="Object 4"/>
          <p:cNvGraphicFramePr>
            <a:graphicFrameLocks noChangeAspect="1"/>
          </p:cNvGraphicFramePr>
          <p:nvPr/>
        </p:nvGraphicFramePr>
        <p:xfrm>
          <a:off x="1423988" y="3733800"/>
          <a:ext cx="7056437" cy="787400"/>
        </p:xfrm>
        <a:graphic>
          <a:graphicData uri="http://schemas.openxmlformats.org/presentationml/2006/ole">
            <mc:AlternateContent xmlns:mc="http://schemas.openxmlformats.org/markup-compatibility/2006">
              <mc:Choice xmlns:v="urn:schemas-microsoft-com:vml" Requires="v">
                <p:oleObj spid="_x0000_s56340" name="Equation" r:id="rId5" imgW="2184400" imgH="203200" progId="Equation.3">
                  <p:embed/>
                </p:oleObj>
              </mc:Choice>
              <mc:Fallback>
                <p:oleObj name="Equation" r:id="rId5" imgW="2184400" imgH="2032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3988" y="3733800"/>
                        <a:ext cx="7056437"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8469" name="Object 5"/>
          <p:cNvGraphicFramePr>
            <a:graphicFrameLocks noChangeAspect="1"/>
          </p:cNvGraphicFramePr>
          <p:nvPr/>
        </p:nvGraphicFramePr>
        <p:xfrm>
          <a:off x="2176463" y="4876800"/>
          <a:ext cx="6769100" cy="787400"/>
        </p:xfrm>
        <a:graphic>
          <a:graphicData uri="http://schemas.openxmlformats.org/presentationml/2006/ole">
            <mc:AlternateContent xmlns:mc="http://schemas.openxmlformats.org/markup-compatibility/2006">
              <mc:Choice xmlns:v="urn:schemas-microsoft-com:vml" Requires="v">
                <p:oleObj spid="_x0000_s56341" name="Equation" r:id="rId7" imgW="2184400" imgH="203200" progId="Equation.3">
                  <p:embed/>
                </p:oleObj>
              </mc:Choice>
              <mc:Fallback>
                <p:oleObj name="Equation" r:id="rId7" imgW="2184400" imgH="203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76463" y="4876800"/>
                        <a:ext cx="67691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8470" name="Text Box 6"/>
          <p:cNvSpPr txBox="1">
            <a:spLocks noChangeArrowheads="1"/>
          </p:cNvSpPr>
          <p:nvPr/>
        </p:nvSpPr>
        <p:spPr bwMode="auto">
          <a:xfrm>
            <a:off x="228600" y="3810000"/>
            <a:ext cx="14478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lnSpc>
                <a:spcPct val="90000"/>
              </a:lnSpc>
              <a:spcBef>
                <a:spcPct val="20000"/>
              </a:spcBef>
              <a:buClr>
                <a:schemeClr val="tx2"/>
              </a:buClr>
              <a:buSzPct val="75000"/>
              <a:buFont typeface="Wingdings" pitchFamily="2" charset="2"/>
              <a:buNone/>
            </a:pPr>
            <a:r>
              <a:rPr kumimoji="0" lang="en-US" sz="3200"/>
              <a:t>Sum:</a:t>
            </a:r>
            <a:endParaRPr kumimoji="0" lang="en-US"/>
          </a:p>
        </p:txBody>
      </p:sp>
      <p:sp>
        <p:nvSpPr>
          <p:cNvPr id="318471" name="Text Box 7"/>
          <p:cNvSpPr txBox="1">
            <a:spLocks noChangeArrowheads="1"/>
          </p:cNvSpPr>
          <p:nvPr/>
        </p:nvSpPr>
        <p:spPr bwMode="auto">
          <a:xfrm>
            <a:off x="228600" y="5029200"/>
            <a:ext cx="22098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lnSpc>
                <a:spcPct val="90000"/>
              </a:lnSpc>
              <a:spcBef>
                <a:spcPct val="20000"/>
              </a:spcBef>
              <a:buClr>
                <a:schemeClr val="tx2"/>
              </a:buClr>
              <a:buSzPct val="75000"/>
              <a:buFont typeface="Wingdings" pitchFamily="2" charset="2"/>
              <a:buNone/>
            </a:pPr>
            <a:r>
              <a:rPr kumimoji="0" lang="en-US" sz="3200"/>
              <a:t>Difference:</a:t>
            </a:r>
            <a:endParaRPr kumimoji="0" lang="en-US"/>
          </a:p>
        </p:txBody>
      </p:sp>
    </p:spTree>
    <p:custDataLst>
      <p:tags r:id="rId2"/>
    </p:custData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8470"/>
                                        </p:tgtEl>
                                        <p:attrNameLst>
                                          <p:attrName>style.visibility</p:attrName>
                                        </p:attrNameLst>
                                      </p:cBhvr>
                                      <p:to>
                                        <p:strVal val="visible"/>
                                      </p:to>
                                    </p:set>
                                    <p:animEffect transition="in" filter="dissolve">
                                      <p:cBhvr>
                                        <p:cTn id="7" dur="500"/>
                                        <p:tgtEl>
                                          <p:spTgt spid="318470"/>
                                        </p:tgtEl>
                                      </p:cBhvr>
                                    </p:animEffect>
                                  </p:childTnLst>
                                </p:cTn>
                              </p:par>
                              <p:par>
                                <p:cTn id="8" presetID="9" presetClass="entr" presetSubtype="0" fill="hold" nodeType="withEffect">
                                  <p:stCondLst>
                                    <p:cond delay="0"/>
                                  </p:stCondLst>
                                  <p:childTnLst>
                                    <p:set>
                                      <p:cBhvr>
                                        <p:cTn id="9" dur="1" fill="hold">
                                          <p:stCondLst>
                                            <p:cond delay="0"/>
                                          </p:stCondLst>
                                        </p:cTn>
                                        <p:tgtEl>
                                          <p:spTgt spid="318468"/>
                                        </p:tgtEl>
                                        <p:attrNameLst>
                                          <p:attrName>style.visibility</p:attrName>
                                        </p:attrNameLst>
                                      </p:cBhvr>
                                      <p:to>
                                        <p:strVal val="visible"/>
                                      </p:to>
                                    </p:set>
                                    <p:animEffect transition="in" filter="dissolve">
                                      <p:cBhvr>
                                        <p:cTn id="10" dur="500"/>
                                        <p:tgtEl>
                                          <p:spTgt spid="31846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18471"/>
                                        </p:tgtEl>
                                        <p:attrNameLst>
                                          <p:attrName>style.visibility</p:attrName>
                                        </p:attrNameLst>
                                      </p:cBhvr>
                                      <p:to>
                                        <p:strVal val="visible"/>
                                      </p:to>
                                    </p:set>
                                    <p:animEffect transition="in" filter="dissolve">
                                      <p:cBhvr>
                                        <p:cTn id="15" dur="500"/>
                                        <p:tgtEl>
                                          <p:spTgt spid="318471"/>
                                        </p:tgtEl>
                                      </p:cBhvr>
                                    </p:animEffect>
                                  </p:childTnLst>
                                </p:cTn>
                              </p:par>
                              <p:par>
                                <p:cTn id="16" presetID="9" presetClass="entr" presetSubtype="0" fill="hold" nodeType="withEffect">
                                  <p:stCondLst>
                                    <p:cond delay="0"/>
                                  </p:stCondLst>
                                  <p:childTnLst>
                                    <p:set>
                                      <p:cBhvr>
                                        <p:cTn id="17" dur="1" fill="hold">
                                          <p:stCondLst>
                                            <p:cond delay="0"/>
                                          </p:stCondLst>
                                        </p:cTn>
                                        <p:tgtEl>
                                          <p:spTgt spid="318469"/>
                                        </p:tgtEl>
                                        <p:attrNameLst>
                                          <p:attrName>style.visibility</p:attrName>
                                        </p:attrNameLst>
                                      </p:cBhvr>
                                      <p:to>
                                        <p:strVal val="visible"/>
                                      </p:to>
                                    </p:set>
                                    <p:animEffect transition="in" filter="dissolve">
                                      <p:cBhvr>
                                        <p:cTn id="18" dur="500"/>
                                        <p:tgtEl>
                                          <p:spTgt spid="318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70" grpId="0" autoUpdateAnimBg="0"/>
      <p:bldP spid="318471"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4" name="Rectangle 2"/>
          <p:cNvSpPr>
            <a:spLocks noGrp="1" noChangeArrowheads="1"/>
          </p:cNvSpPr>
          <p:nvPr>
            <p:ph type="body" idx="1"/>
          </p:nvPr>
        </p:nvSpPr>
        <p:spPr>
          <a:xfrm>
            <a:off x="682625" y="533400"/>
            <a:ext cx="7772400" cy="6096000"/>
          </a:xfrm>
          <a:solidFill>
            <a:srgbClr val="FFFFFF"/>
          </a:solidFill>
          <a:ln>
            <a:solidFill>
              <a:schemeClr val="tx1"/>
            </a:solidFill>
            <a:miter lim="800000"/>
            <a:headEnd/>
            <a:tailEnd/>
          </a:ln>
        </p:spPr>
        <p:txBody>
          <a:bodyPr/>
          <a:lstStyle/>
          <a:p>
            <a:pPr eaLnBrk="1" hangingPunct="1">
              <a:buFontTx/>
              <a:buNone/>
            </a:pPr>
            <a:r>
              <a:rPr lang="en-US" smtClean="0"/>
              <a:t>Perform the subtraction and write the answer in standard form. </a:t>
            </a:r>
          </a:p>
          <a:p>
            <a:pPr eaLnBrk="1" hangingPunct="1">
              <a:buFontTx/>
              <a:buNone/>
            </a:pPr>
            <a:r>
              <a:rPr lang="en-US" smtClean="0"/>
              <a:t>( 3 + 2</a:t>
            </a:r>
            <a:r>
              <a:rPr lang="en-US" b="1" i="1" smtClean="0"/>
              <a:t>i </a:t>
            </a:r>
            <a:r>
              <a:rPr lang="en-US" smtClean="0"/>
              <a:t>) – ( 6 + 13</a:t>
            </a:r>
            <a:r>
              <a:rPr lang="en-US" b="1" i="1" smtClean="0"/>
              <a:t>i</a:t>
            </a:r>
            <a:r>
              <a:rPr lang="en-US" smtClean="0"/>
              <a:t> )</a:t>
            </a:r>
          </a:p>
          <a:p>
            <a:pPr eaLnBrk="1" hangingPunct="1">
              <a:buFontTx/>
              <a:buNone/>
            </a:pPr>
            <a:r>
              <a:rPr lang="en-US" smtClean="0"/>
              <a:t>   		   (3 – 6)</a:t>
            </a:r>
            <a:r>
              <a:rPr lang="en-US" b="1" i="1" smtClean="0"/>
              <a:t> </a:t>
            </a:r>
            <a:r>
              <a:rPr lang="en-US" smtClean="0"/>
              <a:t> +  (2 – 13)</a:t>
            </a:r>
            <a:r>
              <a:rPr lang="en-US" b="1" i="1" smtClean="0"/>
              <a:t>i</a:t>
            </a:r>
            <a:endParaRPr lang="en-US" smtClean="0"/>
          </a:p>
          <a:p>
            <a:pPr eaLnBrk="1" hangingPunct="1">
              <a:buFontTx/>
              <a:buNone/>
            </a:pPr>
            <a:r>
              <a:rPr lang="en-US" smtClean="0"/>
              <a:t>    		–3 – 11</a:t>
            </a:r>
            <a:r>
              <a:rPr lang="en-US" b="1" i="1" smtClean="0"/>
              <a:t>i</a:t>
            </a:r>
          </a:p>
          <a:p>
            <a:pPr eaLnBrk="1" hangingPunct="1">
              <a:buFontTx/>
              <a:buNone/>
            </a:pPr>
            <a:r>
              <a:rPr lang="en-US" smtClean="0"/>
              <a:t> </a:t>
            </a:r>
            <a:endParaRPr lang="en-US" b="1" i="1" smtClean="0"/>
          </a:p>
        </p:txBody>
      </p:sp>
      <p:graphicFrame>
        <p:nvGraphicFramePr>
          <p:cNvPr id="320515" name="Object 3"/>
          <p:cNvGraphicFramePr>
            <a:graphicFrameLocks noChangeAspect="1"/>
          </p:cNvGraphicFramePr>
          <p:nvPr/>
        </p:nvGraphicFramePr>
        <p:xfrm>
          <a:off x="1752600" y="3632200"/>
          <a:ext cx="3810000" cy="558800"/>
        </p:xfrm>
        <a:graphic>
          <a:graphicData uri="http://schemas.openxmlformats.org/presentationml/2006/ole">
            <mc:AlternateContent xmlns:mc="http://schemas.openxmlformats.org/markup-compatibility/2006">
              <mc:Choice xmlns:v="urn:schemas-microsoft-com:vml" Requires="v">
                <p:oleObj spid="_x0000_s57369" name="Equation" r:id="rId5" imgW="1447800" imgH="241300" progId="Equation.3">
                  <p:embed/>
                </p:oleObj>
              </mc:Choice>
              <mc:Fallback>
                <p:oleObj name="Equation" r:id="rId5" imgW="14478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632200"/>
                        <a:ext cx="3810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0516" name="Object 4"/>
          <p:cNvGraphicFramePr>
            <a:graphicFrameLocks noChangeAspect="1"/>
          </p:cNvGraphicFramePr>
          <p:nvPr/>
        </p:nvGraphicFramePr>
        <p:xfrm>
          <a:off x="1752600" y="4572000"/>
          <a:ext cx="3962400" cy="533400"/>
        </p:xfrm>
        <a:graphic>
          <a:graphicData uri="http://schemas.openxmlformats.org/presentationml/2006/ole">
            <mc:AlternateContent xmlns:mc="http://schemas.openxmlformats.org/markup-compatibility/2006">
              <mc:Choice xmlns:v="urn:schemas-microsoft-com:vml" Requires="v">
                <p:oleObj spid="_x0000_s57370" name="Equation" r:id="rId7" imgW="1511300" imgH="241300" progId="Equation.3">
                  <p:embed/>
                </p:oleObj>
              </mc:Choice>
              <mc:Fallback>
                <p:oleObj name="Equation" r:id="rId7" imgW="1511300" imgH="2413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4572000"/>
                        <a:ext cx="39624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0517" name="Object 5"/>
          <p:cNvGraphicFramePr>
            <a:graphicFrameLocks noChangeAspect="1"/>
          </p:cNvGraphicFramePr>
          <p:nvPr/>
        </p:nvGraphicFramePr>
        <p:xfrm>
          <a:off x="1687513" y="5383213"/>
          <a:ext cx="4008437" cy="511175"/>
        </p:xfrm>
        <a:graphic>
          <a:graphicData uri="http://schemas.openxmlformats.org/presentationml/2006/ole">
            <mc:AlternateContent xmlns:mc="http://schemas.openxmlformats.org/markup-compatibility/2006">
              <mc:Choice xmlns:v="urn:schemas-microsoft-com:vml" Requires="v">
                <p:oleObj spid="_x0000_s57371" name="Equation" r:id="rId9" imgW="1409088" imgH="241195" progId="Equation.3">
                  <p:embed/>
                </p:oleObj>
              </mc:Choice>
              <mc:Fallback>
                <p:oleObj name="Equation" r:id="rId9" imgW="1409088" imgH="241195"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87513" y="5383213"/>
                        <a:ext cx="4008437"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0518" name="Text Box 6"/>
          <p:cNvSpPr txBox="1">
            <a:spLocks noChangeArrowheads="1"/>
          </p:cNvSpPr>
          <p:nvPr/>
        </p:nvSpPr>
        <p:spPr bwMode="auto">
          <a:xfrm>
            <a:off x="3124200" y="6049963"/>
            <a:ext cx="5181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200"/>
              <a:t>4		</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0514">
                                            <p:txEl>
                                              <p:pRg st="2" end="2"/>
                                            </p:txEl>
                                          </p:spTgt>
                                        </p:tgtEl>
                                        <p:attrNameLst>
                                          <p:attrName>style.visibility</p:attrName>
                                        </p:attrNameLst>
                                      </p:cBhvr>
                                      <p:to>
                                        <p:strVal val="visible"/>
                                      </p:to>
                                    </p:set>
                                    <p:animEffect transition="in" filter="dissolve">
                                      <p:cBhvr>
                                        <p:cTn id="7" dur="500"/>
                                        <p:tgtEl>
                                          <p:spTgt spid="320514">
                                            <p:txEl>
                                              <p:pRg st="2" end="2"/>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20514">
                                            <p:txEl>
                                              <p:pRg st="3" end="3"/>
                                            </p:txEl>
                                          </p:spTgt>
                                        </p:tgtEl>
                                        <p:attrNameLst>
                                          <p:attrName>style.visibility</p:attrName>
                                        </p:attrNameLst>
                                      </p:cBhvr>
                                      <p:to>
                                        <p:strVal val="visible"/>
                                      </p:to>
                                    </p:set>
                                    <p:animEffect transition="in" filter="dissolve">
                                      <p:cBhvr>
                                        <p:cTn id="11" dur="500"/>
                                        <p:tgtEl>
                                          <p:spTgt spid="320514">
                                            <p:txEl>
                                              <p:pRg st="3" end="3"/>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20514">
                                            <p:txEl>
                                              <p:pRg st="4" end="4"/>
                                            </p:txEl>
                                          </p:spTgt>
                                        </p:tgtEl>
                                        <p:attrNameLst>
                                          <p:attrName>style.visibility</p:attrName>
                                        </p:attrNameLst>
                                      </p:cBhvr>
                                      <p:to>
                                        <p:strVal val="visible"/>
                                      </p:to>
                                    </p:set>
                                    <p:animEffect transition="in" filter="dissolve">
                                      <p:cBhvr>
                                        <p:cTn id="16" dur="500"/>
                                        <p:tgtEl>
                                          <p:spTgt spid="320514">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20515"/>
                                        </p:tgtEl>
                                        <p:attrNameLst>
                                          <p:attrName>style.visibility</p:attrName>
                                        </p:attrNameLst>
                                      </p:cBhvr>
                                      <p:to>
                                        <p:strVal val="visible"/>
                                      </p:to>
                                    </p:set>
                                    <p:animEffect transition="in" filter="dissolve">
                                      <p:cBhvr>
                                        <p:cTn id="19" dur="500"/>
                                        <p:tgtEl>
                                          <p:spTgt spid="32051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20516"/>
                                        </p:tgtEl>
                                        <p:attrNameLst>
                                          <p:attrName>style.visibility</p:attrName>
                                        </p:attrNameLst>
                                      </p:cBhvr>
                                      <p:to>
                                        <p:strVal val="visible"/>
                                      </p:to>
                                    </p:set>
                                    <p:anim calcmode="lin" valueType="num">
                                      <p:cBhvr additive="base">
                                        <p:cTn id="24" dur="500" fill="hold"/>
                                        <p:tgtEl>
                                          <p:spTgt spid="320516"/>
                                        </p:tgtEl>
                                        <p:attrNameLst>
                                          <p:attrName>ppt_x</p:attrName>
                                        </p:attrNameLst>
                                      </p:cBhvr>
                                      <p:tavLst>
                                        <p:tav tm="0">
                                          <p:val>
                                            <p:strVal val="#ppt_x"/>
                                          </p:val>
                                        </p:tav>
                                        <p:tav tm="100000">
                                          <p:val>
                                            <p:strVal val="#ppt_x"/>
                                          </p:val>
                                        </p:tav>
                                      </p:tavLst>
                                    </p:anim>
                                    <p:anim calcmode="lin" valueType="num">
                                      <p:cBhvr additive="base">
                                        <p:cTn id="25" dur="500" fill="hold"/>
                                        <p:tgtEl>
                                          <p:spTgt spid="320516"/>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320517"/>
                                        </p:tgtEl>
                                        <p:attrNameLst>
                                          <p:attrName>style.visibility</p:attrName>
                                        </p:attrNameLst>
                                      </p:cBhvr>
                                      <p:to>
                                        <p:strVal val="visible"/>
                                      </p:to>
                                    </p:set>
                                    <p:animEffect transition="in" filter="dissolve">
                                      <p:cBhvr>
                                        <p:cTn id="30" dur="500"/>
                                        <p:tgtEl>
                                          <p:spTgt spid="32051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20518"/>
                                        </p:tgtEl>
                                        <p:attrNameLst>
                                          <p:attrName>style.visibility</p:attrName>
                                        </p:attrNameLst>
                                      </p:cBhvr>
                                      <p:to>
                                        <p:strVal val="visible"/>
                                      </p:to>
                                    </p:set>
                                    <p:animEffect transition="in" filter="dissolve">
                                      <p:cBhvr>
                                        <p:cTn id="35" dur="500"/>
                                        <p:tgtEl>
                                          <p:spTgt spid="320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build="p" bldLvl="5" autoUpdateAnimBg="0"/>
      <p:bldP spid="320518"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04800" y="381000"/>
            <a:ext cx="7086600" cy="762000"/>
          </a:xfrm>
          <a:solidFill>
            <a:srgbClr val="FFFFFF"/>
          </a:solidFill>
          <a:ln>
            <a:solidFill>
              <a:schemeClr val="tx1"/>
            </a:solidFill>
            <a:miter lim="800000"/>
            <a:headEnd/>
            <a:tailEnd/>
          </a:ln>
        </p:spPr>
        <p:txBody>
          <a:bodyPr/>
          <a:lstStyle/>
          <a:p>
            <a:pPr eaLnBrk="1" hangingPunct="1"/>
            <a:r>
              <a:rPr lang="en-US" sz="3200" smtClean="0"/>
              <a:t>Properties for Complex Numbers p.126</a:t>
            </a:r>
          </a:p>
        </p:txBody>
      </p:sp>
      <p:sp>
        <p:nvSpPr>
          <p:cNvPr id="322563" name="Rectangle 3"/>
          <p:cNvSpPr>
            <a:spLocks noGrp="1" noChangeArrowheads="1"/>
          </p:cNvSpPr>
          <p:nvPr>
            <p:ph type="body" idx="1"/>
          </p:nvPr>
        </p:nvSpPr>
        <p:spPr>
          <a:xfrm>
            <a:off x="179388" y="1268413"/>
            <a:ext cx="8713787" cy="5473700"/>
          </a:xfrm>
          <a:solidFill>
            <a:srgbClr val="FFFFFF"/>
          </a:solidFill>
          <a:ln>
            <a:solidFill>
              <a:schemeClr val="tx1"/>
            </a:solidFill>
            <a:miter lim="800000"/>
            <a:headEnd/>
            <a:tailEnd/>
          </a:ln>
        </p:spPr>
        <p:txBody>
          <a:bodyPr/>
          <a:lstStyle/>
          <a:p>
            <a:pPr eaLnBrk="1" hangingPunct="1"/>
            <a:r>
              <a:rPr lang="en-US" sz="2800" smtClean="0"/>
              <a:t>Associative Properties of Addition and Multiplication</a:t>
            </a:r>
          </a:p>
          <a:p>
            <a:pPr eaLnBrk="1" hangingPunct="1"/>
            <a:r>
              <a:rPr lang="en-US" sz="2800" smtClean="0"/>
              <a:t>Commutative Properties of Addition and Multiplication</a:t>
            </a:r>
          </a:p>
          <a:p>
            <a:pPr eaLnBrk="1" hangingPunct="1"/>
            <a:r>
              <a:rPr lang="en-US" sz="2800" smtClean="0"/>
              <a:t>Distributive Property of Multiplication</a:t>
            </a:r>
          </a:p>
          <a:p>
            <a:pPr eaLnBrk="1" hangingPunct="1">
              <a:buFontTx/>
              <a:buNone/>
            </a:pPr>
            <a:r>
              <a:rPr lang="en-US" sz="2800" smtClean="0"/>
              <a:t>Multiplying complex numbers is similar to multiplying polynomials and combining like terms.  </a:t>
            </a:r>
          </a:p>
          <a:p>
            <a:pPr eaLnBrk="1" hangingPunct="1">
              <a:buFontTx/>
              <a:buNone/>
            </a:pPr>
            <a:r>
              <a:rPr lang="en-US" sz="2800" smtClean="0"/>
              <a:t>Perform the operation and write the result in standard form.	( 6 – 2</a:t>
            </a:r>
            <a:r>
              <a:rPr lang="en-US" sz="2800" b="1" i="1" smtClean="0"/>
              <a:t>i</a:t>
            </a:r>
            <a:r>
              <a:rPr lang="en-US" sz="2800" smtClean="0"/>
              <a:t> )( 2 – 3</a:t>
            </a:r>
            <a:r>
              <a:rPr lang="en-US" sz="2800" b="1" i="1" smtClean="0"/>
              <a:t>i</a:t>
            </a:r>
            <a:r>
              <a:rPr lang="en-US" sz="2800" smtClean="0"/>
              <a:t> )</a:t>
            </a:r>
          </a:p>
          <a:p>
            <a:pPr eaLnBrk="1" hangingPunct="1">
              <a:buFontTx/>
              <a:buNone/>
            </a:pPr>
            <a:r>
              <a:rPr lang="en-US" sz="2800" smtClean="0"/>
              <a:t>			F	O	I	L</a:t>
            </a:r>
          </a:p>
          <a:p>
            <a:pPr eaLnBrk="1" hangingPunct="1">
              <a:buFontTx/>
              <a:buNone/>
            </a:pPr>
            <a:r>
              <a:rPr lang="en-US" sz="2800" smtClean="0"/>
              <a:t>			12  –  18</a:t>
            </a:r>
            <a:r>
              <a:rPr lang="en-US" sz="2800" b="1" i="1" smtClean="0"/>
              <a:t>i</a:t>
            </a:r>
            <a:r>
              <a:rPr lang="en-US" sz="2800" smtClean="0"/>
              <a:t>  –  4</a:t>
            </a:r>
            <a:r>
              <a:rPr lang="en-US" sz="2800" b="1" i="1" smtClean="0"/>
              <a:t>i </a:t>
            </a:r>
            <a:r>
              <a:rPr lang="en-US" sz="2800" smtClean="0"/>
              <a:t> +  6</a:t>
            </a:r>
            <a:r>
              <a:rPr lang="en-US" sz="2800" b="1" i="1" smtClean="0"/>
              <a:t>i</a:t>
            </a:r>
            <a:r>
              <a:rPr lang="en-US" sz="2800" b="1" baseline="30000" smtClean="0"/>
              <a:t>2</a:t>
            </a:r>
          </a:p>
          <a:p>
            <a:pPr eaLnBrk="1" hangingPunct="1">
              <a:buFontTx/>
              <a:buNone/>
            </a:pPr>
            <a:r>
              <a:rPr lang="en-US" sz="2800" b="1" baseline="30000" smtClean="0"/>
              <a:t>			</a:t>
            </a:r>
            <a:r>
              <a:rPr lang="en-US" sz="2800" smtClean="0"/>
              <a:t>12   –  22i  + 6 ( -1 )</a:t>
            </a:r>
          </a:p>
          <a:p>
            <a:pPr eaLnBrk="1" hangingPunct="1">
              <a:buFontTx/>
              <a:buNone/>
            </a:pPr>
            <a:r>
              <a:rPr lang="en-US" sz="2800" smtClean="0"/>
              <a:t>				6 – 22</a:t>
            </a:r>
            <a:r>
              <a:rPr lang="en-US" sz="2800" b="1" i="1" smtClean="0"/>
              <a:t>i</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2563">
                                            <p:txEl>
                                              <p:pRg st="3" end="3"/>
                                            </p:txEl>
                                          </p:spTgt>
                                        </p:tgtEl>
                                        <p:attrNameLst>
                                          <p:attrName>style.visibility</p:attrName>
                                        </p:attrNameLst>
                                      </p:cBhvr>
                                      <p:to>
                                        <p:strVal val="visible"/>
                                      </p:to>
                                    </p:set>
                                    <p:animEffect transition="in" filter="dissolve">
                                      <p:cBhvr>
                                        <p:cTn id="7" dur="500"/>
                                        <p:tgtEl>
                                          <p:spTgt spid="322563">
                                            <p:txEl>
                                              <p:pRg st="3" end="3"/>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22563">
                                            <p:txEl>
                                              <p:pRg st="4" end="4"/>
                                            </p:txEl>
                                          </p:spTgt>
                                        </p:tgtEl>
                                        <p:attrNameLst>
                                          <p:attrName>style.visibility</p:attrName>
                                        </p:attrNameLst>
                                      </p:cBhvr>
                                      <p:to>
                                        <p:strVal val="visible"/>
                                      </p:to>
                                    </p:set>
                                    <p:animEffect transition="in" filter="dissolve">
                                      <p:cBhvr>
                                        <p:cTn id="11" dur="500"/>
                                        <p:tgtEl>
                                          <p:spTgt spid="322563">
                                            <p:txEl>
                                              <p:pRg st="4" end="4"/>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22563">
                                            <p:txEl>
                                              <p:pRg st="5" end="5"/>
                                            </p:txEl>
                                          </p:spTgt>
                                        </p:tgtEl>
                                        <p:attrNameLst>
                                          <p:attrName>style.visibility</p:attrName>
                                        </p:attrNameLst>
                                      </p:cBhvr>
                                      <p:to>
                                        <p:strVal val="visible"/>
                                      </p:to>
                                    </p:set>
                                    <p:animEffect transition="in" filter="dissolve">
                                      <p:cBhvr>
                                        <p:cTn id="16" dur="500"/>
                                        <p:tgtEl>
                                          <p:spTgt spid="322563">
                                            <p:txEl>
                                              <p:pRg st="5" end="5"/>
                                            </p:txEl>
                                          </p:spTgt>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322563">
                                            <p:txEl>
                                              <p:pRg st="6" end="6"/>
                                            </p:txEl>
                                          </p:spTgt>
                                        </p:tgtEl>
                                        <p:attrNameLst>
                                          <p:attrName>style.visibility</p:attrName>
                                        </p:attrNameLst>
                                      </p:cBhvr>
                                      <p:to>
                                        <p:strVal val="visible"/>
                                      </p:to>
                                    </p:set>
                                    <p:animEffect transition="in" filter="dissolve">
                                      <p:cBhvr>
                                        <p:cTn id="20" dur="500"/>
                                        <p:tgtEl>
                                          <p:spTgt spid="322563">
                                            <p:txEl>
                                              <p:pRg st="6" end="6"/>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22563">
                                            <p:txEl>
                                              <p:pRg st="7" end="7"/>
                                            </p:txEl>
                                          </p:spTgt>
                                        </p:tgtEl>
                                        <p:attrNameLst>
                                          <p:attrName>style.visibility</p:attrName>
                                        </p:attrNameLst>
                                      </p:cBhvr>
                                      <p:to>
                                        <p:strVal val="visible"/>
                                      </p:to>
                                    </p:set>
                                    <p:animEffect transition="in" filter="dissolve">
                                      <p:cBhvr>
                                        <p:cTn id="25" dur="500"/>
                                        <p:tgtEl>
                                          <p:spTgt spid="322563">
                                            <p:txEl>
                                              <p:pRg st="7" end="7"/>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22563">
                                            <p:txEl>
                                              <p:pRg st="8" end="8"/>
                                            </p:txEl>
                                          </p:spTgt>
                                        </p:tgtEl>
                                        <p:attrNameLst>
                                          <p:attrName>style.visibility</p:attrName>
                                        </p:attrNameLst>
                                      </p:cBhvr>
                                      <p:to>
                                        <p:strVal val="visible"/>
                                      </p:to>
                                    </p:set>
                                    <p:animEffect transition="in" filter="dissolve">
                                      <p:cBhvr>
                                        <p:cTn id="30" dur="500"/>
                                        <p:tgtEl>
                                          <p:spTgt spid="3225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3" grpId="0" build="p" bldLvl="5"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type="body" idx="1"/>
          </p:nvPr>
        </p:nvSpPr>
        <p:spPr>
          <a:xfrm>
            <a:off x="457200" y="457200"/>
            <a:ext cx="7848600" cy="3886200"/>
          </a:xfrm>
          <a:solidFill>
            <a:srgbClr val="FFFFFF"/>
          </a:solidFill>
          <a:ln>
            <a:solidFill>
              <a:schemeClr val="tx1"/>
            </a:solidFill>
            <a:miter lim="800000"/>
            <a:headEnd/>
            <a:tailEnd/>
          </a:ln>
        </p:spPr>
        <p:txBody>
          <a:bodyPr/>
          <a:lstStyle/>
          <a:p>
            <a:pPr eaLnBrk="1" hangingPunct="1">
              <a:buFontTx/>
              <a:buNone/>
            </a:pPr>
            <a:r>
              <a:rPr lang="en-US" smtClean="0"/>
              <a:t>Consider ( 3 + 2</a:t>
            </a:r>
            <a:r>
              <a:rPr lang="en-US" b="1" i="1" smtClean="0"/>
              <a:t>i</a:t>
            </a:r>
            <a:r>
              <a:rPr lang="en-US" smtClean="0"/>
              <a:t> )( 3 – 2</a:t>
            </a:r>
            <a:r>
              <a:rPr lang="en-US" b="1" i="1" smtClean="0"/>
              <a:t>i</a:t>
            </a:r>
            <a:r>
              <a:rPr lang="en-US" smtClean="0"/>
              <a:t> )</a:t>
            </a:r>
          </a:p>
          <a:p>
            <a:pPr eaLnBrk="1" hangingPunct="1">
              <a:buFontTx/>
              <a:buNone/>
            </a:pPr>
            <a:r>
              <a:rPr lang="en-US" smtClean="0"/>
              <a:t>			9 – 6i + 6i – 4</a:t>
            </a:r>
            <a:r>
              <a:rPr lang="en-US" b="1" i="1" smtClean="0"/>
              <a:t>i</a:t>
            </a:r>
            <a:r>
              <a:rPr lang="en-US" b="1" baseline="30000" smtClean="0"/>
              <a:t>2</a:t>
            </a:r>
            <a:endParaRPr lang="en-US" smtClean="0"/>
          </a:p>
          <a:p>
            <a:pPr eaLnBrk="1" hangingPunct="1">
              <a:buFontTx/>
              <a:buNone/>
            </a:pPr>
            <a:r>
              <a:rPr lang="en-US" smtClean="0"/>
              <a:t>				9 – 4( -1 )</a:t>
            </a:r>
          </a:p>
          <a:p>
            <a:pPr eaLnBrk="1" hangingPunct="1">
              <a:buFontTx/>
              <a:buNone/>
            </a:pPr>
            <a:r>
              <a:rPr lang="en-US" smtClean="0"/>
              <a:t>				9 + 4</a:t>
            </a:r>
          </a:p>
          <a:p>
            <a:pPr eaLnBrk="1" hangingPunct="1">
              <a:buFontTx/>
              <a:buNone/>
            </a:pPr>
            <a:r>
              <a:rPr lang="en-US" smtClean="0"/>
              <a:t>				   13</a:t>
            </a:r>
          </a:p>
          <a:p>
            <a:pPr eaLnBrk="1" hangingPunct="1">
              <a:buFontTx/>
              <a:buNone/>
            </a:pPr>
            <a:r>
              <a:rPr lang="en-US" smtClean="0"/>
              <a:t>This is a real number.  The product of two complex numbers can be a real number. </a:t>
            </a:r>
            <a:endParaRPr lang="en-US" b="1" i="1"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4610">
                                            <p:txEl>
                                              <p:pRg st="1" end="1"/>
                                            </p:txEl>
                                          </p:spTgt>
                                        </p:tgtEl>
                                        <p:attrNameLst>
                                          <p:attrName>style.visibility</p:attrName>
                                        </p:attrNameLst>
                                      </p:cBhvr>
                                      <p:to>
                                        <p:strVal val="visible"/>
                                      </p:to>
                                    </p:set>
                                    <p:animEffect transition="in" filter="dissolve">
                                      <p:cBhvr>
                                        <p:cTn id="7" dur="500"/>
                                        <p:tgtEl>
                                          <p:spTgt spid="324610">
                                            <p:txEl>
                                              <p:pRg st="1" end="1"/>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24610">
                                            <p:txEl>
                                              <p:pRg st="2" end="2"/>
                                            </p:txEl>
                                          </p:spTgt>
                                        </p:tgtEl>
                                        <p:attrNameLst>
                                          <p:attrName>style.visibility</p:attrName>
                                        </p:attrNameLst>
                                      </p:cBhvr>
                                      <p:to>
                                        <p:strVal val="visible"/>
                                      </p:to>
                                    </p:set>
                                    <p:animEffect transition="in" filter="dissolve">
                                      <p:cBhvr>
                                        <p:cTn id="11" dur="500"/>
                                        <p:tgtEl>
                                          <p:spTgt spid="324610">
                                            <p:txEl>
                                              <p:pRg st="2" end="2"/>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24610">
                                            <p:txEl>
                                              <p:pRg st="3" end="3"/>
                                            </p:txEl>
                                          </p:spTgt>
                                        </p:tgtEl>
                                        <p:attrNameLst>
                                          <p:attrName>style.visibility</p:attrName>
                                        </p:attrNameLst>
                                      </p:cBhvr>
                                      <p:to>
                                        <p:strVal val="visible"/>
                                      </p:to>
                                    </p:set>
                                    <p:animEffect transition="in" filter="dissolve">
                                      <p:cBhvr>
                                        <p:cTn id="15" dur="500"/>
                                        <p:tgtEl>
                                          <p:spTgt spid="324610">
                                            <p:txEl>
                                              <p:pRg st="3" end="3"/>
                                            </p:txEl>
                                          </p:spTgt>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24610">
                                            <p:txEl>
                                              <p:pRg st="4" end="4"/>
                                            </p:txEl>
                                          </p:spTgt>
                                        </p:tgtEl>
                                        <p:attrNameLst>
                                          <p:attrName>style.visibility</p:attrName>
                                        </p:attrNameLst>
                                      </p:cBhvr>
                                      <p:to>
                                        <p:strVal val="visible"/>
                                      </p:to>
                                    </p:set>
                                    <p:animEffect transition="in" filter="dissolve">
                                      <p:cBhvr>
                                        <p:cTn id="19" dur="500"/>
                                        <p:tgtEl>
                                          <p:spTgt spid="324610">
                                            <p:txEl>
                                              <p:pRg st="4" end="4"/>
                                            </p:txEl>
                                          </p:spTgt>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24610">
                                            <p:txEl>
                                              <p:pRg st="5" end="5"/>
                                            </p:txEl>
                                          </p:spTgt>
                                        </p:tgtEl>
                                        <p:attrNameLst>
                                          <p:attrName>style.visibility</p:attrName>
                                        </p:attrNameLst>
                                      </p:cBhvr>
                                      <p:to>
                                        <p:strVal val="visible"/>
                                      </p:to>
                                    </p:set>
                                    <p:animEffect transition="in" filter="dissolve">
                                      <p:cBhvr>
                                        <p:cTn id="23" dur="500"/>
                                        <p:tgtEl>
                                          <p:spTgt spid="3246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build="p" bldLvl="5"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685800"/>
            <a:ext cx="7315200" cy="685800"/>
          </a:xfrm>
          <a:solidFill>
            <a:srgbClr val="FFFFFF"/>
          </a:solidFill>
          <a:ln>
            <a:solidFill>
              <a:schemeClr val="tx1"/>
            </a:solidFill>
            <a:miter lim="800000"/>
            <a:headEnd/>
            <a:tailEnd/>
          </a:ln>
        </p:spPr>
        <p:txBody>
          <a:bodyPr/>
          <a:lstStyle/>
          <a:p>
            <a:pPr eaLnBrk="1" hangingPunct="1"/>
            <a:r>
              <a:rPr lang="en-US" sz="3200" smtClean="0"/>
              <a:t>Complex Conjugates and Division  p. 129</a:t>
            </a:r>
          </a:p>
        </p:txBody>
      </p:sp>
      <p:sp>
        <p:nvSpPr>
          <p:cNvPr id="326659" name="Rectangle 3"/>
          <p:cNvSpPr>
            <a:spLocks noGrp="1" noChangeArrowheads="1"/>
          </p:cNvSpPr>
          <p:nvPr>
            <p:ph type="body" idx="1"/>
          </p:nvPr>
        </p:nvSpPr>
        <p:spPr>
          <a:xfrm>
            <a:off x="228600" y="1600200"/>
            <a:ext cx="8839200" cy="4648200"/>
          </a:xfrm>
          <a:solidFill>
            <a:srgbClr val="FFFFFF"/>
          </a:solidFill>
          <a:ln>
            <a:solidFill>
              <a:schemeClr val="tx1"/>
            </a:solidFill>
            <a:miter lim="800000"/>
            <a:headEnd/>
            <a:tailEnd/>
          </a:ln>
        </p:spPr>
        <p:txBody>
          <a:bodyPr/>
          <a:lstStyle/>
          <a:p>
            <a:pPr eaLnBrk="1" hangingPunct="1">
              <a:buFontTx/>
              <a:buNone/>
            </a:pPr>
            <a:r>
              <a:rPr lang="en-US" b="1" smtClean="0"/>
              <a:t>Complex conjugates-</a:t>
            </a:r>
            <a:r>
              <a:rPr lang="en-US" smtClean="0"/>
              <a:t>a pair of complex numbers of the form  </a:t>
            </a:r>
            <a:r>
              <a:rPr lang="en-US" b="1" i="1" smtClean="0"/>
              <a:t>a </a:t>
            </a:r>
            <a:r>
              <a:rPr lang="en-US" smtClean="0"/>
              <a:t>+ </a:t>
            </a:r>
            <a:r>
              <a:rPr lang="en-US" b="1" i="1" smtClean="0"/>
              <a:t>bi</a:t>
            </a:r>
            <a:r>
              <a:rPr lang="en-US" smtClean="0"/>
              <a:t>  and  </a:t>
            </a:r>
            <a:r>
              <a:rPr lang="en-US" b="1" i="1" smtClean="0"/>
              <a:t>a</a:t>
            </a:r>
            <a:r>
              <a:rPr lang="en-US" smtClean="0"/>
              <a:t> – </a:t>
            </a:r>
            <a:r>
              <a:rPr lang="en-US" b="1" i="1" smtClean="0"/>
              <a:t>bi</a:t>
            </a:r>
            <a:r>
              <a:rPr lang="en-US" smtClean="0"/>
              <a:t>  where  </a:t>
            </a:r>
            <a:r>
              <a:rPr lang="en-US" b="1" i="1" smtClean="0"/>
              <a:t>a  </a:t>
            </a:r>
            <a:r>
              <a:rPr lang="en-US" smtClean="0"/>
              <a:t>and  </a:t>
            </a:r>
            <a:r>
              <a:rPr lang="en-US" b="1" i="1" smtClean="0"/>
              <a:t>b </a:t>
            </a:r>
            <a:r>
              <a:rPr lang="en-US" smtClean="0"/>
              <a:t> are real numbers.</a:t>
            </a:r>
          </a:p>
          <a:p>
            <a:pPr eaLnBrk="1" hangingPunct="1">
              <a:buFontTx/>
              <a:buNone/>
            </a:pPr>
            <a:r>
              <a:rPr lang="en-US" smtClean="0"/>
              <a:t>		( </a:t>
            </a:r>
            <a:r>
              <a:rPr lang="en-US" b="1" i="1" smtClean="0"/>
              <a:t>a </a:t>
            </a:r>
            <a:r>
              <a:rPr lang="en-US" smtClean="0"/>
              <a:t>+ </a:t>
            </a:r>
            <a:r>
              <a:rPr lang="en-US" b="1" i="1" smtClean="0"/>
              <a:t>bi</a:t>
            </a:r>
            <a:r>
              <a:rPr lang="en-US" smtClean="0"/>
              <a:t> )( </a:t>
            </a:r>
            <a:r>
              <a:rPr lang="en-US" b="1" i="1" smtClean="0"/>
              <a:t>a</a:t>
            </a:r>
            <a:r>
              <a:rPr lang="en-US" smtClean="0"/>
              <a:t> – </a:t>
            </a:r>
            <a:r>
              <a:rPr lang="en-US" b="1" i="1" smtClean="0"/>
              <a:t>bi</a:t>
            </a:r>
            <a:r>
              <a:rPr lang="en-US" smtClean="0"/>
              <a:t> )</a:t>
            </a:r>
          </a:p>
          <a:p>
            <a:pPr eaLnBrk="1" hangingPunct="1">
              <a:buFontTx/>
              <a:buNone/>
            </a:pPr>
            <a:r>
              <a:rPr lang="en-US" b="1" i="1" smtClean="0"/>
              <a:t>		a </a:t>
            </a:r>
            <a:r>
              <a:rPr lang="en-US" b="1" baseline="30000" smtClean="0"/>
              <a:t>2</a:t>
            </a:r>
            <a:r>
              <a:rPr lang="en-US" smtClean="0"/>
              <a:t> – </a:t>
            </a:r>
            <a:r>
              <a:rPr lang="en-US" b="1" i="1" smtClean="0"/>
              <a:t>abi</a:t>
            </a:r>
            <a:r>
              <a:rPr lang="en-US" smtClean="0"/>
              <a:t> + </a:t>
            </a:r>
            <a:r>
              <a:rPr lang="en-US" b="1" i="1" smtClean="0"/>
              <a:t>abi</a:t>
            </a:r>
            <a:r>
              <a:rPr lang="en-US" smtClean="0"/>
              <a:t> – </a:t>
            </a:r>
            <a:r>
              <a:rPr lang="en-US" b="1" i="1" smtClean="0"/>
              <a:t>b </a:t>
            </a:r>
            <a:r>
              <a:rPr lang="en-US" b="1" baseline="30000" smtClean="0"/>
              <a:t>2 </a:t>
            </a:r>
            <a:r>
              <a:rPr lang="en-US" b="1" i="1" smtClean="0"/>
              <a:t>i</a:t>
            </a:r>
            <a:r>
              <a:rPr lang="en-US" smtClean="0"/>
              <a:t> </a:t>
            </a:r>
            <a:r>
              <a:rPr lang="en-US" b="1" baseline="30000" smtClean="0"/>
              <a:t>2</a:t>
            </a:r>
          </a:p>
          <a:p>
            <a:pPr eaLnBrk="1" hangingPunct="1">
              <a:buFontTx/>
              <a:buNone/>
            </a:pPr>
            <a:r>
              <a:rPr lang="en-US" b="1" baseline="30000" smtClean="0"/>
              <a:t>			</a:t>
            </a:r>
            <a:r>
              <a:rPr lang="en-US" b="1" i="1" smtClean="0"/>
              <a:t>a </a:t>
            </a:r>
            <a:r>
              <a:rPr lang="en-US" b="1" baseline="30000" smtClean="0"/>
              <a:t>2</a:t>
            </a:r>
            <a:r>
              <a:rPr lang="en-US" smtClean="0"/>
              <a:t> – </a:t>
            </a:r>
            <a:r>
              <a:rPr lang="en-US" b="1" i="1" smtClean="0"/>
              <a:t>b </a:t>
            </a:r>
            <a:r>
              <a:rPr lang="en-US" b="1" baseline="30000" smtClean="0"/>
              <a:t>2</a:t>
            </a:r>
            <a:r>
              <a:rPr lang="en-US" smtClean="0"/>
              <a:t>( -1 )</a:t>
            </a:r>
          </a:p>
          <a:p>
            <a:pPr eaLnBrk="1" hangingPunct="1">
              <a:buFontTx/>
              <a:buNone/>
            </a:pPr>
            <a:r>
              <a:rPr lang="en-US" smtClean="0"/>
              <a:t>			</a:t>
            </a:r>
            <a:r>
              <a:rPr lang="en-US" b="1" i="1" smtClean="0"/>
              <a:t>a </a:t>
            </a:r>
            <a:r>
              <a:rPr lang="en-US" b="1" baseline="30000" smtClean="0"/>
              <a:t>2</a:t>
            </a:r>
            <a:r>
              <a:rPr lang="en-US" smtClean="0"/>
              <a:t> + </a:t>
            </a:r>
            <a:r>
              <a:rPr lang="en-US" b="1" i="1" smtClean="0"/>
              <a:t>b </a:t>
            </a:r>
            <a:r>
              <a:rPr lang="en-US" b="1" baseline="30000" smtClean="0"/>
              <a:t>2</a:t>
            </a:r>
            <a:endParaRPr lang="en-US" smtClean="0"/>
          </a:p>
          <a:p>
            <a:pPr eaLnBrk="1" hangingPunct="1">
              <a:buFontTx/>
              <a:buNone/>
            </a:pPr>
            <a:r>
              <a:rPr lang="en-US" smtClean="0"/>
              <a:t>The product of a complex conjugate pair is a positive real number.</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6659">
                                            <p:txEl>
                                              <p:pRg st="1" end="1"/>
                                            </p:txEl>
                                          </p:spTgt>
                                        </p:tgtEl>
                                        <p:attrNameLst>
                                          <p:attrName>style.visibility</p:attrName>
                                        </p:attrNameLst>
                                      </p:cBhvr>
                                      <p:to>
                                        <p:strVal val="visible"/>
                                      </p:to>
                                    </p:set>
                                    <p:animEffect transition="in" filter="dissolve">
                                      <p:cBhvr>
                                        <p:cTn id="7" dur="500"/>
                                        <p:tgtEl>
                                          <p:spTgt spid="3266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6659">
                                            <p:txEl>
                                              <p:pRg st="2" end="2"/>
                                            </p:txEl>
                                          </p:spTgt>
                                        </p:tgtEl>
                                        <p:attrNameLst>
                                          <p:attrName>style.visibility</p:attrName>
                                        </p:attrNameLst>
                                      </p:cBhvr>
                                      <p:to>
                                        <p:strVal val="visible"/>
                                      </p:to>
                                    </p:set>
                                    <p:animEffect transition="in" filter="dissolve">
                                      <p:cBhvr>
                                        <p:cTn id="12" dur="500"/>
                                        <p:tgtEl>
                                          <p:spTgt spid="3266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6659">
                                            <p:txEl>
                                              <p:pRg st="3" end="3"/>
                                            </p:txEl>
                                          </p:spTgt>
                                        </p:tgtEl>
                                        <p:attrNameLst>
                                          <p:attrName>style.visibility</p:attrName>
                                        </p:attrNameLst>
                                      </p:cBhvr>
                                      <p:to>
                                        <p:strVal val="visible"/>
                                      </p:to>
                                    </p:set>
                                    <p:animEffect transition="in" filter="dissolve">
                                      <p:cBhvr>
                                        <p:cTn id="17" dur="500"/>
                                        <p:tgtEl>
                                          <p:spTgt spid="3266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6659">
                                            <p:txEl>
                                              <p:pRg st="4" end="4"/>
                                            </p:txEl>
                                          </p:spTgt>
                                        </p:tgtEl>
                                        <p:attrNameLst>
                                          <p:attrName>style.visibility</p:attrName>
                                        </p:attrNameLst>
                                      </p:cBhvr>
                                      <p:to>
                                        <p:strVal val="visible"/>
                                      </p:to>
                                    </p:set>
                                    <p:animEffect transition="in" filter="dissolve">
                                      <p:cBhvr>
                                        <p:cTn id="22" dur="500"/>
                                        <p:tgtEl>
                                          <p:spTgt spid="32665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6659">
                                            <p:txEl>
                                              <p:pRg st="5" end="5"/>
                                            </p:txEl>
                                          </p:spTgt>
                                        </p:tgtEl>
                                        <p:attrNameLst>
                                          <p:attrName>style.visibility</p:attrName>
                                        </p:attrNameLst>
                                      </p:cBhvr>
                                      <p:to>
                                        <p:strVal val="visible"/>
                                      </p:to>
                                    </p:set>
                                    <p:animEffect transition="in" filter="dissolve">
                                      <p:cBhvr>
                                        <p:cTn id="27" dur="500"/>
                                        <p:tgtEl>
                                          <p:spTgt spid="3266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bldLvl="5"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228600" y="228600"/>
            <a:ext cx="7772400" cy="6324600"/>
          </a:xfrm>
          <a:solidFill>
            <a:srgbClr val="FFFFFF"/>
          </a:solidFill>
          <a:ln>
            <a:solidFill>
              <a:schemeClr val="tx1"/>
            </a:solidFill>
            <a:miter lim="800000"/>
            <a:headEnd/>
            <a:tailEnd/>
          </a:ln>
        </p:spPr>
        <p:txBody>
          <a:bodyPr/>
          <a:lstStyle/>
          <a:p>
            <a:pPr eaLnBrk="1" hangingPunct="1">
              <a:buFontTx/>
              <a:buNone/>
            </a:pPr>
            <a:r>
              <a:rPr lang="en-US" smtClean="0"/>
              <a:t>To find the quotient of two complex numbers multiply the numerator and denominator by the conjugate of the denominator.</a:t>
            </a:r>
          </a:p>
        </p:txBody>
      </p:sp>
      <p:graphicFrame>
        <p:nvGraphicFramePr>
          <p:cNvPr id="61443" name="Object 3"/>
          <p:cNvGraphicFramePr>
            <a:graphicFrameLocks noChangeAspect="1"/>
          </p:cNvGraphicFramePr>
          <p:nvPr/>
        </p:nvGraphicFramePr>
        <p:xfrm>
          <a:off x="457200" y="1905000"/>
          <a:ext cx="1473200" cy="1216025"/>
        </p:xfrm>
        <a:graphic>
          <a:graphicData uri="http://schemas.openxmlformats.org/presentationml/2006/ole">
            <mc:AlternateContent xmlns:mc="http://schemas.openxmlformats.org/markup-compatibility/2006">
              <mc:Choice xmlns:v="urn:schemas-microsoft-com:vml" Requires="v">
                <p:oleObj spid="_x0000_s61471" name="Equation" r:id="rId5" imgW="508000" imgH="419100" progId="Equation.3">
                  <p:embed/>
                </p:oleObj>
              </mc:Choice>
              <mc:Fallback>
                <p:oleObj name="Equation" r:id="rId5" imgW="508000" imgH="419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905000"/>
                        <a:ext cx="1473200" cy="121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8708" name="Object 4"/>
          <p:cNvGraphicFramePr>
            <a:graphicFrameLocks noChangeAspect="1"/>
          </p:cNvGraphicFramePr>
          <p:nvPr/>
        </p:nvGraphicFramePr>
        <p:xfrm>
          <a:off x="2133600" y="1905000"/>
          <a:ext cx="3462338" cy="1216025"/>
        </p:xfrm>
        <a:graphic>
          <a:graphicData uri="http://schemas.openxmlformats.org/presentationml/2006/ole">
            <mc:AlternateContent xmlns:mc="http://schemas.openxmlformats.org/markup-compatibility/2006">
              <mc:Choice xmlns:v="urn:schemas-microsoft-com:vml" Requires="v">
                <p:oleObj spid="_x0000_s61472" name="Equation" r:id="rId7" imgW="1193800" imgH="419100" progId="Equation.3">
                  <p:embed/>
                </p:oleObj>
              </mc:Choice>
              <mc:Fallback>
                <p:oleObj name="Equation" r:id="rId7" imgW="1193800" imgH="4191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1905000"/>
                        <a:ext cx="3462338" cy="121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8709" name="Object 5"/>
          <p:cNvGraphicFramePr>
            <a:graphicFrameLocks noChangeAspect="1"/>
          </p:cNvGraphicFramePr>
          <p:nvPr/>
        </p:nvGraphicFramePr>
        <p:xfrm>
          <a:off x="2286000" y="3276600"/>
          <a:ext cx="4572000" cy="1347788"/>
        </p:xfrm>
        <a:graphic>
          <a:graphicData uri="http://schemas.openxmlformats.org/presentationml/2006/ole">
            <mc:AlternateContent xmlns:mc="http://schemas.openxmlformats.org/markup-compatibility/2006">
              <mc:Choice xmlns:v="urn:schemas-microsoft-com:vml" Requires="v">
                <p:oleObj spid="_x0000_s61473" name="Equation" r:id="rId9" imgW="1422400" imgH="419100" progId="Equation.3">
                  <p:embed/>
                </p:oleObj>
              </mc:Choice>
              <mc:Fallback>
                <p:oleObj name="Equation" r:id="rId9" imgW="1422400" imgH="4191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0" y="3276600"/>
                        <a:ext cx="4572000" cy="134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8710" name="Object 6"/>
          <p:cNvGraphicFramePr>
            <a:graphicFrameLocks noChangeAspect="1"/>
          </p:cNvGraphicFramePr>
          <p:nvPr/>
        </p:nvGraphicFramePr>
        <p:xfrm>
          <a:off x="2362200" y="4953000"/>
          <a:ext cx="4449763" cy="1265238"/>
        </p:xfrm>
        <a:graphic>
          <a:graphicData uri="http://schemas.openxmlformats.org/presentationml/2006/ole">
            <mc:AlternateContent xmlns:mc="http://schemas.openxmlformats.org/markup-compatibility/2006">
              <mc:Choice xmlns:v="urn:schemas-microsoft-com:vml" Requires="v">
                <p:oleObj spid="_x0000_s61474" name="Equation" r:id="rId11" imgW="1384300" imgH="393700" progId="Equation.3">
                  <p:embed/>
                </p:oleObj>
              </mc:Choice>
              <mc:Fallback>
                <p:oleObj name="Equation" r:id="rId11" imgW="1384300" imgH="39370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62200" y="4953000"/>
                        <a:ext cx="4449763" cy="126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28708"/>
                                        </p:tgtEl>
                                        <p:attrNameLst>
                                          <p:attrName>style.visibility</p:attrName>
                                        </p:attrNameLst>
                                      </p:cBhvr>
                                      <p:to>
                                        <p:strVal val="visible"/>
                                      </p:to>
                                    </p:set>
                                    <p:animEffect transition="in" filter="dissolve">
                                      <p:cBhvr>
                                        <p:cTn id="7" dur="500"/>
                                        <p:tgtEl>
                                          <p:spTgt spid="32870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28709"/>
                                        </p:tgtEl>
                                        <p:attrNameLst>
                                          <p:attrName>style.visibility</p:attrName>
                                        </p:attrNameLst>
                                      </p:cBhvr>
                                      <p:to>
                                        <p:strVal val="visible"/>
                                      </p:to>
                                    </p:set>
                                    <p:animEffect transition="in" filter="dissolve">
                                      <p:cBhvr>
                                        <p:cTn id="11" dur="500"/>
                                        <p:tgtEl>
                                          <p:spTgt spid="32870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328710"/>
                                        </p:tgtEl>
                                        <p:attrNameLst>
                                          <p:attrName>style.visibility</p:attrName>
                                        </p:attrNameLst>
                                      </p:cBhvr>
                                      <p:to>
                                        <p:strVal val="visible"/>
                                      </p:to>
                                    </p:set>
                                    <p:animEffect transition="in" filter="dissolve">
                                      <p:cBhvr>
                                        <p:cTn id="16" dur="500"/>
                                        <p:tgtEl>
                                          <p:spTgt spid="328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Let’s try one with fractions!</a:t>
            </a:r>
          </a:p>
        </p:txBody>
      </p:sp>
      <p:sp>
        <p:nvSpPr>
          <p:cNvPr id="7171" name="Rectangle 3"/>
          <p:cNvSpPr>
            <a:spLocks noGrp="1" noChangeArrowheads="1"/>
          </p:cNvSpPr>
          <p:nvPr>
            <p:ph type="body" idx="1"/>
          </p:nvPr>
        </p:nvSpPr>
        <p:spPr>
          <a:xfrm>
            <a:off x="685800" y="1447800"/>
            <a:ext cx="4419600" cy="4038600"/>
          </a:xfrm>
        </p:spPr>
        <p:txBody>
          <a:bodyPr/>
          <a:lstStyle/>
          <a:p>
            <a:pPr eaLnBrk="1" hangingPunct="1">
              <a:buFontTx/>
              <a:buNone/>
            </a:pPr>
            <a:r>
              <a:rPr lang="en-US" smtClean="0"/>
              <a:t>4)</a:t>
            </a:r>
          </a:p>
          <a:p>
            <a:pPr eaLnBrk="1" hangingPunct="1">
              <a:buFontTx/>
              <a:buNone/>
            </a:pPr>
            <a:endParaRPr lang="en-US" smtClean="0"/>
          </a:p>
          <a:p>
            <a:pPr eaLnBrk="1" hangingPunct="1">
              <a:buFontTx/>
              <a:buNone/>
            </a:pPr>
            <a:endParaRPr lang="en-US" smtClean="0"/>
          </a:p>
          <a:p>
            <a:pPr eaLnBrk="1" hangingPunct="1">
              <a:buFontTx/>
              <a:buNone/>
            </a:pPr>
            <a:r>
              <a:rPr lang="en-US" smtClean="0"/>
              <a:t> </a:t>
            </a:r>
          </a:p>
          <a:p>
            <a:pPr eaLnBrk="1" hangingPunct="1">
              <a:buFontTx/>
              <a:buNone/>
            </a:pPr>
            <a:endParaRPr lang="en-US" smtClean="0"/>
          </a:p>
          <a:p>
            <a:pPr eaLnBrk="1" hangingPunct="1">
              <a:buFontTx/>
              <a:buNone/>
            </a:pPr>
            <a:r>
              <a:rPr lang="en-US" smtClean="0"/>
              <a:t>3 - 2x = 4x - 6</a:t>
            </a:r>
          </a:p>
          <a:p>
            <a:pPr eaLnBrk="1" hangingPunct="1">
              <a:buFontTx/>
              <a:buNone/>
            </a:pPr>
            <a:r>
              <a:rPr lang="en-US" smtClean="0"/>
              <a:t>        3 = 6x - 6</a:t>
            </a:r>
          </a:p>
          <a:p>
            <a:pPr eaLnBrk="1" hangingPunct="1">
              <a:buFontTx/>
              <a:buNone/>
            </a:pPr>
            <a:r>
              <a:rPr lang="en-US" smtClean="0"/>
              <a:t>        9 = 6x   so x = 3/2</a:t>
            </a:r>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524000"/>
            <a:ext cx="3521075"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 Box 5"/>
          <p:cNvSpPr txBox="1">
            <a:spLocks noChangeArrowheads="1"/>
          </p:cNvSpPr>
          <p:nvPr/>
        </p:nvSpPr>
        <p:spPr bwMode="auto">
          <a:xfrm>
            <a:off x="5634038" y="1600200"/>
            <a:ext cx="3662362"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sz="3200">
                <a:latin typeface="Times" charset="0"/>
              </a:rPr>
              <a:t>Steps:</a:t>
            </a:r>
          </a:p>
          <a:p>
            <a:pPr>
              <a:buFontTx/>
              <a:buChar char="•"/>
            </a:pPr>
            <a:r>
              <a:rPr kumimoji="0" lang="en-US" sz="3200">
                <a:latin typeface="Times" charset="0"/>
              </a:rPr>
              <a:t>Multiply each term</a:t>
            </a:r>
          </a:p>
          <a:p>
            <a:r>
              <a:rPr kumimoji="0" lang="en-US" sz="3200">
                <a:latin typeface="Times" charset="0"/>
              </a:rPr>
              <a:t>by the least common </a:t>
            </a:r>
          </a:p>
          <a:p>
            <a:r>
              <a:rPr kumimoji="0" lang="en-US" sz="3200">
                <a:latin typeface="Times" charset="0"/>
              </a:rPr>
              <a:t>denominator (8) to </a:t>
            </a:r>
          </a:p>
          <a:p>
            <a:r>
              <a:rPr kumimoji="0" lang="en-US" sz="3200">
                <a:latin typeface="Times" charset="0"/>
              </a:rPr>
              <a:t>eliminate fractions.</a:t>
            </a:r>
          </a:p>
          <a:p>
            <a:pPr>
              <a:buFontTx/>
              <a:buChar char="•"/>
            </a:pPr>
            <a:endParaRPr kumimoji="0" lang="en-US" sz="3200">
              <a:latin typeface="Times" charset="0"/>
            </a:endParaRPr>
          </a:p>
          <a:p>
            <a:pPr>
              <a:buFontTx/>
              <a:buChar char="•"/>
            </a:pPr>
            <a:r>
              <a:rPr kumimoji="0" lang="en-US" sz="3200">
                <a:latin typeface="Times" charset="0"/>
              </a:rPr>
              <a:t>Solve for x.</a:t>
            </a:r>
          </a:p>
          <a:p>
            <a:pPr lvl="1">
              <a:buFontTx/>
              <a:buChar char="•"/>
            </a:pPr>
            <a:r>
              <a:rPr kumimoji="0" lang="en-US" sz="3200">
                <a:latin typeface="Times" charset="0"/>
              </a:rPr>
              <a:t>Add 2x.</a:t>
            </a:r>
          </a:p>
          <a:p>
            <a:pPr lvl="1">
              <a:buFontTx/>
              <a:buChar char="•"/>
            </a:pPr>
            <a:r>
              <a:rPr kumimoji="0" lang="en-US" sz="3200">
                <a:latin typeface="Times" charset="0"/>
              </a:rPr>
              <a:t>Add 6.</a:t>
            </a:r>
          </a:p>
          <a:p>
            <a:pPr lvl="1">
              <a:buFontTx/>
              <a:buChar char="•"/>
            </a:pPr>
            <a:r>
              <a:rPr kumimoji="0" lang="en-US" sz="3200">
                <a:latin typeface="Times" charset="0"/>
              </a:rPr>
              <a:t>Divide by 6.</a:t>
            </a:r>
          </a:p>
        </p:txBody>
      </p:sp>
      <p:pic>
        <p:nvPicPr>
          <p:cNvPr id="717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971800"/>
            <a:ext cx="5334000"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228600" y="1143000"/>
            <a:ext cx="8686800" cy="5486400"/>
          </a:xfrm>
          <a:solidFill>
            <a:srgbClr val="FFFFFF"/>
          </a:solidFill>
          <a:ln>
            <a:solidFill>
              <a:schemeClr val="tx1"/>
            </a:solidFill>
            <a:miter lim="800000"/>
            <a:headEnd/>
            <a:tailEnd/>
          </a:ln>
        </p:spPr>
        <p:txBody>
          <a:bodyPr/>
          <a:lstStyle/>
          <a:p>
            <a:pPr eaLnBrk="1" hangingPunct="1">
              <a:buFontTx/>
              <a:buNone/>
            </a:pPr>
            <a:r>
              <a:rPr lang="en-US" smtClean="0"/>
              <a:t>Perform the operation and write the result in standard form.			(Try p.131 #45-54)</a:t>
            </a:r>
          </a:p>
        </p:txBody>
      </p:sp>
      <p:graphicFrame>
        <p:nvGraphicFramePr>
          <p:cNvPr id="62467" name="Object 4"/>
          <p:cNvGraphicFramePr>
            <a:graphicFrameLocks noChangeAspect="1"/>
          </p:cNvGraphicFramePr>
          <p:nvPr/>
        </p:nvGraphicFramePr>
        <p:xfrm>
          <a:off x="533400" y="2316163"/>
          <a:ext cx="1473200" cy="1216025"/>
        </p:xfrm>
        <a:graphic>
          <a:graphicData uri="http://schemas.openxmlformats.org/presentationml/2006/ole">
            <mc:AlternateContent xmlns:mc="http://schemas.openxmlformats.org/markup-compatibility/2006">
              <mc:Choice xmlns:v="urn:schemas-microsoft-com:vml" Requires="v">
                <p:oleObj spid="_x0000_s62516" name="Equation" r:id="rId5" imgW="508000" imgH="419100" progId="Equation.3">
                  <p:embed/>
                </p:oleObj>
              </mc:Choice>
              <mc:Fallback>
                <p:oleObj name="Equation" r:id="rId5" imgW="508000" imgH="4191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316163"/>
                        <a:ext cx="1473200" cy="121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0757" name="Object 5"/>
          <p:cNvGraphicFramePr>
            <a:graphicFrameLocks noChangeAspect="1"/>
          </p:cNvGraphicFramePr>
          <p:nvPr/>
        </p:nvGraphicFramePr>
        <p:xfrm>
          <a:off x="2133600" y="2239963"/>
          <a:ext cx="3425825" cy="1216025"/>
        </p:xfrm>
        <a:graphic>
          <a:graphicData uri="http://schemas.openxmlformats.org/presentationml/2006/ole">
            <mc:AlternateContent xmlns:mc="http://schemas.openxmlformats.org/markup-compatibility/2006">
              <mc:Choice xmlns:v="urn:schemas-microsoft-com:vml" Requires="v">
                <p:oleObj spid="_x0000_s62517" name="Equation" r:id="rId7" imgW="1180588" imgH="418918" progId="Equation.3">
                  <p:embed/>
                </p:oleObj>
              </mc:Choice>
              <mc:Fallback>
                <p:oleObj name="Equation" r:id="rId7" imgW="1180588" imgH="418918"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2239963"/>
                        <a:ext cx="3425825" cy="121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0758" name="Object 6"/>
          <p:cNvGraphicFramePr>
            <a:graphicFrameLocks noChangeAspect="1"/>
          </p:cNvGraphicFramePr>
          <p:nvPr/>
        </p:nvGraphicFramePr>
        <p:xfrm>
          <a:off x="2209800" y="3535363"/>
          <a:ext cx="4081463" cy="1347787"/>
        </p:xfrm>
        <a:graphic>
          <a:graphicData uri="http://schemas.openxmlformats.org/presentationml/2006/ole">
            <mc:AlternateContent xmlns:mc="http://schemas.openxmlformats.org/markup-compatibility/2006">
              <mc:Choice xmlns:v="urn:schemas-microsoft-com:vml" Requires="v">
                <p:oleObj spid="_x0000_s62518" name="Equation" r:id="rId9" imgW="1270000" imgH="419100" progId="Equation.3">
                  <p:embed/>
                </p:oleObj>
              </mc:Choice>
              <mc:Fallback>
                <p:oleObj name="Equation" r:id="rId9" imgW="1270000" imgH="41910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3535363"/>
                        <a:ext cx="4081463" cy="13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0759" name="Object 7"/>
          <p:cNvGraphicFramePr>
            <a:graphicFrameLocks noChangeAspect="1"/>
          </p:cNvGraphicFramePr>
          <p:nvPr/>
        </p:nvGraphicFramePr>
        <p:xfrm>
          <a:off x="6324600" y="3611563"/>
          <a:ext cx="2611438" cy="1265237"/>
        </p:xfrm>
        <a:graphic>
          <a:graphicData uri="http://schemas.openxmlformats.org/presentationml/2006/ole">
            <mc:AlternateContent xmlns:mc="http://schemas.openxmlformats.org/markup-compatibility/2006">
              <mc:Choice xmlns:v="urn:schemas-microsoft-com:vml" Requires="v">
                <p:oleObj spid="_x0000_s62519" name="Equation" r:id="rId11" imgW="812447" imgH="393529" progId="Equation.3">
                  <p:embed/>
                </p:oleObj>
              </mc:Choice>
              <mc:Fallback>
                <p:oleObj name="Equation" r:id="rId11" imgW="812447" imgH="393529" progId="Equation.3">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24600" y="3611563"/>
                        <a:ext cx="2611438" cy="1265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0760" name="Object 8"/>
          <p:cNvGraphicFramePr>
            <a:graphicFrameLocks noChangeAspect="1"/>
          </p:cNvGraphicFramePr>
          <p:nvPr/>
        </p:nvGraphicFramePr>
        <p:xfrm>
          <a:off x="2438400" y="5211763"/>
          <a:ext cx="1958975" cy="1265237"/>
        </p:xfrm>
        <a:graphic>
          <a:graphicData uri="http://schemas.openxmlformats.org/presentationml/2006/ole">
            <mc:AlternateContent xmlns:mc="http://schemas.openxmlformats.org/markup-compatibility/2006">
              <mc:Choice xmlns:v="urn:schemas-microsoft-com:vml" Requires="v">
                <p:oleObj spid="_x0000_s62520" name="Equation" r:id="rId13" imgW="609336" imgH="393529" progId="Equation.3">
                  <p:embed/>
                </p:oleObj>
              </mc:Choice>
              <mc:Fallback>
                <p:oleObj name="Equation" r:id="rId13" imgW="609336" imgH="393529" progId="Equation.3">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38400" y="5211763"/>
                        <a:ext cx="1958975" cy="1265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0761" name="Object 9"/>
          <p:cNvGraphicFramePr>
            <a:graphicFrameLocks noChangeAspect="1"/>
          </p:cNvGraphicFramePr>
          <p:nvPr/>
        </p:nvGraphicFramePr>
        <p:xfrm>
          <a:off x="4760913" y="5211763"/>
          <a:ext cx="2039937" cy="1265237"/>
        </p:xfrm>
        <a:graphic>
          <a:graphicData uri="http://schemas.openxmlformats.org/presentationml/2006/ole">
            <mc:AlternateContent xmlns:mc="http://schemas.openxmlformats.org/markup-compatibility/2006">
              <mc:Choice xmlns:v="urn:schemas-microsoft-com:vml" Requires="v">
                <p:oleObj spid="_x0000_s62521" name="Equation" r:id="rId15" imgW="634725" imgH="393529" progId="Equation.3">
                  <p:embed/>
                </p:oleObj>
              </mc:Choice>
              <mc:Fallback>
                <p:oleObj name="Equation" r:id="rId15" imgW="634725" imgH="393529" progId="Equation.3">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60913" y="5211763"/>
                        <a:ext cx="2039937" cy="1265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0762" name="Object 10"/>
          <p:cNvGraphicFramePr>
            <a:graphicFrameLocks noChangeAspect="1"/>
          </p:cNvGraphicFramePr>
          <p:nvPr/>
        </p:nvGraphicFramePr>
        <p:xfrm>
          <a:off x="7185025" y="5481638"/>
          <a:ext cx="1385888" cy="571500"/>
        </p:xfrm>
        <a:graphic>
          <a:graphicData uri="http://schemas.openxmlformats.org/presentationml/2006/ole">
            <mc:AlternateContent xmlns:mc="http://schemas.openxmlformats.org/markup-compatibility/2006">
              <mc:Choice xmlns:v="urn:schemas-microsoft-com:vml" Requires="v">
                <p:oleObj spid="_x0000_s62522" name="Equation" r:id="rId17" imgW="431425" imgH="177646" progId="Equation.3">
                  <p:embed/>
                </p:oleObj>
              </mc:Choice>
              <mc:Fallback>
                <p:oleObj name="Equation" r:id="rId17" imgW="431425" imgH="177646" progId="Equation.3">
                  <p:embed/>
                  <p:pic>
                    <p:nvPicPr>
                      <p:cNvPr id="0" name="Object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185025" y="5481638"/>
                        <a:ext cx="1385888"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30757"/>
                                        </p:tgtEl>
                                        <p:attrNameLst>
                                          <p:attrName>style.visibility</p:attrName>
                                        </p:attrNameLst>
                                      </p:cBhvr>
                                      <p:to>
                                        <p:strVal val="visible"/>
                                      </p:to>
                                    </p:set>
                                    <p:animEffect transition="in" filter="dissolve">
                                      <p:cBhvr>
                                        <p:cTn id="7" dur="500"/>
                                        <p:tgtEl>
                                          <p:spTgt spid="330757"/>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30758"/>
                                        </p:tgtEl>
                                        <p:attrNameLst>
                                          <p:attrName>style.visibility</p:attrName>
                                        </p:attrNameLst>
                                      </p:cBhvr>
                                      <p:to>
                                        <p:strVal val="visible"/>
                                      </p:to>
                                    </p:set>
                                    <p:animEffect transition="in" filter="dissolve">
                                      <p:cBhvr>
                                        <p:cTn id="11" dur="500"/>
                                        <p:tgtEl>
                                          <p:spTgt spid="33075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330759"/>
                                        </p:tgtEl>
                                        <p:attrNameLst>
                                          <p:attrName>style.visibility</p:attrName>
                                        </p:attrNameLst>
                                      </p:cBhvr>
                                      <p:to>
                                        <p:strVal val="visible"/>
                                      </p:to>
                                    </p:set>
                                    <p:animEffect transition="in" filter="dissolve">
                                      <p:cBhvr>
                                        <p:cTn id="16" dur="500"/>
                                        <p:tgtEl>
                                          <p:spTgt spid="330759"/>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330760"/>
                                        </p:tgtEl>
                                        <p:attrNameLst>
                                          <p:attrName>style.visibility</p:attrName>
                                        </p:attrNameLst>
                                      </p:cBhvr>
                                      <p:to>
                                        <p:strVal val="visible"/>
                                      </p:to>
                                    </p:set>
                                    <p:animEffect transition="in" filter="dissolve">
                                      <p:cBhvr>
                                        <p:cTn id="20" dur="500"/>
                                        <p:tgtEl>
                                          <p:spTgt spid="33076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330761"/>
                                        </p:tgtEl>
                                        <p:attrNameLst>
                                          <p:attrName>style.visibility</p:attrName>
                                        </p:attrNameLst>
                                      </p:cBhvr>
                                      <p:to>
                                        <p:strVal val="visible"/>
                                      </p:to>
                                    </p:set>
                                    <p:animEffect transition="in" filter="dissolve">
                                      <p:cBhvr>
                                        <p:cTn id="25" dur="500"/>
                                        <p:tgtEl>
                                          <p:spTgt spid="330761"/>
                                        </p:tgtEl>
                                      </p:cBhvr>
                                    </p:animEffect>
                                  </p:childTnLst>
                                </p:cTn>
                              </p:par>
                            </p:childTnLst>
                          </p:cTn>
                        </p:par>
                        <p:par>
                          <p:cTn id="26" fill="hold" nodeType="afterGroup">
                            <p:stCondLst>
                              <p:cond delay="500"/>
                            </p:stCondLst>
                            <p:childTnLst>
                              <p:par>
                                <p:cTn id="27" presetID="9" presetClass="entr" presetSubtype="0" fill="hold" nodeType="afterEffect">
                                  <p:stCondLst>
                                    <p:cond delay="0"/>
                                  </p:stCondLst>
                                  <p:childTnLst>
                                    <p:set>
                                      <p:cBhvr>
                                        <p:cTn id="28" dur="1" fill="hold">
                                          <p:stCondLst>
                                            <p:cond delay="0"/>
                                          </p:stCondLst>
                                        </p:cTn>
                                        <p:tgtEl>
                                          <p:spTgt spid="330762"/>
                                        </p:tgtEl>
                                        <p:attrNameLst>
                                          <p:attrName>style.visibility</p:attrName>
                                        </p:attrNameLst>
                                      </p:cBhvr>
                                      <p:to>
                                        <p:strVal val="visible"/>
                                      </p:to>
                                    </p:set>
                                    <p:animEffect transition="in" filter="dissolve">
                                      <p:cBhvr>
                                        <p:cTn id="29" dur="500"/>
                                        <p:tgtEl>
                                          <p:spTgt spid="330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solidFill>
            <a:srgbClr val="FFFFFF"/>
          </a:solidFill>
          <a:ln>
            <a:solidFill>
              <a:schemeClr val="tx1"/>
            </a:solidFill>
            <a:miter lim="800000"/>
            <a:headEnd/>
            <a:tailEnd/>
          </a:ln>
        </p:spPr>
        <p:txBody>
          <a:bodyPr/>
          <a:lstStyle/>
          <a:p>
            <a:pPr eaLnBrk="1" hangingPunct="1"/>
            <a:r>
              <a:rPr lang="en-US" sz="3200" smtClean="0"/>
              <a:t>Principle Square Root of a Negative Number,</a:t>
            </a:r>
            <a:br>
              <a:rPr lang="en-US" sz="3200" smtClean="0"/>
            </a:br>
            <a:endParaRPr lang="en-US" sz="3200" i="1" smtClean="0"/>
          </a:p>
        </p:txBody>
      </p:sp>
      <p:sp>
        <p:nvSpPr>
          <p:cNvPr id="63491" name="Text Box 3"/>
          <p:cNvSpPr txBox="1">
            <a:spLocks noChangeArrowheads="1"/>
          </p:cNvSpPr>
          <p:nvPr/>
        </p:nvSpPr>
        <p:spPr bwMode="auto">
          <a:xfrm>
            <a:off x="457200" y="2119313"/>
            <a:ext cx="8458200" cy="2452687"/>
          </a:xfrm>
          <a:prstGeom prst="rect">
            <a:avLst/>
          </a:prstGeom>
          <a:solidFill>
            <a:srgbClr val="FFFF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lnSpc>
                <a:spcPct val="90000"/>
              </a:lnSpc>
              <a:spcBef>
                <a:spcPct val="20000"/>
              </a:spcBef>
              <a:buClr>
                <a:schemeClr val="tx2"/>
              </a:buClr>
              <a:buSzPct val="75000"/>
              <a:buFont typeface="Wingdings" pitchFamily="2" charset="2"/>
              <a:buNone/>
            </a:pPr>
            <a:r>
              <a:rPr kumimoji="0" lang="en-US" sz="3200"/>
              <a:t>If </a:t>
            </a:r>
            <a:r>
              <a:rPr kumimoji="0" lang="en-US" sz="3200" i="1"/>
              <a:t>a </a:t>
            </a:r>
            <a:r>
              <a:rPr kumimoji="0" lang="en-US" sz="3200"/>
              <a:t>is a positive number, the </a:t>
            </a:r>
            <a:r>
              <a:rPr kumimoji="0" lang="en-US" sz="3200" b="1"/>
              <a:t>principle square root</a:t>
            </a:r>
            <a:r>
              <a:rPr kumimoji="0" lang="en-US" sz="3200"/>
              <a:t> of the negative number –</a:t>
            </a:r>
            <a:r>
              <a:rPr kumimoji="0" lang="en-US" sz="3200" i="1"/>
              <a:t>a</a:t>
            </a:r>
            <a:r>
              <a:rPr kumimoji="0" lang="en-US" sz="3200"/>
              <a:t> is defined as</a:t>
            </a:r>
          </a:p>
          <a:p>
            <a:pPr eaLnBrk="1" hangingPunct="1">
              <a:lnSpc>
                <a:spcPct val="90000"/>
              </a:lnSpc>
              <a:spcBef>
                <a:spcPct val="20000"/>
              </a:spcBef>
              <a:buClr>
                <a:schemeClr val="tx2"/>
              </a:buClr>
              <a:buSzPct val="75000"/>
              <a:buFont typeface="Wingdings" pitchFamily="2" charset="2"/>
              <a:buNone/>
            </a:pPr>
            <a:endParaRPr kumimoji="0" lang="en-US" sz="3200"/>
          </a:p>
          <a:p>
            <a:pPr eaLnBrk="1" hangingPunct="1">
              <a:lnSpc>
                <a:spcPct val="90000"/>
              </a:lnSpc>
              <a:spcBef>
                <a:spcPct val="20000"/>
              </a:spcBef>
              <a:buClr>
                <a:schemeClr val="tx2"/>
              </a:buClr>
              <a:buSzPct val="75000"/>
              <a:buFont typeface="Wingdings" pitchFamily="2" charset="2"/>
              <a:buNone/>
            </a:pPr>
            <a:endParaRPr kumimoji="0" lang="en-US" sz="3200"/>
          </a:p>
          <a:p>
            <a:pPr eaLnBrk="1" hangingPunct="1">
              <a:lnSpc>
                <a:spcPct val="90000"/>
              </a:lnSpc>
              <a:spcBef>
                <a:spcPct val="20000"/>
              </a:spcBef>
              <a:buClr>
                <a:schemeClr val="tx2"/>
              </a:buClr>
              <a:buSzPct val="75000"/>
              <a:buFont typeface="Wingdings" pitchFamily="2" charset="2"/>
              <a:buNone/>
            </a:pPr>
            <a:endParaRPr kumimoji="0" lang="en-US"/>
          </a:p>
        </p:txBody>
      </p:sp>
      <p:graphicFrame>
        <p:nvGraphicFramePr>
          <p:cNvPr id="63492" name="Object 4"/>
          <p:cNvGraphicFramePr>
            <a:graphicFrameLocks noGrp="1" noChangeAspect="1"/>
          </p:cNvGraphicFramePr>
          <p:nvPr>
            <p:ph idx="1"/>
          </p:nvPr>
        </p:nvGraphicFramePr>
        <p:xfrm>
          <a:off x="2365375" y="3581400"/>
          <a:ext cx="4191000" cy="684213"/>
        </p:xfrm>
        <a:graphic>
          <a:graphicData uri="http://schemas.openxmlformats.org/presentationml/2006/ole">
            <mc:AlternateContent xmlns:mc="http://schemas.openxmlformats.org/markup-compatibility/2006">
              <mc:Choice xmlns:v="urn:schemas-microsoft-com:vml" Requires="v">
                <p:oleObj spid="_x0000_s63499" name="Equation" r:id="rId5" imgW="1155700" imgH="228600" progId="Equation.3">
                  <p:embed/>
                </p:oleObj>
              </mc:Choice>
              <mc:Fallback>
                <p:oleObj name="Equation" r:id="rId5" imgW="1155700" imgH="2286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5375" y="3581400"/>
                        <a:ext cx="419100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cSld>
  <p:clrMapOvr>
    <a:masterClrMapping/>
  </p:clrMapOvr>
  <p:transition>
    <p:checke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4851" name="Rectangle 3"/>
          <p:cNvSpPr>
            <a:spLocks noGrp="1" noChangeArrowheads="1"/>
          </p:cNvSpPr>
          <p:nvPr>
            <p:ph type="body" idx="1"/>
          </p:nvPr>
        </p:nvSpPr>
        <p:spPr>
          <a:xfrm>
            <a:off x="304800" y="1524000"/>
            <a:ext cx="8610600" cy="5029200"/>
          </a:xfrm>
          <a:solidFill>
            <a:srgbClr val="FFFFFF"/>
          </a:solidFill>
          <a:ln>
            <a:solidFill>
              <a:schemeClr val="tx1"/>
            </a:solidFill>
            <a:miter lim="800000"/>
            <a:headEnd/>
            <a:tailEnd/>
          </a:ln>
        </p:spPr>
        <p:txBody>
          <a:bodyPr/>
          <a:lstStyle/>
          <a:p>
            <a:pPr eaLnBrk="1" hangingPunct="1">
              <a:buFontTx/>
              <a:buNone/>
            </a:pPr>
            <a:r>
              <a:rPr lang="en-US" smtClean="0"/>
              <a:t>Use the Quadratic Formula to solve the quadratic equation.</a:t>
            </a:r>
          </a:p>
          <a:p>
            <a:pPr eaLnBrk="1" hangingPunct="1">
              <a:buFontTx/>
              <a:buNone/>
            </a:pPr>
            <a:r>
              <a:rPr lang="en-US" smtClean="0"/>
              <a:t>9</a:t>
            </a:r>
            <a:r>
              <a:rPr lang="en-US" b="1" i="1" smtClean="0"/>
              <a:t>x</a:t>
            </a:r>
            <a:r>
              <a:rPr lang="en-US" b="1" baseline="30000" smtClean="0"/>
              <a:t>2 </a:t>
            </a:r>
            <a:r>
              <a:rPr lang="en-US" smtClean="0"/>
              <a:t>– 6</a:t>
            </a:r>
            <a:r>
              <a:rPr lang="en-US" b="1" i="1" smtClean="0"/>
              <a:t>x</a:t>
            </a:r>
            <a:r>
              <a:rPr lang="en-US" smtClean="0"/>
              <a:t> + 37 = 0 </a:t>
            </a:r>
          </a:p>
          <a:p>
            <a:pPr eaLnBrk="1" hangingPunct="1">
              <a:buFontTx/>
              <a:buNone/>
            </a:pPr>
            <a:r>
              <a:rPr lang="en-US" b="1" i="1" smtClean="0"/>
              <a:t>a</a:t>
            </a:r>
            <a:r>
              <a:rPr lang="en-US" smtClean="0"/>
              <a:t> = 9 , </a:t>
            </a:r>
            <a:r>
              <a:rPr lang="en-US" b="1" i="1" smtClean="0"/>
              <a:t>b</a:t>
            </a:r>
            <a:r>
              <a:rPr lang="en-US" smtClean="0"/>
              <a:t> = - 6 , </a:t>
            </a:r>
            <a:r>
              <a:rPr lang="en-US" b="1" i="1" smtClean="0"/>
              <a:t>c</a:t>
            </a:r>
            <a:r>
              <a:rPr lang="en-US" smtClean="0"/>
              <a:t> = 37</a:t>
            </a:r>
          </a:p>
          <a:p>
            <a:pPr eaLnBrk="1" hangingPunct="1">
              <a:buFontTx/>
              <a:buNone/>
            </a:pPr>
            <a:r>
              <a:rPr lang="en-US" smtClean="0"/>
              <a:t>What is the discriminant?  </a:t>
            </a:r>
          </a:p>
          <a:p>
            <a:pPr eaLnBrk="1" hangingPunct="1">
              <a:buFontTx/>
              <a:buNone/>
            </a:pPr>
            <a:r>
              <a:rPr lang="en-US" smtClean="0"/>
              <a:t>	( - 6 ) </a:t>
            </a:r>
            <a:r>
              <a:rPr lang="en-US" b="1" baseline="30000" smtClean="0"/>
              <a:t>2</a:t>
            </a:r>
            <a:r>
              <a:rPr lang="en-US" smtClean="0"/>
              <a:t> – 4 ( 9 )( 37 )</a:t>
            </a:r>
          </a:p>
          <a:p>
            <a:pPr eaLnBrk="1" hangingPunct="1">
              <a:buFontTx/>
              <a:buNone/>
            </a:pPr>
            <a:r>
              <a:rPr lang="en-US" smtClean="0"/>
              <a:t>		36 – 1332 </a:t>
            </a:r>
          </a:p>
          <a:p>
            <a:pPr eaLnBrk="1" hangingPunct="1">
              <a:buFontTx/>
              <a:buNone/>
            </a:pPr>
            <a:r>
              <a:rPr lang="en-US" smtClean="0"/>
              <a:t>		   -1296</a:t>
            </a:r>
          </a:p>
          <a:p>
            <a:pPr eaLnBrk="1" hangingPunct="1">
              <a:buFontTx/>
              <a:buNone/>
            </a:pPr>
            <a:r>
              <a:rPr lang="en-US" smtClean="0"/>
              <a:t>Therefore, the equation has no real solution.</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4851">
                                            <p:txEl>
                                              <p:pRg st="2" end="2"/>
                                            </p:txEl>
                                          </p:spTgt>
                                        </p:tgtEl>
                                        <p:attrNameLst>
                                          <p:attrName>style.visibility</p:attrName>
                                        </p:attrNameLst>
                                      </p:cBhvr>
                                      <p:to>
                                        <p:strVal val="visible"/>
                                      </p:to>
                                    </p:set>
                                    <p:animEffect transition="in" filter="dissolve">
                                      <p:cBhvr>
                                        <p:cTn id="7" dur="500"/>
                                        <p:tgtEl>
                                          <p:spTgt spid="334851">
                                            <p:txEl>
                                              <p:pRg st="2" end="2"/>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34851">
                                            <p:txEl>
                                              <p:pRg st="3" end="3"/>
                                            </p:txEl>
                                          </p:spTgt>
                                        </p:tgtEl>
                                        <p:attrNameLst>
                                          <p:attrName>style.visibility</p:attrName>
                                        </p:attrNameLst>
                                      </p:cBhvr>
                                      <p:to>
                                        <p:strVal val="visible"/>
                                      </p:to>
                                    </p:set>
                                    <p:animEffect transition="in" filter="dissolve">
                                      <p:cBhvr>
                                        <p:cTn id="11" dur="500"/>
                                        <p:tgtEl>
                                          <p:spTgt spid="334851">
                                            <p:txEl>
                                              <p:pRg st="3" end="3"/>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34851">
                                            <p:txEl>
                                              <p:pRg st="4" end="4"/>
                                            </p:txEl>
                                          </p:spTgt>
                                        </p:tgtEl>
                                        <p:attrNameLst>
                                          <p:attrName>style.visibility</p:attrName>
                                        </p:attrNameLst>
                                      </p:cBhvr>
                                      <p:to>
                                        <p:strVal val="visible"/>
                                      </p:to>
                                    </p:set>
                                    <p:animEffect transition="in" filter="dissolve">
                                      <p:cBhvr>
                                        <p:cTn id="15" dur="500"/>
                                        <p:tgtEl>
                                          <p:spTgt spid="334851">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34851">
                                            <p:txEl>
                                              <p:pRg st="5" end="5"/>
                                            </p:txEl>
                                          </p:spTgt>
                                        </p:tgtEl>
                                        <p:attrNameLst>
                                          <p:attrName>style.visibility</p:attrName>
                                        </p:attrNameLst>
                                      </p:cBhvr>
                                      <p:to>
                                        <p:strVal val="visible"/>
                                      </p:to>
                                    </p:set>
                                    <p:animEffect transition="in" filter="dissolve">
                                      <p:cBhvr>
                                        <p:cTn id="20" dur="500"/>
                                        <p:tgtEl>
                                          <p:spTgt spid="334851">
                                            <p:txEl>
                                              <p:pRg st="5" end="5"/>
                                            </p:txEl>
                                          </p:spTgt>
                                        </p:tgtEl>
                                      </p:cBhvr>
                                    </p:animEffect>
                                  </p:childTnLst>
                                </p:cTn>
                              </p:par>
                            </p:childTnLst>
                          </p:cTn>
                        </p:par>
                        <p:par>
                          <p:cTn id="21" fill="hold" nodeType="afterGroup">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334851">
                                            <p:txEl>
                                              <p:pRg st="6" end="6"/>
                                            </p:txEl>
                                          </p:spTgt>
                                        </p:tgtEl>
                                        <p:attrNameLst>
                                          <p:attrName>style.visibility</p:attrName>
                                        </p:attrNameLst>
                                      </p:cBhvr>
                                      <p:to>
                                        <p:strVal val="visible"/>
                                      </p:to>
                                    </p:set>
                                    <p:animEffect transition="in" filter="dissolve">
                                      <p:cBhvr>
                                        <p:cTn id="24" dur="500"/>
                                        <p:tgtEl>
                                          <p:spTgt spid="334851">
                                            <p:txEl>
                                              <p:pRg st="6" end="6"/>
                                            </p:txEl>
                                          </p:spTgt>
                                        </p:tgtEl>
                                      </p:cBhvr>
                                    </p:animEffect>
                                  </p:childTnLst>
                                </p:cTn>
                              </p:par>
                            </p:childTnLst>
                          </p:cTn>
                        </p:par>
                        <p:par>
                          <p:cTn id="25" fill="hold" nodeType="afterGroup">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334851">
                                            <p:txEl>
                                              <p:pRg st="7" end="7"/>
                                            </p:txEl>
                                          </p:spTgt>
                                        </p:tgtEl>
                                        <p:attrNameLst>
                                          <p:attrName>style.visibility</p:attrName>
                                        </p:attrNameLst>
                                      </p:cBhvr>
                                      <p:to>
                                        <p:strVal val="visible"/>
                                      </p:to>
                                    </p:set>
                                    <p:animEffect transition="in" filter="dissolve">
                                      <p:cBhvr>
                                        <p:cTn id="28" dur="500"/>
                                        <p:tgtEl>
                                          <p:spTgt spid="3348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1"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228600" y="457200"/>
            <a:ext cx="8077200" cy="6096000"/>
          </a:xfrm>
          <a:solidFill>
            <a:srgbClr val="FFFFFF"/>
          </a:solidFill>
          <a:ln>
            <a:solidFill>
              <a:schemeClr val="tx1"/>
            </a:solidFill>
            <a:miter lim="800000"/>
            <a:headEnd/>
            <a:tailEnd/>
          </a:ln>
        </p:spPr>
        <p:txBody>
          <a:bodyPr/>
          <a:lstStyle/>
          <a:p>
            <a:pPr eaLnBrk="1" hangingPunct="1">
              <a:buFontTx/>
              <a:buNone/>
            </a:pPr>
            <a:r>
              <a:rPr lang="en-US" smtClean="0"/>
              <a:t>9</a:t>
            </a:r>
            <a:r>
              <a:rPr lang="en-US" b="1" i="1" smtClean="0"/>
              <a:t>x</a:t>
            </a:r>
            <a:r>
              <a:rPr lang="en-US" b="1" baseline="30000" smtClean="0"/>
              <a:t>2 </a:t>
            </a:r>
            <a:r>
              <a:rPr lang="en-US" smtClean="0"/>
              <a:t>– 6</a:t>
            </a:r>
            <a:r>
              <a:rPr lang="en-US" b="1" i="1" smtClean="0"/>
              <a:t>x</a:t>
            </a:r>
            <a:r>
              <a:rPr lang="en-US" smtClean="0"/>
              <a:t> + 37 = 0 </a:t>
            </a:r>
          </a:p>
          <a:p>
            <a:pPr eaLnBrk="1" hangingPunct="1">
              <a:buFontTx/>
              <a:buNone/>
            </a:pPr>
            <a:r>
              <a:rPr lang="en-US" b="1" i="1" smtClean="0"/>
              <a:t>a</a:t>
            </a:r>
            <a:r>
              <a:rPr lang="en-US" smtClean="0"/>
              <a:t> = 9 , </a:t>
            </a:r>
            <a:r>
              <a:rPr lang="en-US" b="1" i="1" smtClean="0"/>
              <a:t>b</a:t>
            </a:r>
            <a:r>
              <a:rPr lang="en-US" smtClean="0"/>
              <a:t> = - 6 , </a:t>
            </a:r>
            <a:r>
              <a:rPr lang="en-US" b="1" i="1" smtClean="0"/>
              <a:t>c</a:t>
            </a:r>
            <a:r>
              <a:rPr lang="en-US" smtClean="0"/>
              <a:t> = 37</a:t>
            </a: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p:txBody>
      </p:sp>
      <p:graphicFrame>
        <p:nvGraphicFramePr>
          <p:cNvPr id="65539" name="Object 3"/>
          <p:cNvGraphicFramePr>
            <a:graphicFrameLocks noChangeAspect="1"/>
          </p:cNvGraphicFramePr>
          <p:nvPr/>
        </p:nvGraphicFramePr>
        <p:xfrm>
          <a:off x="390525" y="1600200"/>
          <a:ext cx="5138738" cy="1317625"/>
        </p:xfrm>
        <a:graphic>
          <a:graphicData uri="http://schemas.openxmlformats.org/presentationml/2006/ole">
            <mc:AlternateContent xmlns:mc="http://schemas.openxmlformats.org/markup-compatibility/2006">
              <mc:Choice xmlns:v="urn:schemas-microsoft-com:vml" Requires="v">
                <p:oleObj spid="_x0000_s65581" name="Equation" r:id="rId5" imgW="1930400" imgH="495300" progId="Equation.3">
                  <p:embed/>
                </p:oleObj>
              </mc:Choice>
              <mc:Fallback>
                <p:oleObj name="Equation" r:id="rId5" imgW="1930400" imgH="495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525" y="1600200"/>
                        <a:ext cx="5138738" cy="131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6900" name="Object 4"/>
          <p:cNvGraphicFramePr>
            <a:graphicFrameLocks noChangeAspect="1"/>
          </p:cNvGraphicFramePr>
          <p:nvPr/>
        </p:nvGraphicFramePr>
        <p:xfrm>
          <a:off x="593725" y="2895600"/>
          <a:ext cx="3279775" cy="1147763"/>
        </p:xfrm>
        <a:graphic>
          <a:graphicData uri="http://schemas.openxmlformats.org/presentationml/2006/ole">
            <mc:AlternateContent xmlns:mc="http://schemas.openxmlformats.org/markup-compatibility/2006">
              <mc:Choice xmlns:v="urn:schemas-microsoft-com:vml" Requires="v">
                <p:oleObj spid="_x0000_s65582" name="Equation" r:id="rId7" imgW="1231366" imgH="431613" progId="Equation.3">
                  <p:embed/>
                </p:oleObj>
              </mc:Choice>
              <mc:Fallback>
                <p:oleObj name="Equation" r:id="rId7" imgW="1231366" imgH="431613"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3725" y="2895600"/>
                        <a:ext cx="3279775" cy="1147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6901" name="Object 5"/>
          <p:cNvGraphicFramePr>
            <a:graphicFrameLocks noChangeAspect="1"/>
          </p:cNvGraphicFramePr>
          <p:nvPr/>
        </p:nvGraphicFramePr>
        <p:xfrm>
          <a:off x="534988" y="4038600"/>
          <a:ext cx="2805112" cy="1147763"/>
        </p:xfrm>
        <a:graphic>
          <a:graphicData uri="http://schemas.openxmlformats.org/presentationml/2006/ole">
            <mc:AlternateContent xmlns:mc="http://schemas.openxmlformats.org/markup-compatibility/2006">
              <mc:Choice xmlns:v="urn:schemas-microsoft-com:vml" Requires="v">
                <p:oleObj spid="_x0000_s65583" name="Equation" r:id="rId9" imgW="1054100" imgH="431800" progId="Equation.3">
                  <p:embed/>
                </p:oleObj>
              </mc:Choice>
              <mc:Fallback>
                <p:oleObj name="Equation" r:id="rId9" imgW="1054100" imgH="4318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4988" y="4038600"/>
                        <a:ext cx="2805112" cy="1147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6902" name="Object 6"/>
          <p:cNvGraphicFramePr>
            <a:graphicFrameLocks noChangeAspect="1"/>
          </p:cNvGraphicFramePr>
          <p:nvPr/>
        </p:nvGraphicFramePr>
        <p:xfrm>
          <a:off x="3641725" y="4038600"/>
          <a:ext cx="2601913" cy="1147763"/>
        </p:xfrm>
        <a:graphic>
          <a:graphicData uri="http://schemas.openxmlformats.org/presentationml/2006/ole">
            <mc:AlternateContent xmlns:mc="http://schemas.openxmlformats.org/markup-compatibility/2006">
              <mc:Choice xmlns:v="urn:schemas-microsoft-com:vml" Requires="v">
                <p:oleObj spid="_x0000_s65584" name="Equation" r:id="rId11" imgW="977900" imgH="431800" progId="Equation.3">
                  <p:embed/>
                </p:oleObj>
              </mc:Choice>
              <mc:Fallback>
                <p:oleObj name="Equation" r:id="rId11" imgW="977900" imgH="43180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1725" y="4038600"/>
                        <a:ext cx="2601913" cy="1147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6903" name="Object 7"/>
          <p:cNvGraphicFramePr>
            <a:graphicFrameLocks noChangeAspect="1"/>
          </p:cNvGraphicFramePr>
          <p:nvPr/>
        </p:nvGraphicFramePr>
        <p:xfrm>
          <a:off x="3349625" y="5384800"/>
          <a:ext cx="2060575" cy="1046163"/>
        </p:xfrm>
        <a:graphic>
          <a:graphicData uri="http://schemas.openxmlformats.org/presentationml/2006/ole">
            <mc:AlternateContent xmlns:mc="http://schemas.openxmlformats.org/markup-compatibility/2006">
              <mc:Choice xmlns:v="urn:schemas-microsoft-com:vml" Requires="v">
                <p:oleObj spid="_x0000_s65585" name="Equation" r:id="rId13" imgW="774364" imgH="393529" progId="Equation.3">
                  <p:embed/>
                </p:oleObj>
              </mc:Choice>
              <mc:Fallback>
                <p:oleObj name="Equation" r:id="rId13" imgW="774364" imgH="393529" progId="Equation.3">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49625" y="5384800"/>
                        <a:ext cx="2060575" cy="1046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6904" name="Object 8"/>
          <p:cNvGraphicFramePr>
            <a:graphicFrameLocks noChangeAspect="1"/>
          </p:cNvGraphicFramePr>
          <p:nvPr/>
        </p:nvGraphicFramePr>
        <p:xfrm>
          <a:off x="5867400" y="5334000"/>
          <a:ext cx="1419225" cy="1046163"/>
        </p:xfrm>
        <a:graphic>
          <a:graphicData uri="http://schemas.openxmlformats.org/presentationml/2006/ole">
            <mc:AlternateContent xmlns:mc="http://schemas.openxmlformats.org/markup-compatibility/2006">
              <mc:Choice xmlns:v="urn:schemas-microsoft-com:vml" Requires="v">
                <p:oleObj spid="_x0000_s65586" name="Equation" r:id="rId15" imgW="533169" imgH="393529" progId="Equation.3">
                  <p:embed/>
                </p:oleObj>
              </mc:Choice>
              <mc:Fallback>
                <p:oleObj name="Equation" r:id="rId15" imgW="533169" imgH="393529" progId="Equation.3">
                  <p:embed/>
                  <p:pic>
                    <p:nvPicPr>
                      <p:cNvPr id="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67400" y="5334000"/>
                        <a:ext cx="1419225" cy="1046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36900"/>
                                        </p:tgtEl>
                                        <p:attrNameLst>
                                          <p:attrName>style.visibility</p:attrName>
                                        </p:attrNameLst>
                                      </p:cBhvr>
                                      <p:to>
                                        <p:strVal val="visible"/>
                                      </p:to>
                                    </p:set>
                                    <p:animEffect transition="in" filter="dissolve">
                                      <p:cBhvr>
                                        <p:cTn id="7" dur="500"/>
                                        <p:tgtEl>
                                          <p:spTgt spid="33690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36901"/>
                                        </p:tgtEl>
                                        <p:attrNameLst>
                                          <p:attrName>style.visibility</p:attrName>
                                        </p:attrNameLst>
                                      </p:cBhvr>
                                      <p:to>
                                        <p:strVal val="visible"/>
                                      </p:to>
                                    </p:set>
                                    <p:animEffect transition="in" filter="dissolve">
                                      <p:cBhvr>
                                        <p:cTn id="11" dur="500"/>
                                        <p:tgtEl>
                                          <p:spTgt spid="33690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336902"/>
                                        </p:tgtEl>
                                        <p:attrNameLst>
                                          <p:attrName>style.visibility</p:attrName>
                                        </p:attrNameLst>
                                      </p:cBhvr>
                                      <p:to>
                                        <p:strVal val="visible"/>
                                      </p:to>
                                    </p:set>
                                    <p:animEffect transition="in" filter="dissolve">
                                      <p:cBhvr>
                                        <p:cTn id="16" dur="500"/>
                                        <p:tgtEl>
                                          <p:spTgt spid="336902"/>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336903"/>
                                        </p:tgtEl>
                                        <p:attrNameLst>
                                          <p:attrName>style.visibility</p:attrName>
                                        </p:attrNameLst>
                                      </p:cBhvr>
                                      <p:to>
                                        <p:strVal val="visible"/>
                                      </p:to>
                                    </p:set>
                                    <p:animEffect transition="in" filter="dissolve">
                                      <p:cBhvr>
                                        <p:cTn id="20" dur="500"/>
                                        <p:tgtEl>
                                          <p:spTgt spid="336903"/>
                                        </p:tgtEl>
                                      </p:cBhvr>
                                    </p:animEffect>
                                  </p:childTnLst>
                                </p:cTn>
                              </p:par>
                            </p:childTnLst>
                          </p:cTn>
                        </p:par>
                        <p:par>
                          <p:cTn id="21" fill="hold" nodeType="afterGroup">
                            <p:stCondLst>
                              <p:cond delay="1000"/>
                            </p:stCondLst>
                            <p:childTnLst>
                              <p:par>
                                <p:cTn id="22" presetID="9" presetClass="entr" presetSubtype="0" fill="hold" nodeType="afterEffect">
                                  <p:stCondLst>
                                    <p:cond delay="0"/>
                                  </p:stCondLst>
                                  <p:childTnLst>
                                    <p:set>
                                      <p:cBhvr>
                                        <p:cTn id="23" dur="1" fill="hold">
                                          <p:stCondLst>
                                            <p:cond delay="0"/>
                                          </p:stCondLst>
                                        </p:cTn>
                                        <p:tgtEl>
                                          <p:spTgt spid="336904"/>
                                        </p:tgtEl>
                                        <p:attrNameLst>
                                          <p:attrName>style.visibility</p:attrName>
                                        </p:attrNameLst>
                                      </p:cBhvr>
                                      <p:to>
                                        <p:strVal val="visible"/>
                                      </p:to>
                                    </p:set>
                                    <p:animEffect transition="in" filter="dissolve">
                                      <p:cBhvr>
                                        <p:cTn id="24" dur="500"/>
                                        <p:tgtEl>
                                          <p:spTgt spid="336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826368" y="116632"/>
            <a:ext cx="7772400" cy="1143000"/>
          </a:xfrm>
        </p:spPr>
        <p:txBody>
          <a:bodyPr/>
          <a:lstStyle/>
          <a:p>
            <a:pPr eaLnBrk="1" hangingPunct="1"/>
            <a:r>
              <a:rPr lang="en-US" dirty="0" smtClean="0"/>
              <a:t>2.4 Answers: (3-42 x 3)</a:t>
            </a:r>
          </a:p>
        </p:txBody>
      </p:sp>
      <p:sp>
        <p:nvSpPr>
          <p:cNvPr id="66563" name="Rectangle 3"/>
          <p:cNvSpPr>
            <a:spLocks noGrp="1" noChangeArrowheads="1"/>
          </p:cNvSpPr>
          <p:nvPr>
            <p:ph type="body" sz="half" idx="1"/>
          </p:nvPr>
        </p:nvSpPr>
        <p:spPr>
          <a:xfrm>
            <a:off x="457200" y="1600200"/>
            <a:ext cx="4038600" cy="4953000"/>
          </a:xfrm>
        </p:spPr>
        <p:txBody>
          <a:bodyPr/>
          <a:lstStyle/>
          <a:p>
            <a:pPr eaLnBrk="1" hangingPunct="1">
              <a:buFontTx/>
              <a:buNone/>
            </a:pPr>
            <a:r>
              <a:rPr lang="en-US" sz="2800" smtClean="0"/>
              <a:t>6. -10+50i</a:t>
            </a:r>
          </a:p>
          <a:p>
            <a:pPr eaLnBrk="1" hangingPunct="1">
              <a:buFontTx/>
              <a:buNone/>
            </a:pPr>
            <a:r>
              <a:rPr lang="en-US" sz="2800" smtClean="0"/>
              <a:t>12. 28-45i</a:t>
            </a:r>
          </a:p>
          <a:p>
            <a:pPr eaLnBrk="1" hangingPunct="1">
              <a:buFontTx/>
              <a:buNone/>
            </a:pPr>
            <a:r>
              <a:rPr lang="en-US" sz="2800" smtClean="0"/>
              <a:t>18. -1</a:t>
            </a:r>
          </a:p>
          <a:p>
            <a:pPr eaLnBrk="1" hangingPunct="1">
              <a:buFontTx/>
              <a:buNone/>
            </a:pPr>
            <a:r>
              <a:rPr lang="en-US" sz="2800" smtClean="0"/>
              <a:t>24.</a:t>
            </a:r>
          </a:p>
          <a:p>
            <a:pPr eaLnBrk="1" hangingPunct="1">
              <a:buFontTx/>
              <a:buNone/>
            </a:pPr>
            <a:r>
              <a:rPr lang="en-US" sz="2800" smtClean="0"/>
              <a:t>30. 6+58i</a:t>
            </a:r>
          </a:p>
          <a:p>
            <a:pPr eaLnBrk="1" hangingPunct="1">
              <a:buFontTx/>
              <a:buNone/>
            </a:pPr>
            <a:r>
              <a:rPr lang="en-US" sz="2800" smtClean="0"/>
              <a:t>36. x=10; y = 3</a:t>
            </a:r>
          </a:p>
          <a:p>
            <a:pPr eaLnBrk="1" hangingPunct="1">
              <a:buFontTx/>
              <a:buNone/>
            </a:pPr>
            <a:r>
              <a:rPr lang="en-US" sz="2800" smtClean="0"/>
              <a:t>42. </a:t>
            </a:r>
          </a:p>
        </p:txBody>
      </p:sp>
      <p:graphicFrame>
        <p:nvGraphicFramePr>
          <p:cNvPr id="66564" name="Object 4"/>
          <p:cNvGraphicFramePr>
            <a:graphicFrameLocks noGrp="1" noChangeAspect="1"/>
          </p:cNvGraphicFramePr>
          <p:nvPr>
            <p:ph sz="quarter" idx="2"/>
          </p:nvPr>
        </p:nvGraphicFramePr>
        <p:xfrm>
          <a:off x="1116013" y="3141663"/>
          <a:ext cx="1006475" cy="557212"/>
        </p:xfrm>
        <a:graphic>
          <a:graphicData uri="http://schemas.openxmlformats.org/presentationml/2006/ole">
            <mc:AlternateContent xmlns:mc="http://schemas.openxmlformats.org/markup-compatibility/2006">
              <mc:Choice xmlns:v="urn:schemas-microsoft-com:vml" Requires="v">
                <p:oleObj spid="_x0000_s66578" name="Equation" r:id="rId4" imgW="685800" imgH="393700" progId="Equation.3">
                  <p:embed/>
                </p:oleObj>
              </mc:Choice>
              <mc:Fallback>
                <p:oleObj name="Equation" r:id="rId4" imgW="685800" imgH="3937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3141663"/>
                        <a:ext cx="1006475" cy="55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565" name="Object 5"/>
          <p:cNvGraphicFramePr>
            <a:graphicFrameLocks noGrp="1" noChangeAspect="1"/>
          </p:cNvGraphicFramePr>
          <p:nvPr>
            <p:ph sz="quarter" idx="3"/>
          </p:nvPr>
        </p:nvGraphicFramePr>
        <p:xfrm>
          <a:off x="1262063" y="4683125"/>
          <a:ext cx="1296987" cy="546100"/>
        </p:xfrm>
        <a:graphic>
          <a:graphicData uri="http://schemas.openxmlformats.org/presentationml/2006/ole">
            <mc:AlternateContent xmlns:mc="http://schemas.openxmlformats.org/markup-compatibility/2006">
              <mc:Choice xmlns:v="urn:schemas-microsoft-com:vml" Requires="v">
                <p:oleObj spid="_x0000_s66579" name="Equation" r:id="rId6" imgW="405872" imgH="177569" progId="Equation.3">
                  <p:embed/>
                </p:oleObj>
              </mc:Choice>
              <mc:Fallback>
                <p:oleObj name="Equation" r:id="rId6" imgW="405872" imgH="177569"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62063" y="4683125"/>
                        <a:ext cx="1296987"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3"/>
          <p:cNvSpPr txBox="1">
            <a:spLocks noChangeArrowheads="1"/>
          </p:cNvSpPr>
          <p:nvPr/>
        </p:nvSpPr>
        <p:spPr bwMode="auto">
          <a:xfrm>
            <a:off x="4716016" y="1643608"/>
            <a:ext cx="3826768" cy="4564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90000"/>
              </a:lnSpc>
              <a:buFontTx/>
              <a:buNone/>
            </a:pPr>
            <a:r>
              <a:rPr lang="en-US" sz="2800" dirty="0" smtClean="0"/>
              <a:t>6.   2</a:t>
            </a:r>
          </a:p>
          <a:p>
            <a:pPr eaLnBrk="1" hangingPunct="1">
              <a:lnSpc>
                <a:spcPct val="90000"/>
              </a:lnSpc>
              <a:buFontTx/>
              <a:buNone/>
            </a:pPr>
            <a:endParaRPr lang="en-US" sz="2800" dirty="0" smtClean="0"/>
          </a:p>
          <a:p>
            <a:pPr eaLnBrk="1" hangingPunct="1">
              <a:lnSpc>
                <a:spcPct val="90000"/>
              </a:lnSpc>
              <a:buFontTx/>
              <a:buNone/>
            </a:pPr>
            <a:r>
              <a:rPr lang="en-US" sz="2800" dirty="0" smtClean="0"/>
              <a:t>12.  -27, 0</a:t>
            </a:r>
          </a:p>
          <a:p>
            <a:pPr eaLnBrk="1" hangingPunct="1">
              <a:lnSpc>
                <a:spcPct val="90000"/>
              </a:lnSpc>
              <a:buFontTx/>
              <a:buNone/>
            </a:pPr>
            <a:endParaRPr lang="en-US" sz="2800" dirty="0" smtClean="0"/>
          </a:p>
          <a:p>
            <a:pPr eaLnBrk="1" hangingPunct="1">
              <a:lnSpc>
                <a:spcPct val="90000"/>
              </a:lnSpc>
              <a:buFontTx/>
              <a:buNone/>
            </a:pPr>
            <a:r>
              <a:rPr lang="en-US" sz="2800" dirty="0" smtClean="0"/>
              <a:t>18. 1</a:t>
            </a:r>
          </a:p>
          <a:p>
            <a:pPr eaLnBrk="1" hangingPunct="1">
              <a:lnSpc>
                <a:spcPct val="90000"/>
              </a:lnSpc>
              <a:buFontTx/>
              <a:buNone/>
            </a:pPr>
            <a:endParaRPr lang="en-US" sz="2800" dirty="0" smtClean="0"/>
          </a:p>
          <a:p>
            <a:pPr eaLnBrk="1" hangingPunct="1">
              <a:lnSpc>
                <a:spcPct val="90000"/>
              </a:lnSpc>
              <a:buFontTx/>
              <a:buNone/>
            </a:pPr>
            <a:r>
              <a:rPr lang="en-US" sz="2800" dirty="0" smtClean="0"/>
              <a:t>24. 9</a:t>
            </a:r>
          </a:p>
          <a:p>
            <a:pPr eaLnBrk="1" hangingPunct="1">
              <a:lnSpc>
                <a:spcPct val="90000"/>
              </a:lnSpc>
              <a:buFontTx/>
              <a:buNone/>
            </a:pPr>
            <a:endParaRPr lang="en-US" sz="2800" dirty="0" smtClean="0"/>
          </a:p>
          <a:p>
            <a:pPr eaLnBrk="1" hangingPunct="1">
              <a:lnSpc>
                <a:spcPct val="90000"/>
              </a:lnSpc>
              <a:buFontTx/>
              <a:buNone/>
            </a:pPr>
            <a:r>
              <a:rPr lang="en-US" sz="2800" dirty="0" smtClean="0"/>
              <a:t>30. 4</a:t>
            </a:r>
          </a:p>
          <a:p>
            <a:pPr eaLnBrk="1" hangingPunct="1">
              <a:lnSpc>
                <a:spcPct val="90000"/>
              </a:lnSpc>
              <a:buFontTx/>
              <a:buNone/>
            </a:pPr>
            <a:endParaRPr lang="en-US" sz="2800" dirty="0" smtClean="0"/>
          </a:p>
          <a:p>
            <a:pPr eaLnBrk="1" hangingPunct="1">
              <a:lnSpc>
                <a:spcPct val="90000"/>
              </a:lnSpc>
              <a:buFontTx/>
              <a:buNone/>
            </a:pPr>
            <a:r>
              <a:rPr lang="en-US" sz="2800" dirty="0" smtClean="0"/>
              <a:t>36. </a:t>
            </a:r>
            <a:r>
              <a:rPr lang="en-US" sz="2800" dirty="0" smtClean="0">
                <a:cs typeface="Arial" charset="0"/>
              </a:rPr>
              <a:t>±1, ±2</a:t>
            </a:r>
          </a:p>
        </p:txBody>
      </p:sp>
      <p:sp>
        <p:nvSpPr>
          <p:cNvPr id="2" name="Rectangle 1"/>
          <p:cNvSpPr/>
          <p:nvPr/>
        </p:nvSpPr>
        <p:spPr>
          <a:xfrm>
            <a:off x="4566124" y="1181943"/>
            <a:ext cx="3016210" cy="461665"/>
          </a:xfrm>
          <a:prstGeom prst="rect">
            <a:avLst/>
          </a:prstGeom>
        </p:spPr>
        <p:txBody>
          <a:bodyPr wrap="none">
            <a:spAutoFit/>
          </a:bodyPr>
          <a:lstStyle/>
          <a:p>
            <a:r>
              <a:rPr lang="en-US" dirty="0"/>
              <a:t>2.5 Answers (3-39 x 3)</a:t>
            </a:r>
          </a:p>
        </p:txBody>
      </p:sp>
    </p:spTree>
    <p:custDataLst>
      <p:tags r:id="rId2"/>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09600" y="2286000"/>
            <a:ext cx="8534400" cy="4052888"/>
          </a:xfrm>
        </p:spPr>
        <p:txBody>
          <a:bodyPr/>
          <a:lstStyle/>
          <a:p>
            <a:pPr eaLnBrk="1" hangingPunct="1"/>
            <a:r>
              <a:rPr lang="en-US" altLang="en-US" smtClean="0"/>
              <a:t>2.5 Other Types of Equations</a:t>
            </a:r>
            <a:br>
              <a:rPr lang="en-US" altLang="en-US" smtClean="0"/>
            </a:br>
            <a:r>
              <a:rPr lang="en-US" altLang="en-US" smtClean="0"/>
              <a:t/>
            </a:r>
            <a:br>
              <a:rPr lang="en-US" altLang="en-US" smtClean="0"/>
            </a:br>
            <a:r>
              <a:rPr lang="en-US" altLang="en-US" sz="3600" smtClean="0"/>
              <a:t>Radical Equations; Absolute Value Equations; </a:t>
            </a:r>
            <a:br>
              <a:rPr lang="en-US" altLang="en-US" sz="3600" smtClean="0"/>
            </a:br>
            <a:r>
              <a:rPr lang="en-US" altLang="en-US" sz="3600" smtClean="0"/>
              <a:t/>
            </a:r>
            <a:br>
              <a:rPr lang="en-US" altLang="en-US" sz="3600" smtClean="0"/>
            </a:br>
            <a:endParaRPr lang="en-US" sz="3600" smtClean="0"/>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81000"/>
            <a:ext cx="6858000" cy="939800"/>
          </a:xfrm>
          <a:prstGeom prst="rect">
            <a:avLst/>
          </a:prstGeom>
          <a:noFill/>
          <a:ln w="50800">
            <a:solidFill>
              <a:srgbClr val="000080"/>
            </a:solidFill>
            <a:miter lim="800000"/>
            <a:headEnd/>
            <a:tailEnd/>
          </a:ln>
          <a:extLst>
            <a:ext uri="{909E8E84-426E-40DD-AFC4-6F175D3DCCD1}">
              <a14:hiddenFill xmlns:a14="http://schemas.microsoft.com/office/drawing/2010/main">
                <a:solidFill>
                  <a:srgbClr val="FFFFFF"/>
                </a:solidFill>
              </a14:hiddenFill>
            </a:ext>
          </a:extLst>
        </p:spPr>
      </p:pic>
      <p:pic>
        <p:nvPicPr>
          <p:cNvPr id="3420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8725" y="1828800"/>
            <a:ext cx="27368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202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667000"/>
            <a:ext cx="27971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202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9088" y="3581400"/>
            <a:ext cx="3519487"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202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30600" y="5257800"/>
            <a:ext cx="20351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2023" name="Rectangle 7"/>
          <p:cNvSpPr>
            <a:spLocks noChangeArrowheads="1"/>
          </p:cNvSpPr>
          <p:nvPr/>
        </p:nvSpPr>
        <p:spPr bwMode="auto">
          <a:xfrm>
            <a:off x="3581400" y="6019800"/>
            <a:ext cx="2286000" cy="609600"/>
          </a:xfrm>
          <a:prstGeom prst="rect">
            <a:avLst/>
          </a:prstGeom>
          <a:noFill/>
          <a:ln w="5715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420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420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420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42022"/>
                                        </p:tgtEl>
                                        <p:attrNameLst>
                                          <p:attrName>style.visibility</p:attrName>
                                        </p:attrNameLst>
                                      </p:cBhvr>
                                      <p:to>
                                        <p:strVal val="visible"/>
                                      </p:to>
                                    </p:set>
                                  </p:childTnLst>
                                </p:cTn>
                              </p:par>
                            </p:childTnLst>
                          </p:cTn>
                        </p:par>
                        <p:par>
                          <p:cTn id="19" fill="hold" nodeType="afterGroup">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3420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2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8600"/>
            <a:ext cx="6934200" cy="730250"/>
          </a:xfrm>
          <a:prstGeom prst="rect">
            <a:avLst/>
          </a:prstGeom>
          <a:noFill/>
          <a:ln w="50800">
            <a:solidFill>
              <a:srgbClr val="000080"/>
            </a:solidFill>
            <a:miter lim="800000"/>
            <a:headEnd/>
            <a:tailEnd/>
          </a:ln>
          <a:extLst>
            <a:ext uri="{909E8E84-426E-40DD-AFC4-6F175D3DCCD1}">
              <a14:hiddenFill xmlns:a14="http://schemas.microsoft.com/office/drawing/2010/main">
                <a:solidFill>
                  <a:srgbClr val="FFFFFF"/>
                </a:solidFill>
              </a14:hiddenFill>
            </a:ext>
          </a:extLst>
        </p:spPr>
      </p:pic>
      <p:pic>
        <p:nvPicPr>
          <p:cNvPr id="34304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524000"/>
            <a:ext cx="4800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3044"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438400"/>
            <a:ext cx="5867400"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430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430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057400"/>
            <a:ext cx="7391400" cy="423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61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57200"/>
            <a:ext cx="5562600" cy="254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61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810000"/>
            <a:ext cx="66294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6116" name="Text Box 4"/>
          <p:cNvSpPr txBox="1">
            <a:spLocks noChangeArrowheads="1"/>
          </p:cNvSpPr>
          <p:nvPr/>
        </p:nvSpPr>
        <p:spPr bwMode="auto">
          <a:xfrm>
            <a:off x="1295400" y="3200400"/>
            <a:ext cx="4610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200">
                <a:latin typeface="Times" charset="0"/>
              </a:rPr>
              <a:t>Thus 85 is NOT a solution.</a:t>
            </a:r>
          </a:p>
        </p:txBody>
      </p:sp>
      <p:sp>
        <p:nvSpPr>
          <p:cNvPr id="346117" name="Text Box 5"/>
          <p:cNvSpPr txBox="1">
            <a:spLocks noChangeArrowheads="1"/>
          </p:cNvSpPr>
          <p:nvPr/>
        </p:nvSpPr>
        <p:spPr bwMode="auto">
          <a:xfrm>
            <a:off x="2667000" y="5638800"/>
            <a:ext cx="4164013" cy="630238"/>
          </a:xfrm>
          <a:prstGeom prst="rect">
            <a:avLst/>
          </a:prstGeom>
          <a:noFill/>
          <a:ln w="508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200">
                <a:latin typeface="Times" charset="0"/>
              </a:rPr>
              <a:t>The solution set is {5}.</a:t>
            </a:r>
            <a:r>
              <a:rPr kumimoji="0" lang="en-US" altLang="en-US">
                <a:latin typeface="Times" charset="0"/>
              </a:rPr>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4611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46116"/>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346115"/>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346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6" grpId="0" autoUpdateAnimBg="0"/>
      <p:bldP spid="346117"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Two special cases:</a:t>
            </a:r>
          </a:p>
        </p:txBody>
      </p:sp>
      <p:sp>
        <p:nvSpPr>
          <p:cNvPr id="8195" name="Rectangle 3"/>
          <p:cNvSpPr>
            <a:spLocks noGrp="1" noChangeArrowheads="1"/>
          </p:cNvSpPr>
          <p:nvPr>
            <p:ph type="body" sz="half" idx="1"/>
          </p:nvPr>
        </p:nvSpPr>
        <p:spPr>
          <a:xfrm>
            <a:off x="304800" y="1981200"/>
            <a:ext cx="4191000" cy="4114800"/>
          </a:xfrm>
        </p:spPr>
        <p:txBody>
          <a:bodyPr/>
          <a:lstStyle/>
          <a:p>
            <a:pPr eaLnBrk="1" hangingPunct="1">
              <a:buFontTx/>
              <a:buNone/>
            </a:pPr>
            <a:r>
              <a:rPr lang="en-US" smtClean="0"/>
              <a:t>6(4 + y) - 3 = 4(y - 3) + 2y</a:t>
            </a:r>
          </a:p>
          <a:p>
            <a:pPr eaLnBrk="1" hangingPunct="1">
              <a:buFontTx/>
              <a:buNone/>
            </a:pPr>
            <a:endParaRPr lang="en-US" smtClean="0"/>
          </a:p>
          <a:p>
            <a:pPr eaLnBrk="1" hangingPunct="1">
              <a:buFontTx/>
              <a:buNone/>
            </a:pPr>
            <a:r>
              <a:rPr lang="en-US" smtClean="0"/>
              <a:t>24 + 6y - 3 = 4y - 12 + 2y</a:t>
            </a:r>
          </a:p>
          <a:p>
            <a:pPr eaLnBrk="1" hangingPunct="1">
              <a:buFontTx/>
              <a:buNone/>
            </a:pPr>
            <a:endParaRPr lang="en-US" smtClean="0"/>
          </a:p>
          <a:p>
            <a:pPr eaLnBrk="1" hangingPunct="1">
              <a:buFontTx/>
              <a:buNone/>
            </a:pPr>
            <a:r>
              <a:rPr lang="en-US" smtClean="0"/>
              <a:t>21 + 6y = 6y - 12</a:t>
            </a:r>
          </a:p>
          <a:p>
            <a:pPr eaLnBrk="1" hangingPunct="1">
              <a:buFontTx/>
              <a:buNone/>
            </a:pPr>
            <a:r>
              <a:rPr lang="en-US" smtClean="0"/>
              <a:t>      </a:t>
            </a:r>
            <a:r>
              <a:rPr lang="en-US" u="sng" smtClean="0"/>
              <a:t>- 6y  - 6y</a:t>
            </a:r>
            <a:endParaRPr lang="en-US" smtClean="0"/>
          </a:p>
          <a:p>
            <a:pPr eaLnBrk="1" hangingPunct="1">
              <a:buFontTx/>
              <a:buNone/>
            </a:pPr>
            <a:r>
              <a:rPr lang="en-US" smtClean="0"/>
              <a:t>        21 = -12  Never true!</a:t>
            </a:r>
          </a:p>
          <a:p>
            <a:pPr eaLnBrk="1" hangingPunct="1">
              <a:buFontTx/>
              <a:buNone/>
            </a:pPr>
            <a:r>
              <a:rPr lang="en-US" smtClean="0"/>
              <a:t>21 ≠ -12  NO SOLUTION!</a:t>
            </a:r>
          </a:p>
        </p:txBody>
      </p:sp>
      <p:sp>
        <p:nvSpPr>
          <p:cNvPr id="8196" name="Rectangle 4"/>
          <p:cNvSpPr>
            <a:spLocks noGrp="1" noChangeArrowheads="1"/>
          </p:cNvSpPr>
          <p:nvPr>
            <p:ph type="body" sz="half" idx="2"/>
          </p:nvPr>
        </p:nvSpPr>
        <p:spPr>
          <a:xfrm>
            <a:off x="5029200" y="1981200"/>
            <a:ext cx="3810000" cy="4114800"/>
          </a:xfrm>
        </p:spPr>
        <p:txBody>
          <a:bodyPr/>
          <a:lstStyle/>
          <a:p>
            <a:pPr eaLnBrk="1" hangingPunct="1">
              <a:buFontTx/>
              <a:buNone/>
            </a:pPr>
            <a:r>
              <a:rPr lang="en-US" smtClean="0"/>
              <a:t>3(a + 1) - 5 = 3a - 2</a:t>
            </a:r>
          </a:p>
          <a:p>
            <a:pPr eaLnBrk="1" hangingPunct="1">
              <a:buFontTx/>
              <a:buNone/>
            </a:pPr>
            <a:endParaRPr lang="en-US" smtClean="0"/>
          </a:p>
          <a:p>
            <a:pPr eaLnBrk="1" hangingPunct="1">
              <a:buFontTx/>
              <a:buNone/>
            </a:pPr>
            <a:r>
              <a:rPr lang="en-US" smtClean="0"/>
              <a:t>3a + 3 - 5 = 3a - 2</a:t>
            </a:r>
          </a:p>
          <a:p>
            <a:pPr eaLnBrk="1" hangingPunct="1">
              <a:buFontTx/>
              <a:buNone/>
            </a:pPr>
            <a:endParaRPr lang="en-US" smtClean="0"/>
          </a:p>
          <a:p>
            <a:pPr eaLnBrk="1" hangingPunct="1">
              <a:buFontTx/>
              <a:buNone/>
            </a:pPr>
            <a:r>
              <a:rPr lang="en-US" smtClean="0"/>
              <a:t> 3a - 2 = 3a - 2</a:t>
            </a:r>
          </a:p>
          <a:p>
            <a:pPr eaLnBrk="1" hangingPunct="1">
              <a:buFontTx/>
              <a:buNone/>
            </a:pPr>
            <a:r>
              <a:rPr lang="en-US" u="sng" smtClean="0"/>
              <a:t>-3a        -3a</a:t>
            </a:r>
            <a:endParaRPr lang="en-US" smtClean="0"/>
          </a:p>
          <a:p>
            <a:pPr eaLnBrk="1" hangingPunct="1">
              <a:buFontTx/>
              <a:buNone/>
            </a:pPr>
            <a:r>
              <a:rPr lang="en-US" smtClean="0"/>
              <a:t>      -2 = -2  Always true!</a:t>
            </a:r>
          </a:p>
          <a:p>
            <a:pPr eaLnBrk="1" hangingPunct="1">
              <a:buFontTx/>
              <a:buNone/>
            </a:pPr>
            <a:r>
              <a:rPr lang="en-US" smtClean="0"/>
              <a:t>We write IDENTITY.</a:t>
            </a:r>
          </a:p>
        </p:txBody>
      </p:sp>
    </p:spTree>
    <p:custDataLst>
      <p:tags r:id="rId1"/>
    </p:custData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33400"/>
            <a:ext cx="7670800" cy="812800"/>
          </a:xfrm>
          <a:prstGeom prst="rect">
            <a:avLst/>
          </a:prstGeom>
          <a:noFill/>
          <a:ln w="50800">
            <a:solidFill>
              <a:srgbClr val="000080"/>
            </a:solidFill>
            <a:miter lim="800000"/>
            <a:headEnd/>
            <a:tailEnd/>
          </a:ln>
          <a:extLst>
            <a:ext uri="{909E8E84-426E-40DD-AFC4-6F175D3DCCD1}">
              <a14:hiddenFill xmlns:a14="http://schemas.microsoft.com/office/drawing/2010/main">
                <a:solidFill>
                  <a:srgbClr val="FFFFFF"/>
                </a:solidFill>
              </a14:hiddenFill>
            </a:ext>
          </a:extLst>
        </p:spPr>
      </p:pic>
      <p:pic>
        <p:nvPicPr>
          <p:cNvPr id="3471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905000"/>
            <a:ext cx="77089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714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048000"/>
            <a:ext cx="70485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7141" name="Text Box 5"/>
          <p:cNvSpPr txBox="1">
            <a:spLocks noChangeArrowheads="1"/>
          </p:cNvSpPr>
          <p:nvPr/>
        </p:nvSpPr>
        <p:spPr bwMode="auto">
          <a:xfrm>
            <a:off x="593725" y="5027613"/>
            <a:ext cx="4965700" cy="692150"/>
          </a:xfrm>
          <a:prstGeom prst="rect">
            <a:avLst/>
          </a:prstGeom>
          <a:noFill/>
          <a:ln w="508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600">
                <a:latin typeface="Times" charset="0"/>
              </a:rPr>
              <a:t>The solution set is {7,-6}.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471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471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7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41" grpId="0" animBg="1"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1143000" y="914400"/>
            <a:ext cx="74310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200">
                <a:latin typeface="Times" charset="0"/>
              </a:rPr>
              <a:t>A constant function is a function of the form</a:t>
            </a:r>
            <a:endParaRPr kumimoji="0" lang="en-US" altLang="en-US">
              <a:latin typeface="Times" charset="0"/>
            </a:endParaRPr>
          </a:p>
        </p:txBody>
      </p:sp>
      <p:sp>
        <p:nvSpPr>
          <p:cNvPr id="73731" name="Text Box 3"/>
          <p:cNvSpPr txBox="1">
            <a:spLocks noChangeArrowheads="1"/>
          </p:cNvSpPr>
          <p:nvPr/>
        </p:nvSpPr>
        <p:spPr bwMode="auto">
          <a:xfrm>
            <a:off x="3505200" y="2514600"/>
            <a:ext cx="1276350" cy="630238"/>
          </a:xfrm>
          <a:prstGeom prst="rect">
            <a:avLst/>
          </a:prstGeom>
          <a:noFill/>
          <a:ln w="50800">
            <a:solidFill>
              <a:srgbClr val="99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200" i="1">
                <a:latin typeface="Times" charset="0"/>
              </a:rPr>
              <a:t>f</a:t>
            </a:r>
            <a:r>
              <a:rPr kumimoji="0" lang="en-US" altLang="en-US" sz="3200">
                <a:latin typeface="Times" charset="0"/>
              </a:rPr>
              <a:t>(</a:t>
            </a:r>
            <a:r>
              <a:rPr kumimoji="0" lang="en-US" altLang="en-US" sz="3200" i="1">
                <a:latin typeface="Times" charset="0"/>
              </a:rPr>
              <a:t>x</a:t>
            </a:r>
            <a:r>
              <a:rPr kumimoji="0" lang="en-US" altLang="en-US" sz="3200">
                <a:latin typeface="Times" charset="0"/>
              </a:rPr>
              <a:t>)</a:t>
            </a:r>
            <a:r>
              <a:rPr kumimoji="0" lang="en-US" altLang="en-US" sz="3200" i="1">
                <a:latin typeface="Times" charset="0"/>
              </a:rPr>
              <a:t>=b</a:t>
            </a:r>
          </a:p>
        </p:txBody>
      </p:sp>
      <p:sp>
        <p:nvSpPr>
          <p:cNvPr id="73732" name="Line 4"/>
          <p:cNvSpPr>
            <a:spLocks noChangeShapeType="1"/>
          </p:cNvSpPr>
          <p:nvPr/>
        </p:nvSpPr>
        <p:spPr bwMode="auto">
          <a:xfrm flipV="1">
            <a:off x="2895600" y="3962400"/>
            <a:ext cx="0" cy="2057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33" name="Line 5"/>
          <p:cNvSpPr>
            <a:spLocks noChangeShapeType="1"/>
          </p:cNvSpPr>
          <p:nvPr/>
        </p:nvSpPr>
        <p:spPr bwMode="auto">
          <a:xfrm>
            <a:off x="1676400" y="5562600"/>
            <a:ext cx="3505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34" name="Line 6"/>
          <p:cNvSpPr>
            <a:spLocks noChangeShapeType="1"/>
          </p:cNvSpPr>
          <p:nvPr/>
        </p:nvSpPr>
        <p:spPr bwMode="auto">
          <a:xfrm>
            <a:off x="1524000" y="4800600"/>
            <a:ext cx="40386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35" name="Text Box 7"/>
          <p:cNvSpPr txBox="1">
            <a:spLocks noChangeArrowheads="1"/>
          </p:cNvSpPr>
          <p:nvPr/>
        </p:nvSpPr>
        <p:spPr bwMode="auto">
          <a:xfrm>
            <a:off x="2651125" y="44037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i="1">
                <a:latin typeface="Times" charset="0"/>
              </a:rPr>
              <a:t>b</a:t>
            </a:r>
            <a:endParaRPr kumimoji="0" lang="en-US" altLang="en-US">
              <a:latin typeface="Times" charset="0"/>
            </a:endParaRPr>
          </a:p>
        </p:txBody>
      </p:sp>
      <p:sp>
        <p:nvSpPr>
          <p:cNvPr id="73736" name="Text Box 8"/>
          <p:cNvSpPr txBox="1">
            <a:spLocks noChangeArrowheads="1"/>
          </p:cNvSpPr>
          <p:nvPr/>
        </p:nvSpPr>
        <p:spPr bwMode="auto">
          <a:xfrm>
            <a:off x="4784725" y="5546725"/>
            <a:ext cx="319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i="1">
                <a:latin typeface="Times" charset="0"/>
              </a:rPr>
              <a:t>x</a:t>
            </a:r>
            <a:endParaRPr kumimoji="0" lang="en-US" altLang="en-US">
              <a:latin typeface="Times" charset="0"/>
            </a:endParaRPr>
          </a:p>
        </p:txBody>
      </p:sp>
      <p:sp>
        <p:nvSpPr>
          <p:cNvPr id="73737" name="Text Box 9"/>
          <p:cNvSpPr txBox="1">
            <a:spLocks noChangeArrowheads="1"/>
          </p:cNvSpPr>
          <p:nvPr/>
        </p:nvSpPr>
        <p:spPr bwMode="auto">
          <a:xfrm>
            <a:off x="2514600" y="3810000"/>
            <a:ext cx="319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i="1">
                <a:latin typeface="Times" charset="0"/>
              </a:rPr>
              <a:t>y</a:t>
            </a:r>
          </a:p>
        </p:txBody>
      </p:sp>
    </p:spTree>
    <p:custDataLst>
      <p:tags r:id="rId1"/>
    </p:custData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1219200" y="1143000"/>
            <a:ext cx="6740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200">
                <a:latin typeface="Times" charset="0"/>
              </a:rPr>
              <a:t>Identity function is a function of a form:</a:t>
            </a:r>
            <a:endParaRPr kumimoji="0" lang="en-US" altLang="en-US">
              <a:latin typeface="Times" charset="0"/>
            </a:endParaRPr>
          </a:p>
        </p:txBody>
      </p:sp>
      <p:sp>
        <p:nvSpPr>
          <p:cNvPr id="74755" name="Text Box 3"/>
          <p:cNvSpPr txBox="1">
            <a:spLocks noChangeArrowheads="1"/>
          </p:cNvSpPr>
          <p:nvPr/>
        </p:nvSpPr>
        <p:spPr bwMode="auto">
          <a:xfrm>
            <a:off x="3581400" y="2514600"/>
            <a:ext cx="1506538" cy="749300"/>
          </a:xfrm>
          <a:prstGeom prst="rect">
            <a:avLst/>
          </a:prstGeom>
          <a:noFill/>
          <a:ln w="47625">
            <a:solidFill>
              <a:srgbClr val="99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4000" i="1">
                <a:latin typeface="Times" charset="0"/>
              </a:rPr>
              <a:t>f</a:t>
            </a:r>
            <a:r>
              <a:rPr kumimoji="0" lang="en-US" altLang="en-US" sz="4000">
                <a:latin typeface="Times" charset="0"/>
              </a:rPr>
              <a:t>(</a:t>
            </a:r>
            <a:r>
              <a:rPr kumimoji="0" lang="en-US" altLang="en-US" sz="4000" i="1">
                <a:latin typeface="Times" charset="0"/>
              </a:rPr>
              <a:t>x</a:t>
            </a:r>
            <a:r>
              <a:rPr kumimoji="0" lang="en-US" altLang="en-US" sz="4000">
                <a:latin typeface="Times" charset="0"/>
              </a:rPr>
              <a:t>)</a:t>
            </a:r>
            <a:r>
              <a:rPr kumimoji="0" lang="en-US" altLang="en-US" sz="4000" i="1">
                <a:latin typeface="Times" charset="0"/>
              </a:rPr>
              <a:t>=x</a:t>
            </a:r>
            <a:endParaRPr kumimoji="0" lang="en-US" altLang="en-US" i="1">
              <a:latin typeface="Times" charset="0"/>
            </a:endParaRPr>
          </a:p>
        </p:txBody>
      </p:sp>
      <p:sp>
        <p:nvSpPr>
          <p:cNvPr id="74756" name="Line 4"/>
          <p:cNvSpPr>
            <a:spLocks noChangeShapeType="1"/>
          </p:cNvSpPr>
          <p:nvPr/>
        </p:nvSpPr>
        <p:spPr bwMode="auto">
          <a:xfrm flipV="1">
            <a:off x="1752600" y="5486400"/>
            <a:ext cx="3581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7" name="Line 5"/>
          <p:cNvSpPr>
            <a:spLocks noChangeShapeType="1"/>
          </p:cNvSpPr>
          <p:nvPr/>
        </p:nvSpPr>
        <p:spPr bwMode="auto">
          <a:xfrm flipV="1">
            <a:off x="2971800" y="3505200"/>
            <a:ext cx="0" cy="2971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8" name="Line 6"/>
          <p:cNvSpPr>
            <a:spLocks noChangeShapeType="1"/>
          </p:cNvSpPr>
          <p:nvPr/>
        </p:nvSpPr>
        <p:spPr bwMode="auto">
          <a:xfrm flipV="1">
            <a:off x="1981200" y="3810000"/>
            <a:ext cx="2667000" cy="266700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9" name="Oval 7"/>
          <p:cNvSpPr>
            <a:spLocks noChangeArrowheads="1"/>
          </p:cNvSpPr>
          <p:nvPr/>
        </p:nvSpPr>
        <p:spPr bwMode="auto">
          <a:xfrm>
            <a:off x="3581400" y="4724400"/>
            <a:ext cx="152400" cy="1524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60" name="Oval 8"/>
          <p:cNvSpPr>
            <a:spLocks noChangeArrowheads="1"/>
          </p:cNvSpPr>
          <p:nvPr/>
        </p:nvSpPr>
        <p:spPr bwMode="auto">
          <a:xfrm>
            <a:off x="2895600" y="5410200"/>
            <a:ext cx="152400" cy="1524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61" name="Text Box 9"/>
          <p:cNvSpPr txBox="1">
            <a:spLocks noChangeArrowheads="1"/>
          </p:cNvSpPr>
          <p:nvPr/>
        </p:nvSpPr>
        <p:spPr bwMode="auto">
          <a:xfrm>
            <a:off x="3794125" y="4708525"/>
            <a:ext cx="768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a:latin typeface="Times" charset="0"/>
              </a:rPr>
              <a:t>(1,1)</a:t>
            </a:r>
          </a:p>
        </p:txBody>
      </p:sp>
      <p:sp>
        <p:nvSpPr>
          <p:cNvPr id="74762" name="Text Box 10"/>
          <p:cNvSpPr txBox="1">
            <a:spLocks noChangeArrowheads="1"/>
          </p:cNvSpPr>
          <p:nvPr/>
        </p:nvSpPr>
        <p:spPr bwMode="auto">
          <a:xfrm>
            <a:off x="3048000" y="5486400"/>
            <a:ext cx="768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a:latin typeface="Times" charset="0"/>
              </a:rPr>
              <a:t>(0,0)</a:t>
            </a:r>
          </a:p>
        </p:txBody>
      </p:sp>
    </p:spTree>
    <p:custDataLst>
      <p:tags r:id="rId1"/>
    </p:custData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778" name="Object 2"/>
          <p:cNvGraphicFramePr>
            <a:graphicFrameLocks/>
          </p:cNvGraphicFramePr>
          <p:nvPr/>
        </p:nvGraphicFramePr>
        <p:xfrm>
          <a:off x="5334000" y="609600"/>
          <a:ext cx="1433513" cy="741363"/>
        </p:xfrm>
        <a:graphic>
          <a:graphicData uri="http://schemas.openxmlformats.org/presentationml/2006/ole">
            <mc:AlternateContent xmlns:mc="http://schemas.openxmlformats.org/markup-compatibility/2006">
              <mc:Choice xmlns:v="urn:schemas-microsoft-com:vml" Requires="v">
                <p:oleObj spid="_x0000_s75787" name="Equation" r:id="rId5" imgW="7380514" imgH="3820886" progId="Equation.2">
                  <p:embed/>
                </p:oleObj>
              </mc:Choice>
              <mc:Fallback>
                <p:oleObj name="Equation" r:id="rId5" imgW="7380514" imgH="3820886" progId="Equation.2">
                  <p:embed/>
                  <p:pic>
                    <p:nvPicPr>
                      <p:cNvPr id="0" name="Object 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609600"/>
                        <a:ext cx="1433513" cy="741363"/>
                      </a:xfrm>
                      <a:prstGeom prst="rect">
                        <a:avLst/>
                      </a:prstGeom>
                      <a:noFill/>
                      <a:ln w="508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779" name="Text Box 3"/>
          <p:cNvSpPr txBox="1">
            <a:spLocks noChangeArrowheads="1"/>
          </p:cNvSpPr>
          <p:nvPr/>
        </p:nvSpPr>
        <p:spPr bwMode="auto">
          <a:xfrm>
            <a:off x="1143000" y="762000"/>
            <a:ext cx="3511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200">
                <a:latin typeface="Times" charset="0"/>
              </a:rPr>
              <a:t>The square function</a:t>
            </a:r>
            <a:r>
              <a:rPr kumimoji="0" lang="en-US" altLang="en-US">
                <a:latin typeface="Times" charset="0"/>
              </a:rPr>
              <a:t> </a:t>
            </a:r>
          </a:p>
        </p:txBody>
      </p:sp>
      <p:pic>
        <p:nvPicPr>
          <p:cNvPr id="7578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2159000"/>
            <a:ext cx="6832600"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2"/>
    </p:custData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524000" y="685800"/>
            <a:ext cx="25892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200">
                <a:latin typeface="Times" charset="0"/>
              </a:rPr>
              <a:t>Cube Function</a:t>
            </a:r>
          </a:p>
        </p:txBody>
      </p:sp>
      <p:pic>
        <p:nvPicPr>
          <p:cNvPr id="768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533400"/>
            <a:ext cx="2184400" cy="787400"/>
          </a:xfrm>
          <a:prstGeom prst="rect">
            <a:avLst/>
          </a:prstGeom>
          <a:noFill/>
          <a:ln w="50800">
            <a:solidFill>
              <a:srgbClr val="993300"/>
            </a:solidFill>
            <a:miter lim="800000"/>
            <a:headEnd/>
            <a:tailEnd/>
          </a:ln>
          <a:extLst>
            <a:ext uri="{909E8E84-426E-40DD-AFC4-6F175D3DCCD1}">
              <a14:hiddenFill xmlns:a14="http://schemas.microsoft.com/office/drawing/2010/main">
                <a:solidFill>
                  <a:srgbClr val="FFFFFF"/>
                </a:solidFill>
              </a14:hiddenFill>
            </a:ext>
          </a:extLst>
        </p:spPr>
      </p:pic>
      <p:pic>
        <p:nvPicPr>
          <p:cNvPr id="768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667000"/>
            <a:ext cx="37528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5" name="Oval 5"/>
          <p:cNvSpPr>
            <a:spLocks noChangeArrowheads="1"/>
          </p:cNvSpPr>
          <p:nvPr/>
        </p:nvSpPr>
        <p:spPr bwMode="auto">
          <a:xfrm>
            <a:off x="5257800" y="38862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6" name="Text Box 6"/>
          <p:cNvSpPr txBox="1">
            <a:spLocks noChangeArrowheads="1"/>
          </p:cNvSpPr>
          <p:nvPr/>
        </p:nvSpPr>
        <p:spPr bwMode="auto">
          <a:xfrm>
            <a:off x="5394325" y="3794125"/>
            <a:ext cx="768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a:latin typeface="Times" charset="0"/>
              </a:rPr>
              <a:t>(1,1)</a:t>
            </a:r>
          </a:p>
        </p:txBody>
      </p:sp>
      <p:sp>
        <p:nvSpPr>
          <p:cNvPr id="76807" name="Oval 7"/>
          <p:cNvSpPr>
            <a:spLocks noChangeArrowheads="1"/>
          </p:cNvSpPr>
          <p:nvPr/>
        </p:nvSpPr>
        <p:spPr bwMode="auto">
          <a:xfrm>
            <a:off x="3902075" y="519747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8" name="Text Box 8"/>
          <p:cNvSpPr txBox="1">
            <a:spLocks noChangeArrowheads="1"/>
          </p:cNvSpPr>
          <p:nvPr/>
        </p:nvSpPr>
        <p:spPr bwMode="auto">
          <a:xfrm>
            <a:off x="2895600" y="5105400"/>
            <a:ext cx="97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a:latin typeface="Times" charset="0"/>
              </a:rPr>
              <a:t>(-1,-1)</a:t>
            </a:r>
          </a:p>
        </p:txBody>
      </p:sp>
    </p:spTree>
    <p:custDataLst>
      <p:tags r:id="rId1"/>
    </p:custData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1600200" y="533400"/>
            <a:ext cx="37512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200">
                <a:latin typeface="Times" charset="0"/>
              </a:rPr>
              <a:t>Square Root Function</a:t>
            </a:r>
          </a:p>
        </p:txBody>
      </p:sp>
      <p:pic>
        <p:nvPicPr>
          <p:cNvPr id="778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81000"/>
            <a:ext cx="2641600" cy="977900"/>
          </a:xfrm>
          <a:prstGeom prst="rect">
            <a:avLst/>
          </a:prstGeom>
          <a:noFill/>
          <a:ln w="50800">
            <a:solidFill>
              <a:srgbClr val="993300"/>
            </a:solidFill>
            <a:miter lim="800000"/>
            <a:headEnd/>
            <a:tailEnd/>
          </a:ln>
          <a:extLst>
            <a:ext uri="{909E8E84-426E-40DD-AFC4-6F175D3DCCD1}">
              <a14:hiddenFill xmlns:a14="http://schemas.microsoft.com/office/drawing/2010/main">
                <a:solidFill>
                  <a:srgbClr val="FFFFFF"/>
                </a:solidFill>
              </a14:hiddenFill>
            </a:ext>
          </a:extLst>
        </p:spPr>
      </p:pic>
      <p:pic>
        <p:nvPicPr>
          <p:cNvPr id="778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895600"/>
            <a:ext cx="4876800" cy="293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1066800" y="609600"/>
            <a:ext cx="32512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200">
                <a:latin typeface="Times" charset="0"/>
              </a:rPr>
              <a:t>Rational Function</a:t>
            </a:r>
          </a:p>
        </p:txBody>
      </p:sp>
      <p:pic>
        <p:nvPicPr>
          <p:cNvPr id="788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28600"/>
            <a:ext cx="2286000" cy="1346200"/>
          </a:xfrm>
          <a:prstGeom prst="rect">
            <a:avLst/>
          </a:prstGeom>
          <a:noFill/>
          <a:ln w="50800">
            <a:solidFill>
              <a:srgbClr val="993300"/>
            </a:solidFill>
            <a:miter lim="800000"/>
            <a:headEnd/>
            <a:tailEnd/>
          </a:ln>
          <a:extLst>
            <a:ext uri="{909E8E84-426E-40DD-AFC4-6F175D3DCCD1}">
              <a14:hiddenFill xmlns:a14="http://schemas.microsoft.com/office/drawing/2010/main">
                <a:solidFill>
                  <a:srgbClr val="FFFFFF"/>
                </a:solidFill>
              </a14:hiddenFill>
            </a:ext>
          </a:extLst>
        </p:spPr>
      </p:pic>
      <p:pic>
        <p:nvPicPr>
          <p:cNvPr id="788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209800"/>
            <a:ext cx="6084888"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mtClean="0"/>
              <a:t>2.5 Answers (3-39 x 3)</a:t>
            </a:r>
          </a:p>
        </p:txBody>
      </p:sp>
      <p:sp>
        <p:nvSpPr>
          <p:cNvPr id="79875" name="Rectangle 3"/>
          <p:cNvSpPr>
            <a:spLocks noGrp="1" noChangeArrowheads="1"/>
          </p:cNvSpPr>
          <p:nvPr>
            <p:ph type="body" idx="1"/>
          </p:nvPr>
        </p:nvSpPr>
        <p:spPr>
          <a:xfrm>
            <a:off x="457200" y="1295400"/>
            <a:ext cx="8229600" cy="5257800"/>
          </a:xfrm>
        </p:spPr>
        <p:txBody>
          <a:bodyPr/>
          <a:lstStyle/>
          <a:p>
            <a:pPr eaLnBrk="1" hangingPunct="1">
              <a:lnSpc>
                <a:spcPct val="90000"/>
              </a:lnSpc>
              <a:buFontTx/>
              <a:buNone/>
            </a:pPr>
            <a:r>
              <a:rPr lang="en-US" sz="2800" smtClean="0"/>
              <a:t>6.   2</a:t>
            </a:r>
          </a:p>
          <a:p>
            <a:pPr eaLnBrk="1" hangingPunct="1">
              <a:lnSpc>
                <a:spcPct val="90000"/>
              </a:lnSpc>
              <a:buFontTx/>
              <a:buNone/>
            </a:pPr>
            <a:endParaRPr lang="en-US" sz="2800" smtClean="0"/>
          </a:p>
          <a:p>
            <a:pPr eaLnBrk="1" hangingPunct="1">
              <a:lnSpc>
                <a:spcPct val="90000"/>
              </a:lnSpc>
              <a:buFontTx/>
              <a:buNone/>
            </a:pPr>
            <a:r>
              <a:rPr lang="en-US" sz="2800" smtClean="0"/>
              <a:t>12.  -27, 0</a:t>
            </a:r>
          </a:p>
          <a:p>
            <a:pPr eaLnBrk="1" hangingPunct="1">
              <a:lnSpc>
                <a:spcPct val="90000"/>
              </a:lnSpc>
              <a:buFontTx/>
              <a:buNone/>
            </a:pPr>
            <a:endParaRPr lang="en-US" sz="2800" smtClean="0"/>
          </a:p>
          <a:p>
            <a:pPr eaLnBrk="1" hangingPunct="1">
              <a:lnSpc>
                <a:spcPct val="90000"/>
              </a:lnSpc>
              <a:buFontTx/>
              <a:buNone/>
            </a:pPr>
            <a:r>
              <a:rPr lang="en-US" sz="2800" smtClean="0"/>
              <a:t>18. 1</a:t>
            </a:r>
          </a:p>
          <a:p>
            <a:pPr eaLnBrk="1" hangingPunct="1">
              <a:lnSpc>
                <a:spcPct val="90000"/>
              </a:lnSpc>
              <a:buFontTx/>
              <a:buNone/>
            </a:pPr>
            <a:endParaRPr lang="en-US" sz="2800" smtClean="0"/>
          </a:p>
          <a:p>
            <a:pPr eaLnBrk="1" hangingPunct="1">
              <a:lnSpc>
                <a:spcPct val="90000"/>
              </a:lnSpc>
              <a:buFontTx/>
              <a:buNone/>
            </a:pPr>
            <a:r>
              <a:rPr lang="en-US" sz="2800" smtClean="0"/>
              <a:t>24. 9</a:t>
            </a:r>
          </a:p>
          <a:p>
            <a:pPr eaLnBrk="1" hangingPunct="1">
              <a:lnSpc>
                <a:spcPct val="90000"/>
              </a:lnSpc>
              <a:buFontTx/>
              <a:buNone/>
            </a:pPr>
            <a:endParaRPr lang="en-US" sz="2800" smtClean="0"/>
          </a:p>
          <a:p>
            <a:pPr eaLnBrk="1" hangingPunct="1">
              <a:lnSpc>
                <a:spcPct val="90000"/>
              </a:lnSpc>
              <a:buFontTx/>
              <a:buNone/>
            </a:pPr>
            <a:r>
              <a:rPr lang="en-US" sz="2800" smtClean="0"/>
              <a:t>30. 4</a:t>
            </a:r>
          </a:p>
          <a:p>
            <a:pPr eaLnBrk="1" hangingPunct="1">
              <a:lnSpc>
                <a:spcPct val="90000"/>
              </a:lnSpc>
              <a:buFontTx/>
              <a:buNone/>
            </a:pPr>
            <a:endParaRPr lang="en-US" sz="2800" smtClean="0"/>
          </a:p>
          <a:p>
            <a:pPr eaLnBrk="1" hangingPunct="1">
              <a:lnSpc>
                <a:spcPct val="90000"/>
              </a:lnSpc>
              <a:buFontTx/>
              <a:buNone/>
            </a:pPr>
            <a:r>
              <a:rPr lang="en-US" sz="2800" smtClean="0"/>
              <a:t>36. </a:t>
            </a:r>
            <a:r>
              <a:rPr lang="en-US" sz="2800" smtClean="0">
                <a:cs typeface="Arial" charset="0"/>
              </a:rPr>
              <a:t>±1, ±2</a:t>
            </a:r>
          </a:p>
        </p:txBody>
      </p:sp>
    </p:spTree>
    <p:custDataLst>
      <p:tags r:id="rId1"/>
    </p:custData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ctrTitle"/>
          </p:nvPr>
        </p:nvSpPr>
        <p:spPr/>
        <p:txBody>
          <a:bodyPr/>
          <a:lstStyle/>
          <a:p>
            <a:pPr eaLnBrk="1" hangingPunct="1">
              <a:defRPr/>
            </a:pPr>
            <a:r>
              <a:rPr lang="en-US" b="1" smtClean="0">
                <a:effectLst>
                  <a:outerShdw blurRad="38100" dist="38100" dir="2700000" algn="tl">
                    <a:srgbClr val="FFFFFF"/>
                  </a:outerShdw>
                </a:effectLst>
              </a:rPr>
              <a:t> Solving Absolute Value Equations &amp; Inequalities</a:t>
            </a:r>
          </a:p>
        </p:txBody>
      </p:sp>
      <p:sp>
        <p:nvSpPr>
          <p:cNvPr id="80899" name="Rectangle 3"/>
          <p:cNvSpPr>
            <a:spLocks noGrp="1" noChangeArrowheads="1"/>
          </p:cNvSpPr>
          <p:nvPr>
            <p:ph type="subTitle" idx="1"/>
          </p:nvPr>
        </p:nvSpPr>
        <p:spPr>
          <a:xfrm>
            <a:off x="1331913" y="260350"/>
            <a:ext cx="6400800" cy="1752600"/>
          </a:xfrm>
        </p:spPr>
        <p:txBody>
          <a:bodyPr/>
          <a:lstStyle/>
          <a:p>
            <a:pPr eaLnBrk="1" hangingPunct="1"/>
            <a:r>
              <a:rPr lang="en-US" smtClean="0"/>
              <a:t>2.6 Inequalities</a:t>
            </a:r>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WordArt 2"/>
          <p:cNvSpPr>
            <a:spLocks noChangeArrowheads="1" noChangeShapeType="1" noTextEdit="1"/>
          </p:cNvSpPr>
          <p:nvPr/>
        </p:nvSpPr>
        <p:spPr bwMode="auto">
          <a:xfrm>
            <a:off x="1143000" y="2133600"/>
            <a:ext cx="6934200" cy="2149475"/>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outerShdw>
                </a:effectLst>
                <a:latin typeface="Arial Black"/>
              </a:rPr>
              <a:t>Linear Inequalities</a:t>
            </a:r>
          </a:p>
        </p:txBody>
      </p:sp>
      <p:sp>
        <p:nvSpPr>
          <p:cNvPr id="463875" name="Text Box 3"/>
          <p:cNvSpPr txBox="1">
            <a:spLocks noChangeArrowheads="1"/>
          </p:cNvSpPr>
          <p:nvPr/>
        </p:nvSpPr>
        <p:spPr bwMode="auto">
          <a:xfrm>
            <a:off x="1676400" y="3810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a:solidFill>
                  <a:srgbClr val="660033"/>
                </a:solidFill>
                <a:latin typeface="Arial" charset="0"/>
                <a:cs typeface="Times New Roman" pitchFamily="18" charset="0"/>
              </a:rPr>
              <a:t>&lt;</a:t>
            </a:r>
            <a:endParaRPr kumimoji="0" lang="en-US" sz="5400">
              <a:solidFill>
                <a:srgbClr val="660033"/>
              </a:solidFill>
              <a:latin typeface="Arial" charset="0"/>
            </a:endParaRPr>
          </a:p>
        </p:txBody>
      </p:sp>
      <p:sp>
        <p:nvSpPr>
          <p:cNvPr id="463876" name="Text Box 4"/>
          <p:cNvSpPr txBox="1">
            <a:spLocks noChangeArrowheads="1"/>
          </p:cNvSpPr>
          <p:nvPr/>
        </p:nvSpPr>
        <p:spPr bwMode="auto">
          <a:xfrm>
            <a:off x="7543800" y="43434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a:solidFill>
                  <a:srgbClr val="660033"/>
                </a:solidFill>
                <a:latin typeface="Arial" charset="0"/>
                <a:cs typeface="Times New Roman" pitchFamily="18" charset="0"/>
              </a:rPr>
              <a:t>&lt;</a:t>
            </a:r>
            <a:endParaRPr kumimoji="0" lang="en-US" sz="5400">
              <a:solidFill>
                <a:srgbClr val="660033"/>
              </a:solidFill>
              <a:latin typeface="Arial" charset="0"/>
            </a:endParaRPr>
          </a:p>
        </p:txBody>
      </p:sp>
      <p:sp>
        <p:nvSpPr>
          <p:cNvPr id="463877" name="Text Box 5"/>
          <p:cNvSpPr txBox="1">
            <a:spLocks noChangeArrowheads="1"/>
          </p:cNvSpPr>
          <p:nvPr/>
        </p:nvSpPr>
        <p:spPr bwMode="auto">
          <a:xfrm>
            <a:off x="1524000" y="51816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a:solidFill>
                  <a:srgbClr val="660033"/>
                </a:solidFill>
                <a:latin typeface="Arial" charset="0"/>
                <a:cs typeface="Times New Roman" pitchFamily="18" charset="0"/>
              </a:rPr>
              <a:t>&lt;</a:t>
            </a:r>
            <a:endParaRPr kumimoji="0" lang="en-US" sz="5400">
              <a:solidFill>
                <a:srgbClr val="660033"/>
              </a:solidFill>
              <a:latin typeface="Arial" charset="0"/>
            </a:endParaRPr>
          </a:p>
        </p:txBody>
      </p:sp>
      <p:sp>
        <p:nvSpPr>
          <p:cNvPr id="463878" name="Text Box 6"/>
          <p:cNvSpPr txBox="1">
            <a:spLocks noChangeArrowheads="1"/>
          </p:cNvSpPr>
          <p:nvPr/>
        </p:nvSpPr>
        <p:spPr bwMode="auto">
          <a:xfrm>
            <a:off x="304800" y="26670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a:solidFill>
                  <a:srgbClr val="660033"/>
                </a:solidFill>
                <a:latin typeface="Arial" charset="0"/>
                <a:cs typeface="Times New Roman" pitchFamily="18" charset="0"/>
              </a:rPr>
              <a:t>&gt;</a:t>
            </a:r>
            <a:endParaRPr kumimoji="0" lang="en-US" sz="5400">
              <a:solidFill>
                <a:srgbClr val="660033"/>
              </a:solidFill>
              <a:latin typeface="Arial" charset="0"/>
            </a:endParaRPr>
          </a:p>
        </p:txBody>
      </p:sp>
      <p:sp>
        <p:nvSpPr>
          <p:cNvPr id="463879" name="Text Box 7"/>
          <p:cNvSpPr txBox="1">
            <a:spLocks noChangeArrowheads="1"/>
          </p:cNvSpPr>
          <p:nvPr/>
        </p:nvSpPr>
        <p:spPr bwMode="auto">
          <a:xfrm>
            <a:off x="5029200" y="3810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a:solidFill>
                  <a:srgbClr val="660033"/>
                </a:solidFill>
                <a:latin typeface="Arial" charset="0"/>
                <a:cs typeface="Times New Roman" pitchFamily="18" charset="0"/>
              </a:rPr>
              <a:t>&gt;</a:t>
            </a:r>
            <a:r>
              <a:rPr kumimoji="0" lang="en-US" sz="5400">
                <a:solidFill>
                  <a:srgbClr val="660033"/>
                </a:solidFill>
                <a:latin typeface="Rockwell Extra Bold" pitchFamily="18" charset="0"/>
                <a:cs typeface="Times New Roman" pitchFamily="18" charset="0"/>
              </a:rPr>
              <a:t>      </a:t>
            </a:r>
            <a:endParaRPr kumimoji="0" lang="en-US" sz="5400">
              <a:solidFill>
                <a:srgbClr val="660033"/>
              </a:solidFill>
              <a:latin typeface="Rockwell Extra Bold" pitchFamily="18" charset="0"/>
            </a:endParaRPr>
          </a:p>
        </p:txBody>
      </p:sp>
      <p:sp>
        <p:nvSpPr>
          <p:cNvPr id="463880" name="Text Box 8"/>
          <p:cNvSpPr txBox="1">
            <a:spLocks noChangeArrowheads="1"/>
          </p:cNvSpPr>
          <p:nvPr/>
        </p:nvSpPr>
        <p:spPr bwMode="auto">
          <a:xfrm>
            <a:off x="4191000" y="43434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a:solidFill>
                  <a:srgbClr val="660033"/>
                </a:solidFill>
                <a:latin typeface="Arial" charset="0"/>
                <a:cs typeface="Times New Roman" pitchFamily="18" charset="0"/>
              </a:rPr>
              <a:t>&gt;</a:t>
            </a:r>
            <a:endParaRPr kumimoji="0" lang="en-US" sz="5400">
              <a:solidFill>
                <a:srgbClr val="660033"/>
              </a:solidFill>
              <a:latin typeface="Arial" charset="0"/>
            </a:endParaRPr>
          </a:p>
        </p:txBody>
      </p:sp>
      <p:sp>
        <p:nvSpPr>
          <p:cNvPr id="463881" name="Text Box 9"/>
          <p:cNvSpPr txBox="1">
            <a:spLocks noChangeArrowheads="1"/>
          </p:cNvSpPr>
          <p:nvPr/>
        </p:nvSpPr>
        <p:spPr bwMode="auto">
          <a:xfrm>
            <a:off x="6705600" y="6858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b="1">
                <a:solidFill>
                  <a:srgbClr val="660033"/>
                </a:solidFill>
                <a:latin typeface="Rockwell Extra Bold" pitchFamily="18" charset="0"/>
                <a:cs typeface="Times New Roman" pitchFamily="18" charset="0"/>
                <a:sym typeface="Symbol" pitchFamily="18" charset="2"/>
              </a:rPr>
              <a:t></a:t>
            </a:r>
            <a:endParaRPr kumimoji="0" lang="en-US" sz="5400" b="1">
              <a:solidFill>
                <a:srgbClr val="660033"/>
              </a:solidFill>
              <a:latin typeface="Rockwell Extra Bold" pitchFamily="18" charset="0"/>
            </a:endParaRPr>
          </a:p>
        </p:txBody>
      </p:sp>
      <p:sp>
        <p:nvSpPr>
          <p:cNvPr id="463882" name="Text Box 10"/>
          <p:cNvSpPr txBox="1">
            <a:spLocks noChangeArrowheads="1"/>
          </p:cNvSpPr>
          <p:nvPr/>
        </p:nvSpPr>
        <p:spPr bwMode="auto">
          <a:xfrm>
            <a:off x="3048000" y="11430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b="1">
                <a:solidFill>
                  <a:srgbClr val="660033"/>
                </a:solidFill>
                <a:latin typeface="Rockwell Extra Bold" pitchFamily="18" charset="0"/>
                <a:cs typeface="Times New Roman" pitchFamily="18" charset="0"/>
                <a:sym typeface="Symbol" pitchFamily="18" charset="2"/>
              </a:rPr>
              <a:t></a:t>
            </a:r>
            <a:endParaRPr kumimoji="0" lang="en-US" sz="5400" b="1">
              <a:solidFill>
                <a:srgbClr val="660033"/>
              </a:solidFill>
              <a:latin typeface="Rockwell Extra Bold" pitchFamily="18" charset="0"/>
            </a:endParaRPr>
          </a:p>
        </p:txBody>
      </p:sp>
      <p:sp>
        <p:nvSpPr>
          <p:cNvPr id="463883" name="Text Box 11"/>
          <p:cNvSpPr txBox="1">
            <a:spLocks noChangeArrowheads="1"/>
          </p:cNvSpPr>
          <p:nvPr/>
        </p:nvSpPr>
        <p:spPr bwMode="auto">
          <a:xfrm>
            <a:off x="6019800" y="52578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b="1">
                <a:solidFill>
                  <a:srgbClr val="660033"/>
                </a:solidFill>
                <a:latin typeface="Rockwell Extra Bold" pitchFamily="18" charset="0"/>
                <a:cs typeface="Times New Roman" pitchFamily="18" charset="0"/>
                <a:sym typeface="Symbol" pitchFamily="18" charset="2"/>
              </a:rPr>
              <a:t></a:t>
            </a:r>
            <a:endParaRPr kumimoji="0" lang="en-US" sz="5400" b="1">
              <a:solidFill>
                <a:srgbClr val="660033"/>
              </a:solidFill>
              <a:latin typeface="Rockwell Extra Bold" pitchFamily="18" charset="0"/>
            </a:endParaRPr>
          </a:p>
        </p:txBody>
      </p:sp>
      <p:sp>
        <p:nvSpPr>
          <p:cNvPr id="463884" name="Text Box 12"/>
          <p:cNvSpPr txBox="1">
            <a:spLocks noChangeArrowheads="1"/>
          </p:cNvSpPr>
          <p:nvPr/>
        </p:nvSpPr>
        <p:spPr bwMode="auto">
          <a:xfrm>
            <a:off x="304800" y="43434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b="1">
                <a:solidFill>
                  <a:srgbClr val="660033"/>
                </a:solidFill>
                <a:latin typeface="Rockwell Extra Bold" pitchFamily="18" charset="0"/>
                <a:cs typeface="Times New Roman" pitchFamily="18" charset="0"/>
                <a:sym typeface="Symbol" pitchFamily="18" charset="2"/>
              </a:rPr>
              <a:t></a:t>
            </a:r>
            <a:endParaRPr kumimoji="0" lang="en-US" sz="5400" b="1">
              <a:solidFill>
                <a:srgbClr val="660033"/>
              </a:solidFill>
              <a:latin typeface="Rockwell Extra Bold" pitchFamily="18" charset="0"/>
            </a:endParaRPr>
          </a:p>
        </p:txBody>
      </p:sp>
      <p:sp>
        <p:nvSpPr>
          <p:cNvPr id="463885" name="Text Box 13"/>
          <p:cNvSpPr txBox="1">
            <a:spLocks noChangeArrowheads="1"/>
          </p:cNvSpPr>
          <p:nvPr/>
        </p:nvSpPr>
        <p:spPr bwMode="auto">
          <a:xfrm>
            <a:off x="7848600" y="20574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b="1">
                <a:solidFill>
                  <a:srgbClr val="660033"/>
                </a:solidFill>
                <a:latin typeface="Rockwell Extra Bold" pitchFamily="18" charset="0"/>
                <a:cs typeface="Times New Roman" pitchFamily="18" charset="0"/>
                <a:sym typeface="Symbol" pitchFamily="18" charset="2"/>
              </a:rPr>
              <a:t></a:t>
            </a:r>
            <a:endParaRPr kumimoji="0" lang="en-US" sz="5400" b="1">
              <a:solidFill>
                <a:srgbClr val="660033"/>
              </a:solidFill>
              <a:latin typeface="Rockwell Extra Bold" pitchFamily="18" charset="0"/>
            </a:endParaRPr>
          </a:p>
        </p:txBody>
      </p:sp>
      <p:sp>
        <p:nvSpPr>
          <p:cNvPr id="463886" name="Text Box 14"/>
          <p:cNvSpPr txBox="1">
            <a:spLocks noChangeArrowheads="1"/>
          </p:cNvSpPr>
          <p:nvPr/>
        </p:nvSpPr>
        <p:spPr bwMode="auto">
          <a:xfrm>
            <a:off x="381000" y="11430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b="1">
                <a:solidFill>
                  <a:srgbClr val="660033"/>
                </a:solidFill>
                <a:latin typeface="Rockwell Extra Bold" pitchFamily="18" charset="0"/>
                <a:cs typeface="Times New Roman" pitchFamily="18" charset="0"/>
                <a:sym typeface="Symbol" pitchFamily="18" charset="2"/>
              </a:rPr>
              <a:t></a:t>
            </a:r>
            <a:endParaRPr kumimoji="0" lang="en-US" sz="5400" b="1">
              <a:solidFill>
                <a:srgbClr val="660033"/>
              </a:solidFill>
              <a:latin typeface="Rockwell Extra Bold" pitchFamily="18" charset="0"/>
            </a:endParaRPr>
          </a:p>
        </p:txBody>
      </p:sp>
      <p:sp>
        <p:nvSpPr>
          <p:cNvPr id="463887" name="Text Box 15"/>
          <p:cNvSpPr txBox="1">
            <a:spLocks noChangeArrowheads="1"/>
          </p:cNvSpPr>
          <p:nvPr/>
        </p:nvSpPr>
        <p:spPr bwMode="auto">
          <a:xfrm>
            <a:off x="7696200" y="55626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b="1">
                <a:solidFill>
                  <a:srgbClr val="660033"/>
                </a:solidFill>
                <a:latin typeface="Rockwell Extra Bold" pitchFamily="18" charset="0"/>
                <a:cs typeface="Times New Roman" pitchFamily="18" charset="0"/>
                <a:sym typeface="Symbol" pitchFamily="18" charset="2"/>
              </a:rPr>
              <a:t></a:t>
            </a:r>
            <a:endParaRPr kumimoji="0" lang="en-US" sz="5400" b="1">
              <a:solidFill>
                <a:srgbClr val="660033"/>
              </a:solidFill>
              <a:latin typeface="Rockwell Extra Bold" pitchFamily="18" charset="0"/>
            </a:endParaRPr>
          </a:p>
        </p:txBody>
      </p:sp>
      <p:sp>
        <p:nvSpPr>
          <p:cNvPr id="463888" name="Text Box 16"/>
          <p:cNvSpPr txBox="1">
            <a:spLocks noChangeArrowheads="1"/>
          </p:cNvSpPr>
          <p:nvPr/>
        </p:nvSpPr>
        <p:spPr bwMode="auto">
          <a:xfrm>
            <a:off x="7848600" y="3048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b="1">
                <a:solidFill>
                  <a:srgbClr val="660033"/>
                </a:solidFill>
                <a:latin typeface="Rockwell Extra Bold" pitchFamily="18" charset="0"/>
                <a:cs typeface="Times New Roman" pitchFamily="18" charset="0"/>
                <a:sym typeface="Symbol" pitchFamily="18" charset="2"/>
              </a:rPr>
              <a:t></a:t>
            </a:r>
            <a:endParaRPr kumimoji="0" lang="en-US" sz="5400" b="1">
              <a:solidFill>
                <a:srgbClr val="660033"/>
              </a:solidFill>
              <a:latin typeface="Rockwell Extra Bold" pitchFamily="18" charset="0"/>
            </a:endParaRPr>
          </a:p>
        </p:txBody>
      </p:sp>
      <p:sp>
        <p:nvSpPr>
          <p:cNvPr id="463889" name="Text Box 17"/>
          <p:cNvSpPr txBox="1">
            <a:spLocks noChangeArrowheads="1"/>
          </p:cNvSpPr>
          <p:nvPr/>
        </p:nvSpPr>
        <p:spPr bwMode="auto">
          <a:xfrm>
            <a:off x="2971800" y="5410200"/>
            <a:ext cx="76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5400" b="1">
                <a:solidFill>
                  <a:srgbClr val="660033"/>
                </a:solidFill>
                <a:latin typeface="Rockwell Extra Bold" pitchFamily="18" charset="0"/>
                <a:cs typeface="Times New Roman" pitchFamily="18" charset="0"/>
                <a:sym typeface="Symbol" pitchFamily="18" charset="2"/>
              </a:rPr>
              <a:t></a:t>
            </a:r>
            <a:endParaRPr kumimoji="0" lang="en-US" sz="5400" b="1">
              <a:solidFill>
                <a:srgbClr val="660033"/>
              </a:solidFill>
              <a:latin typeface="Rockwell Extra Bold"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63875"/>
                                        </p:tgtEl>
                                        <p:attrNameLst>
                                          <p:attrName>style.visibility</p:attrName>
                                        </p:attrNameLst>
                                      </p:cBhvr>
                                      <p:to>
                                        <p:strVal val="visible"/>
                                      </p:to>
                                    </p:set>
                                    <p:anim calcmode="lin" valueType="num">
                                      <p:cBhvr additive="base">
                                        <p:cTn id="7" dur="500" fill="hold"/>
                                        <p:tgtEl>
                                          <p:spTgt spid="463875"/>
                                        </p:tgtEl>
                                        <p:attrNameLst>
                                          <p:attrName>ppt_x</p:attrName>
                                        </p:attrNameLst>
                                      </p:cBhvr>
                                      <p:tavLst>
                                        <p:tav tm="0">
                                          <p:val>
                                            <p:strVal val="0-#ppt_w/2"/>
                                          </p:val>
                                        </p:tav>
                                        <p:tav tm="100000">
                                          <p:val>
                                            <p:strVal val="#ppt_x"/>
                                          </p:val>
                                        </p:tav>
                                      </p:tavLst>
                                    </p:anim>
                                    <p:anim calcmode="lin" valueType="num">
                                      <p:cBhvr additive="base">
                                        <p:cTn id="8" dur="500" fill="hold"/>
                                        <p:tgtEl>
                                          <p:spTgt spid="46387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63876"/>
                                        </p:tgtEl>
                                        <p:attrNameLst>
                                          <p:attrName>style.visibility</p:attrName>
                                        </p:attrNameLst>
                                      </p:cBhvr>
                                      <p:to>
                                        <p:strVal val="visible"/>
                                      </p:to>
                                    </p:set>
                                    <p:anim calcmode="lin" valueType="num">
                                      <p:cBhvr additive="base">
                                        <p:cTn id="12" dur="500" fill="hold"/>
                                        <p:tgtEl>
                                          <p:spTgt spid="463876"/>
                                        </p:tgtEl>
                                        <p:attrNameLst>
                                          <p:attrName>ppt_x</p:attrName>
                                        </p:attrNameLst>
                                      </p:cBhvr>
                                      <p:tavLst>
                                        <p:tav tm="0">
                                          <p:val>
                                            <p:strVal val="1+#ppt_w/2"/>
                                          </p:val>
                                        </p:tav>
                                        <p:tav tm="100000">
                                          <p:val>
                                            <p:strVal val="#ppt_x"/>
                                          </p:val>
                                        </p:tav>
                                      </p:tavLst>
                                    </p:anim>
                                    <p:anim calcmode="lin" valueType="num">
                                      <p:cBhvr additive="base">
                                        <p:cTn id="13" dur="500" fill="hold"/>
                                        <p:tgtEl>
                                          <p:spTgt spid="463876"/>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463877"/>
                                        </p:tgtEl>
                                        <p:attrNameLst>
                                          <p:attrName>style.visibility</p:attrName>
                                        </p:attrNameLst>
                                      </p:cBhvr>
                                      <p:to>
                                        <p:strVal val="visible"/>
                                      </p:to>
                                    </p:set>
                                    <p:anim calcmode="lin" valueType="num">
                                      <p:cBhvr additive="base">
                                        <p:cTn id="17" dur="500" fill="hold"/>
                                        <p:tgtEl>
                                          <p:spTgt spid="463877"/>
                                        </p:tgtEl>
                                        <p:attrNameLst>
                                          <p:attrName>ppt_x</p:attrName>
                                        </p:attrNameLst>
                                      </p:cBhvr>
                                      <p:tavLst>
                                        <p:tav tm="0">
                                          <p:val>
                                            <p:strVal val="#ppt_x"/>
                                          </p:val>
                                        </p:tav>
                                        <p:tav tm="100000">
                                          <p:val>
                                            <p:strVal val="#ppt_x"/>
                                          </p:val>
                                        </p:tav>
                                      </p:tavLst>
                                    </p:anim>
                                    <p:anim calcmode="lin" valueType="num">
                                      <p:cBhvr additive="base">
                                        <p:cTn id="18" dur="500" fill="hold"/>
                                        <p:tgtEl>
                                          <p:spTgt spid="463877"/>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12" fill="hold" grpId="0" nodeType="afterEffect">
                                  <p:stCondLst>
                                    <p:cond delay="0"/>
                                  </p:stCondLst>
                                  <p:childTnLst>
                                    <p:set>
                                      <p:cBhvr>
                                        <p:cTn id="21" dur="1" fill="hold">
                                          <p:stCondLst>
                                            <p:cond delay="0"/>
                                          </p:stCondLst>
                                        </p:cTn>
                                        <p:tgtEl>
                                          <p:spTgt spid="463878"/>
                                        </p:tgtEl>
                                        <p:attrNameLst>
                                          <p:attrName>style.visibility</p:attrName>
                                        </p:attrNameLst>
                                      </p:cBhvr>
                                      <p:to>
                                        <p:strVal val="visible"/>
                                      </p:to>
                                    </p:set>
                                    <p:anim calcmode="lin" valueType="num">
                                      <p:cBhvr additive="base">
                                        <p:cTn id="22" dur="500" fill="hold"/>
                                        <p:tgtEl>
                                          <p:spTgt spid="463878"/>
                                        </p:tgtEl>
                                        <p:attrNameLst>
                                          <p:attrName>ppt_x</p:attrName>
                                        </p:attrNameLst>
                                      </p:cBhvr>
                                      <p:tavLst>
                                        <p:tav tm="0">
                                          <p:val>
                                            <p:strVal val="0-#ppt_w/2"/>
                                          </p:val>
                                        </p:tav>
                                        <p:tav tm="100000">
                                          <p:val>
                                            <p:strVal val="#ppt_x"/>
                                          </p:val>
                                        </p:tav>
                                      </p:tavLst>
                                    </p:anim>
                                    <p:anim calcmode="lin" valueType="num">
                                      <p:cBhvr additive="base">
                                        <p:cTn id="23" dur="500" fill="hold"/>
                                        <p:tgtEl>
                                          <p:spTgt spid="463878"/>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6" fill="hold" grpId="0" nodeType="afterEffect">
                                  <p:stCondLst>
                                    <p:cond delay="0"/>
                                  </p:stCondLst>
                                  <p:childTnLst>
                                    <p:set>
                                      <p:cBhvr>
                                        <p:cTn id="26" dur="1" fill="hold">
                                          <p:stCondLst>
                                            <p:cond delay="0"/>
                                          </p:stCondLst>
                                        </p:cTn>
                                        <p:tgtEl>
                                          <p:spTgt spid="463879"/>
                                        </p:tgtEl>
                                        <p:attrNameLst>
                                          <p:attrName>style.visibility</p:attrName>
                                        </p:attrNameLst>
                                      </p:cBhvr>
                                      <p:to>
                                        <p:strVal val="visible"/>
                                      </p:to>
                                    </p:set>
                                    <p:anim calcmode="lin" valueType="num">
                                      <p:cBhvr additive="base">
                                        <p:cTn id="27" dur="500" fill="hold"/>
                                        <p:tgtEl>
                                          <p:spTgt spid="463879"/>
                                        </p:tgtEl>
                                        <p:attrNameLst>
                                          <p:attrName>ppt_x</p:attrName>
                                        </p:attrNameLst>
                                      </p:cBhvr>
                                      <p:tavLst>
                                        <p:tav tm="0">
                                          <p:val>
                                            <p:strVal val="1+#ppt_w/2"/>
                                          </p:val>
                                        </p:tav>
                                        <p:tav tm="100000">
                                          <p:val>
                                            <p:strVal val="#ppt_x"/>
                                          </p:val>
                                        </p:tav>
                                      </p:tavLst>
                                    </p:anim>
                                    <p:anim calcmode="lin" valueType="num">
                                      <p:cBhvr additive="base">
                                        <p:cTn id="28" dur="500" fill="hold"/>
                                        <p:tgtEl>
                                          <p:spTgt spid="463879"/>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9" fill="hold" grpId="0" nodeType="afterEffect">
                                  <p:stCondLst>
                                    <p:cond delay="0"/>
                                  </p:stCondLst>
                                  <p:childTnLst>
                                    <p:set>
                                      <p:cBhvr>
                                        <p:cTn id="31" dur="1" fill="hold">
                                          <p:stCondLst>
                                            <p:cond delay="0"/>
                                          </p:stCondLst>
                                        </p:cTn>
                                        <p:tgtEl>
                                          <p:spTgt spid="463880"/>
                                        </p:tgtEl>
                                        <p:attrNameLst>
                                          <p:attrName>style.visibility</p:attrName>
                                        </p:attrNameLst>
                                      </p:cBhvr>
                                      <p:to>
                                        <p:strVal val="visible"/>
                                      </p:to>
                                    </p:set>
                                    <p:anim calcmode="lin" valueType="num">
                                      <p:cBhvr additive="base">
                                        <p:cTn id="32" dur="500" fill="hold"/>
                                        <p:tgtEl>
                                          <p:spTgt spid="463880"/>
                                        </p:tgtEl>
                                        <p:attrNameLst>
                                          <p:attrName>ppt_x</p:attrName>
                                        </p:attrNameLst>
                                      </p:cBhvr>
                                      <p:tavLst>
                                        <p:tav tm="0">
                                          <p:val>
                                            <p:strVal val="0-#ppt_w/2"/>
                                          </p:val>
                                        </p:tav>
                                        <p:tav tm="100000">
                                          <p:val>
                                            <p:strVal val="#ppt_x"/>
                                          </p:val>
                                        </p:tav>
                                      </p:tavLst>
                                    </p:anim>
                                    <p:anim calcmode="lin" valueType="num">
                                      <p:cBhvr additive="base">
                                        <p:cTn id="33" dur="500" fill="hold"/>
                                        <p:tgtEl>
                                          <p:spTgt spid="463880"/>
                                        </p:tgtEl>
                                        <p:attrNameLst>
                                          <p:attrName>ppt_y</p:attrName>
                                        </p:attrNameLst>
                                      </p:cBhvr>
                                      <p:tavLst>
                                        <p:tav tm="0">
                                          <p:val>
                                            <p:strVal val="0-#ppt_h/2"/>
                                          </p:val>
                                        </p:tav>
                                        <p:tav tm="100000">
                                          <p:val>
                                            <p:strVal val="#ppt_y"/>
                                          </p:val>
                                        </p:tav>
                                      </p:tavLst>
                                    </p:anim>
                                  </p:childTnLst>
                                </p:cTn>
                              </p:par>
                            </p:childTnLst>
                          </p:cTn>
                        </p:par>
                        <p:par>
                          <p:cTn id="34" fill="hold" nodeType="afterGroup">
                            <p:stCondLst>
                              <p:cond delay="3000"/>
                            </p:stCondLst>
                            <p:childTnLst>
                              <p:par>
                                <p:cTn id="35" presetID="2" presetClass="entr" presetSubtype="3" fill="hold" grpId="0" nodeType="afterEffect">
                                  <p:stCondLst>
                                    <p:cond delay="0"/>
                                  </p:stCondLst>
                                  <p:childTnLst>
                                    <p:set>
                                      <p:cBhvr>
                                        <p:cTn id="36" dur="1" fill="hold">
                                          <p:stCondLst>
                                            <p:cond delay="0"/>
                                          </p:stCondLst>
                                        </p:cTn>
                                        <p:tgtEl>
                                          <p:spTgt spid="463881"/>
                                        </p:tgtEl>
                                        <p:attrNameLst>
                                          <p:attrName>style.visibility</p:attrName>
                                        </p:attrNameLst>
                                      </p:cBhvr>
                                      <p:to>
                                        <p:strVal val="visible"/>
                                      </p:to>
                                    </p:set>
                                    <p:anim calcmode="lin" valueType="num">
                                      <p:cBhvr additive="base">
                                        <p:cTn id="37" dur="500" fill="hold"/>
                                        <p:tgtEl>
                                          <p:spTgt spid="463881"/>
                                        </p:tgtEl>
                                        <p:attrNameLst>
                                          <p:attrName>ppt_x</p:attrName>
                                        </p:attrNameLst>
                                      </p:cBhvr>
                                      <p:tavLst>
                                        <p:tav tm="0">
                                          <p:val>
                                            <p:strVal val="1+#ppt_w/2"/>
                                          </p:val>
                                        </p:tav>
                                        <p:tav tm="100000">
                                          <p:val>
                                            <p:strVal val="#ppt_x"/>
                                          </p:val>
                                        </p:tav>
                                      </p:tavLst>
                                    </p:anim>
                                    <p:anim calcmode="lin" valueType="num">
                                      <p:cBhvr additive="base">
                                        <p:cTn id="38" dur="500" fill="hold"/>
                                        <p:tgtEl>
                                          <p:spTgt spid="463881"/>
                                        </p:tgtEl>
                                        <p:attrNameLst>
                                          <p:attrName>ppt_y</p:attrName>
                                        </p:attrNameLst>
                                      </p:cBhvr>
                                      <p:tavLst>
                                        <p:tav tm="0">
                                          <p:val>
                                            <p:strVal val="0-#ppt_h/2"/>
                                          </p:val>
                                        </p:tav>
                                        <p:tav tm="100000">
                                          <p:val>
                                            <p:strVal val="#ppt_y"/>
                                          </p:val>
                                        </p:tav>
                                      </p:tavLst>
                                    </p:anim>
                                  </p:childTnLst>
                                </p:cTn>
                              </p:par>
                            </p:childTnLst>
                          </p:cTn>
                        </p:par>
                        <p:par>
                          <p:cTn id="39" fill="hold" nodeType="afterGroup">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463882"/>
                                        </p:tgtEl>
                                        <p:attrNameLst>
                                          <p:attrName>style.visibility</p:attrName>
                                        </p:attrNameLst>
                                      </p:cBhvr>
                                      <p:to>
                                        <p:strVal val="visible"/>
                                      </p:to>
                                    </p:set>
                                    <p:anim calcmode="lin" valueType="num">
                                      <p:cBhvr additive="base">
                                        <p:cTn id="42" dur="500" fill="hold"/>
                                        <p:tgtEl>
                                          <p:spTgt spid="463882"/>
                                        </p:tgtEl>
                                        <p:attrNameLst>
                                          <p:attrName>ppt_x</p:attrName>
                                        </p:attrNameLst>
                                      </p:cBhvr>
                                      <p:tavLst>
                                        <p:tav tm="0">
                                          <p:val>
                                            <p:strVal val="#ppt_x"/>
                                          </p:val>
                                        </p:tav>
                                        <p:tav tm="100000">
                                          <p:val>
                                            <p:strVal val="#ppt_x"/>
                                          </p:val>
                                        </p:tav>
                                      </p:tavLst>
                                    </p:anim>
                                    <p:anim calcmode="lin" valueType="num">
                                      <p:cBhvr additive="base">
                                        <p:cTn id="43" dur="500" fill="hold"/>
                                        <p:tgtEl>
                                          <p:spTgt spid="463882"/>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463883"/>
                                        </p:tgtEl>
                                        <p:attrNameLst>
                                          <p:attrName>style.visibility</p:attrName>
                                        </p:attrNameLst>
                                      </p:cBhvr>
                                      <p:to>
                                        <p:strVal val="visible"/>
                                      </p:to>
                                    </p:set>
                                    <p:anim calcmode="lin" valueType="num">
                                      <p:cBhvr additive="base">
                                        <p:cTn id="47" dur="500" fill="hold"/>
                                        <p:tgtEl>
                                          <p:spTgt spid="463883"/>
                                        </p:tgtEl>
                                        <p:attrNameLst>
                                          <p:attrName>ppt_x</p:attrName>
                                        </p:attrNameLst>
                                      </p:cBhvr>
                                      <p:tavLst>
                                        <p:tav tm="0">
                                          <p:val>
                                            <p:strVal val="0-#ppt_w/2"/>
                                          </p:val>
                                        </p:tav>
                                        <p:tav tm="100000">
                                          <p:val>
                                            <p:strVal val="#ppt_x"/>
                                          </p:val>
                                        </p:tav>
                                      </p:tavLst>
                                    </p:anim>
                                    <p:anim calcmode="lin" valueType="num">
                                      <p:cBhvr additive="base">
                                        <p:cTn id="48" dur="500" fill="hold"/>
                                        <p:tgtEl>
                                          <p:spTgt spid="463883"/>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463884"/>
                                        </p:tgtEl>
                                        <p:attrNameLst>
                                          <p:attrName>style.visibility</p:attrName>
                                        </p:attrNameLst>
                                      </p:cBhvr>
                                      <p:to>
                                        <p:strVal val="visible"/>
                                      </p:to>
                                    </p:set>
                                    <p:anim calcmode="lin" valueType="num">
                                      <p:cBhvr additive="base">
                                        <p:cTn id="52" dur="500" fill="hold"/>
                                        <p:tgtEl>
                                          <p:spTgt spid="463884"/>
                                        </p:tgtEl>
                                        <p:attrNameLst>
                                          <p:attrName>ppt_x</p:attrName>
                                        </p:attrNameLst>
                                      </p:cBhvr>
                                      <p:tavLst>
                                        <p:tav tm="0">
                                          <p:val>
                                            <p:strVal val="1+#ppt_w/2"/>
                                          </p:val>
                                        </p:tav>
                                        <p:tav tm="100000">
                                          <p:val>
                                            <p:strVal val="#ppt_x"/>
                                          </p:val>
                                        </p:tav>
                                      </p:tavLst>
                                    </p:anim>
                                    <p:anim calcmode="lin" valueType="num">
                                      <p:cBhvr additive="base">
                                        <p:cTn id="53" dur="500" fill="hold"/>
                                        <p:tgtEl>
                                          <p:spTgt spid="463884"/>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5000"/>
                            </p:stCondLst>
                            <p:childTnLst>
                              <p:par>
                                <p:cTn id="55" presetID="2" presetClass="entr" presetSubtype="1" fill="hold" grpId="0" nodeType="afterEffect">
                                  <p:stCondLst>
                                    <p:cond delay="0"/>
                                  </p:stCondLst>
                                  <p:childTnLst>
                                    <p:set>
                                      <p:cBhvr>
                                        <p:cTn id="56" dur="1" fill="hold">
                                          <p:stCondLst>
                                            <p:cond delay="0"/>
                                          </p:stCondLst>
                                        </p:cTn>
                                        <p:tgtEl>
                                          <p:spTgt spid="463885"/>
                                        </p:tgtEl>
                                        <p:attrNameLst>
                                          <p:attrName>style.visibility</p:attrName>
                                        </p:attrNameLst>
                                      </p:cBhvr>
                                      <p:to>
                                        <p:strVal val="visible"/>
                                      </p:to>
                                    </p:set>
                                    <p:anim calcmode="lin" valueType="num">
                                      <p:cBhvr additive="base">
                                        <p:cTn id="57" dur="500" fill="hold"/>
                                        <p:tgtEl>
                                          <p:spTgt spid="463885"/>
                                        </p:tgtEl>
                                        <p:attrNameLst>
                                          <p:attrName>ppt_x</p:attrName>
                                        </p:attrNameLst>
                                      </p:cBhvr>
                                      <p:tavLst>
                                        <p:tav tm="0">
                                          <p:val>
                                            <p:strVal val="#ppt_x"/>
                                          </p:val>
                                        </p:tav>
                                        <p:tav tm="100000">
                                          <p:val>
                                            <p:strVal val="#ppt_x"/>
                                          </p:val>
                                        </p:tav>
                                      </p:tavLst>
                                    </p:anim>
                                    <p:anim calcmode="lin" valueType="num">
                                      <p:cBhvr additive="base">
                                        <p:cTn id="58" dur="500" fill="hold"/>
                                        <p:tgtEl>
                                          <p:spTgt spid="463885"/>
                                        </p:tgtEl>
                                        <p:attrNameLst>
                                          <p:attrName>ppt_y</p:attrName>
                                        </p:attrNameLst>
                                      </p:cBhvr>
                                      <p:tavLst>
                                        <p:tav tm="0">
                                          <p:val>
                                            <p:strVal val="0-#ppt_h/2"/>
                                          </p:val>
                                        </p:tav>
                                        <p:tav tm="100000">
                                          <p:val>
                                            <p:strVal val="#ppt_y"/>
                                          </p:val>
                                        </p:tav>
                                      </p:tavLst>
                                    </p:anim>
                                  </p:childTnLst>
                                </p:cTn>
                              </p:par>
                            </p:childTnLst>
                          </p:cTn>
                        </p:par>
                        <p:par>
                          <p:cTn id="59" fill="hold" nodeType="afterGroup">
                            <p:stCondLst>
                              <p:cond delay="5500"/>
                            </p:stCondLst>
                            <p:childTnLst>
                              <p:par>
                                <p:cTn id="60" presetID="2" presetClass="entr" presetSubtype="12" fill="hold" grpId="0" nodeType="afterEffect">
                                  <p:stCondLst>
                                    <p:cond delay="0"/>
                                  </p:stCondLst>
                                  <p:childTnLst>
                                    <p:set>
                                      <p:cBhvr>
                                        <p:cTn id="61" dur="1" fill="hold">
                                          <p:stCondLst>
                                            <p:cond delay="0"/>
                                          </p:stCondLst>
                                        </p:cTn>
                                        <p:tgtEl>
                                          <p:spTgt spid="463886"/>
                                        </p:tgtEl>
                                        <p:attrNameLst>
                                          <p:attrName>style.visibility</p:attrName>
                                        </p:attrNameLst>
                                      </p:cBhvr>
                                      <p:to>
                                        <p:strVal val="visible"/>
                                      </p:to>
                                    </p:set>
                                    <p:anim calcmode="lin" valueType="num">
                                      <p:cBhvr additive="base">
                                        <p:cTn id="62" dur="500" fill="hold"/>
                                        <p:tgtEl>
                                          <p:spTgt spid="463886"/>
                                        </p:tgtEl>
                                        <p:attrNameLst>
                                          <p:attrName>ppt_x</p:attrName>
                                        </p:attrNameLst>
                                      </p:cBhvr>
                                      <p:tavLst>
                                        <p:tav tm="0">
                                          <p:val>
                                            <p:strVal val="0-#ppt_w/2"/>
                                          </p:val>
                                        </p:tav>
                                        <p:tav tm="100000">
                                          <p:val>
                                            <p:strVal val="#ppt_x"/>
                                          </p:val>
                                        </p:tav>
                                      </p:tavLst>
                                    </p:anim>
                                    <p:anim calcmode="lin" valueType="num">
                                      <p:cBhvr additive="base">
                                        <p:cTn id="63" dur="500" fill="hold"/>
                                        <p:tgtEl>
                                          <p:spTgt spid="463886"/>
                                        </p:tgtEl>
                                        <p:attrNameLst>
                                          <p:attrName>ppt_y</p:attrName>
                                        </p:attrNameLst>
                                      </p:cBhvr>
                                      <p:tavLst>
                                        <p:tav tm="0">
                                          <p:val>
                                            <p:strVal val="1+#ppt_h/2"/>
                                          </p:val>
                                        </p:tav>
                                        <p:tav tm="100000">
                                          <p:val>
                                            <p:strVal val="#ppt_y"/>
                                          </p:val>
                                        </p:tav>
                                      </p:tavLst>
                                    </p:anim>
                                  </p:childTnLst>
                                </p:cTn>
                              </p:par>
                            </p:childTnLst>
                          </p:cTn>
                        </p:par>
                        <p:par>
                          <p:cTn id="64" fill="hold" nodeType="afterGroup">
                            <p:stCondLst>
                              <p:cond delay="6000"/>
                            </p:stCondLst>
                            <p:childTnLst>
                              <p:par>
                                <p:cTn id="65" presetID="2" presetClass="entr" presetSubtype="6" fill="hold" grpId="0" nodeType="afterEffect">
                                  <p:stCondLst>
                                    <p:cond delay="0"/>
                                  </p:stCondLst>
                                  <p:childTnLst>
                                    <p:set>
                                      <p:cBhvr>
                                        <p:cTn id="66" dur="1" fill="hold">
                                          <p:stCondLst>
                                            <p:cond delay="0"/>
                                          </p:stCondLst>
                                        </p:cTn>
                                        <p:tgtEl>
                                          <p:spTgt spid="463887"/>
                                        </p:tgtEl>
                                        <p:attrNameLst>
                                          <p:attrName>style.visibility</p:attrName>
                                        </p:attrNameLst>
                                      </p:cBhvr>
                                      <p:to>
                                        <p:strVal val="visible"/>
                                      </p:to>
                                    </p:set>
                                    <p:anim calcmode="lin" valueType="num">
                                      <p:cBhvr additive="base">
                                        <p:cTn id="67" dur="500" fill="hold"/>
                                        <p:tgtEl>
                                          <p:spTgt spid="463887"/>
                                        </p:tgtEl>
                                        <p:attrNameLst>
                                          <p:attrName>ppt_x</p:attrName>
                                        </p:attrNameLst>
                                      </p:cBhvr>
                                      <p:tavLst>
                                        <p:tav tm="0">
                                          <p:val>
                                            <p:strVal val="1+#ppt_w/2"/>
                                          </p:val>
                                        </p:tav>
                                        <p:tav tm="100000">
                                          <p:val>
                                            <p:strVal val="#ppt_x"/>
                                          </p:val>
                                        </p:tav>
                                      </p:tavLst>
                                    </p:anim>
                                    <p:anim calcmode="lin" valueType="num">
                                      <p:cBhvr additive="base">
                                        <p:cTn id="68" dur="500" fill="hold"/>
                                        <p:tgtEl>
                                          <p:spTgt spid="463887"/>
                                        </p:tgtEl>
                                        <p:attrNameLst>
                                          <p:attrName>ppt_y</p:attrName>
                                        </p:attrNameLst>
                                      </p:cBhvr>
                                      <p:tavLst>
                                        <p:tav tm="0">
                                          <p:val>
                                            <p:strVal val="1+#ppt_h/2"/>
                                          </p:val>
                                        </p:tav>
                                        <p:tav tm="100000">
                                          <p:val>
                                            <p:strVal val="#ppt_y"/>
                                          </p:val>
                                        </p:tav>
                                      </p:tavLst>
                                    </p:anim>
                                  </p:childTnLst>
                                </p:cTn>
                              </p:par>
                            </p:childTnLst>
                          </p:cTn>
                        </p:par>
                        <p:par>
                          <p:cTn id="69" fill="hold" nodeType="afterGroup">
                            <p:stCondLst>
                              <p:cond delay="6500"/>
                            </p:stCondLst>
                            <p:childTnLst>
                              <p:par>
                                <p:cTn id="70" presetID="2" presetClass="entr" presetSubtype="9" fill="hold" grpId="0" nodeType="afterEffect">
                                  <p:stCondLst>
                                    <p:cond delay="0"/>
                                  </p:stCondLst>
                                  <p:childTnLst>
                                    <p:set>
                                      <p:cBhvr>
                                        <p:cTn id="71" dur="1" fill="hold">
                                          <p:stCondLst>
                                            <p:cond delay="0"/>
                                          </p:stCondLst>
                                        </p:cTn>
                                        <p:tgtEl>
                                          <p:spTgt spid="463888"/>
                                        </p:tgtEl>
                                        <p:attrNameLst>
                                          <p:attrName>style.visibility</p:attrName>
                                        </p:attrNameLst>
                                      </p:cBhvr>
                                      <p:to>
                                        <p:strVal val="visible"/>
                                      </p:to>
                                    </p:set>
                                    <p:anim calcmode="lin" valueType="num">
                                      <p:cBhvr additive="base">
                                        <p:cTn id="72" dur="500" fill="hold"/>
                                        <p:tgtEl>
                                          <p:spTgt spid="463888"/>
                                        </p:tgtEl>
                                        <p:attrNameLst>
                                          <p:attrName>ppt_x</p:attrName>
                                        </p:attrNameLst>
                                      </p:cBhvr>
                                      <p:tavLst>
                                        <p:tav tm="0">
                                          <p:val>
                                            <p:strVal val="0-#ppt_w/2"/>
                                          </p:val>
                                        </p:tav>
                                        <p:tav tm="100000">
                                          <p:val>
                                            <p:strVal val="#ppt_x"/>
                                          </p:val>
                                        </p:tav>
                                      </p:tavLst>
                                    </p:anim>
                                    <p:anim calcmode="lin" valueType="num">
                                      <p:cBhvr additive="base">
                                        <p:cTn id="73" dur="500" fill="hold"/>
                                        <p:tgtEl>
                                          <p:spTgt spid="463888"/>
                                        </p:tgtEl>
                                        <p:attrNameLst>
                                          <p:attrName>ppt_y</p:attrName>
                                        </p:attrNameLst>
                                      </p:cBhvr>
                                      <p:tavLst>
                                        <p:tav tm="0">
                                          <p:val>
                                            <p:strVal val="0-#ppt_h/2"/>
                                          </p:val>
                                        </p:tav>
                                        <p:tav tm="100000">
                                          <p:val>
                                            <p:strVal val="#ppt_y"/>
                                          </p:val>
                                        </p:tav>
                                      </p:tavLst>
                                    </p:anim>
                                  </p:childTnLst>
                                </p:cTn>
                              </p:par>
                            </p:childTnLst>
                          </p:cTn>
                        </p:par>
                        <p:par>
                          <p:cTn id="74" fill="hold" nodeType="afterGroup">
                            <p:stCondLst>
                              <p:cond delay="7000"/>
                            </p:stCondLst>
                            <p:childTnLst>
                              <p:par>
                                <p:cTn id="75" presetID="2" presetClass="entr" presetSubtype="3" fill="hold" grpId="0" nodeType="afterEffect">
                                  <p:stCondLst>
                                    <p:cond delay="0"/>
                                  </p:stCondLst>
                                  <p:childTnLst>
                                    <p:set>
                                      <p:cBhvr>
                                        <p:cTn id="76" dur="1" fill="hold">
                                          <p:stCondLst>
                                            <p:cond delay="0"/>
                                          </p:stCondLst>
                                        </p:cTn>
                                        <p:tgtEl>
                                          <p:spTgt spid="463889"/>
                                        </p:tgtEl>
                                        <p:attrNameLst>
                                          <p:attrName>style.visibility</p:attrName>
                                        </p:attrNameLst>
                                      </p:cBhvr>
                                      <p:to>
                                        <p:strVal val="visible"/>
                                      </p:to>
                                    </p:set>
                                    <p:anim calcmode="lin" valueType="num">
                                      <p:cBhvr additive="base">
                                        <p:cTn id="77" dur="500" fill="hold"/>
                                        <p:tgtEl>
                                          <p:spTgt spid="463889"/>
                                        </p:tgtEl>
                                        <p:attrNameLst>
                                          <p:attrName>ppt_x</p:attrName>
                                        </p:attrNameLst>
                                      </p:cBhvr>
                                      <p:tavLst>
                                        <p:tav tm="0">
                                          <p:val>
                                            <p:strVal val="1+#ppt_w/2"/>
                                          </p:val>
                                        </p:tav>
                                        <p:tav tm="100000">
                                          <p:val>
                                            <p:strVal val="#ppt_x"/>
                                          </p:val>
                                        </p:tav>
                                      </p:tavLst>
                                    </p:anim>
                                    <p:anim calcmode="lin" valueType="num">
                                      <p:cBhvr additive="base">
                                        <p:cTn id="78" dur="500" fill="hold"/>
                                        <p:tgtEl>
                                          <p:spTgt spid="46388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5" grpId="0" autoUpdateAnimBg="0"/>
      <p:bldP spid="463876" grpId="0" autoUpdateAnimBg="0"/>
      <p:bldP spid="463877" grpId="0" autoUpdateAnimBg="0"/>
      <p:bldP spid="463878" grpId="0" autoUpdateAnimBg="0"/>
      <p:bldP spid="463879" grpId="0" autoUpdateAnimBg="0"/>
      <p:bldP spid="463880" grpId="0" autoUpdateAnimBg="0"/>
      <p:bldP spid="463881" grpId="0" autoUpdateAnimBg="0"/>
      <p:bldP spid="463882" grpId="0" autoUpdateAnimBg="0"/>
      <p:bldP spid="463883" grpId="0" autoUpdateAnimBg="0"/>
      <p:bldP spid="463884" grpId="0" autoUpdateAnimBg="0"/>
      <p:bldP spid="463885" grpId="0" autoUpdateAnimBg="0"/>
      <p:bldP spid="463886" grpId="0" autoUpdateAnimBg="0"/>
      <p:bldP spid="463887" grpId="0" autoUpdateAnimBg="0"/>
      <p:bldP spid="463888" grpId="0" autoUpdateAnimBg="0"/>
      <p:bldP spid="46388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2400" smtClean="0"/>
              <a:t>2.1 Answers (4-64x 4) </a:t>
            </a:r>
            <a:br>
              <a:rPr lang="en-US" sz="2400" smtClean="0"/>
            </a:br>
            <a:r>
              <a:rPr lang="en-US" sz="2400" smtClean="0"/>
              <a:t>(4-24 graphing)</a:t>
            </a:r>
            <a:br>
              <a:rPr lang="en-US" sz="2400" smtClean="0"/>
            </a:br>
            <a:r>
              <a:rPr lang="en-US" sz="2400" smtClean="0"/>
              <a:t>(28-44 solve)</a:t>
            </a:r>
          </a:p>
        </p:txBody>
      </p:sp>
      <p:sp>
        <p:nvSpPr>
          <p:cNvPr id="9219" name="Rectangle 3"/>
          <p:cNvSpPr>
            <a:spLocks noGrp="1" noChangeArrowheads="1"/>
          </p:cNvSpPr>
          <p:nvPr>
            <p:ph type="body" sz="half" idx="1"/>
          </p:nvPr>
        </p:nvSpPr>
        <p:spPr>
          <a:xfrm>
            <a:off x="685800" y="1981200"/>
            <a:ext cx="3814763" cy="4114800"/>
          </a:xfrm>
        </p:spPr>
        <p:txBody>
          <a:bodyPr/>
          <a:lstStyle/>
          <a:p>
            <a:pPr eaLnBrk="1" hangingPunct="1">
              <a:lnSpc>
                <a:spcPct val="90000"/>
              </a:lnSpc>
              <a:buFontTx/>
              <a:buNone/>
            </a:pPr>
            <a:r>
              <a:rPr lang="en-US" sz="2400" smtClean="0"/>
              <a:t>4. 0</a:t>
            </a:r>
          </a:p>
          <a:p>
            <a:pPr eaLnBrk="1" hangingPunct="1">
              <a:lnSpc>
                <a:spcPct val="90000"/>
              </a:lnSpc>
              <a:buFontTx/>
              <a:buNone/>
            </a:pPr>
            <a:r>
              <a:rPr lang="en-US" sz="2400" smtClean="0"/>
              <a:t>8. 5</a:t>
            </a:r>
          </a:p>
          <a:p>
            <a:pPr eaLnBrk="1" hangingPunct="1">
              <a:lnSpc>
                <a:spcPct val="90000"/>
              </a:lnSpc>
              <a:buFontTx/>
              <a:buNone/>
            </a:pPr>
            <a:r>
              <a:rPr lang="en-US" sz="2400" smtClean="0"/>
              <a:t>12. 10.2</a:t>
            </a:r>
          </a:p>
          <a:p>
            <a:pPr eaLnBrk="1" hangingPunct="1">
              <a:lnSpc>
                <a:spcPct val="90000"/>
              </a:lnSpc>
              <a:buFontTx/>
              <a:buNone/>
            </a:pPr>
            <a:r>
              <a:rPr lang="en-US" sz="2400" smtClean="0"/>
              <a:t>16. .73</a:t>
            </a:r>
          </a:p>
          <a:p>
            <a:pPr eaLnBrk="1" hangingPunct="1">
              <a:lnSpc>
                <a:spcPct val="90000"/>
              </a:lnSpc>
              <a:buFontTx/>
              <a:buNone/>
            </a:pPr>
            <a:r>
              <a:rPr lang="en-US" sz="2400" smtClean="0"/>
              <a:t>20. .5</a:t>
            </a:r>
          </a:p>
          <a:p>
            <a:pPr eaLnBrk="1" hangingPunct="1">
              <a:lnSpc>
                <a:spcPct val="90000"/>
              </a:lnSpc>
              <a:buFontTx/>
              <a:buNone/>
            </a:pPr>
            <a:r>
              <a:rPr lang="en-US" sz="2400" smtClean="0"/>
              <a:t>24. 5.8</a:t>
            </a:r>
          </a:p>
          <a:p>
            <a:pPr eaLnBrk="1" hangingPunct="1">
              <a:lnSpc>
                <a:spcPct val="90000"/>
              </a:lnSpc>
              <a:buFontTx/>
              <a:buNone/>
            </a:pPr>
            <a:r>
              <a:rPr lang="en-US" sz="2400" smtClean="0"/>
              <a:t>28. Null Set</a:t>
            </a:r>
          </a:p>
          <a:p>
            <a:pPr eaLnBrk="1" hangingPunct="1">
              <a:lnSpc>
                <a:spcPct val="90000"/>
              </a:lnSpc>
              <a:buFontTx/>
              <a:buNone/>
            </a:pPr>
            <a:r>
              <a:rPr lang="en-US" sz="2400" smtClean="0"/>
              <a:t>32. -25/6</a:t>
            </a:r>
          </a:p>
          <a:p>
            <a:pPr eaLnBrk="1" hangingPunct="1">
              <a:lnSpc>
                <a:spcPct val="90000"/>
              </a:lnSpc>
              <a:buFontTx/>
              <a:buNone/>
            </a:pPr>
            <a:r>
              <a:rPr lang="en-US" sz="2400" smtClean="0"/>
              <a:t>36. Null Set</a:t>
            </a:r>
          </a:p>
          <a:p>
            <a:pPr eaLnBrk="1" hangingPunct="1">
              <a:lnSpc>
                <a:spcPct val="90000"/>
              </a:lnSpc>
              <a:buFontTx/>
              <a:buNone/>
            </a:pPr>
            <a:r>
              <a:rPr lang="en-US" sz="2400" smtClean="0"/>
              <a:t>40. All Reals, x </a:t>
            </a:r>
            <a:r>
              <a:rPr lang="en-US" sz="2400" smtClean="0">
                <a:cs typeface="Arial" charset="0"/>
              </a:rPr>
              <a:t>≠ ±5/2</a:t>
            </a:r>
          </a:p>
          <a:p>
            <a:pPr eaLnBrk="1" hangingPunct="1">
              <a:lnSpc>
                <a:spcPct val="90000"/>
              </a:lnSpc>
              <a:buFontTx/>
              <a:buNone/>
            </a:pPr>
            <a:r>
              <a:rPr lang="en-US" sz="2400" smtClean="0"/>
              <a:t>44. Null Set</a:t>
            </a:r>
          </a:p>
        </p:txBody>
      </p:sp>
      <p:graphicFrame>
        <p:nvGraphicFramePr>
          <p:cNvPr id="9220" name="Object 4"/>
          <p:cNvGraphicFramePr>
            <a:graphicFrameLocks noGrp="1" noChangeAspect="1"/>
          </p:cNvGraphicFramePr>
          <p:nvPr>
            <p:ph sz="quarter" idx="2"/>
          </p:nvPr>
        </p:nvGraphicFramePr>
        <p:xfrm>
          <a:off x="6497638" y="2876550"/>
          <a:ext cx="107950" cy="195263"/>
        </p:xfrm>
        <a:graphic>
          <a:graphicData uri="http://schemas.openxmlformats.org/presentationml/2006/ole">
            <mc:AlternateContent xmlns:mc="http://schemas.openxmlformats.org/markup-compatibility/2006">
              <mc:Choice xmlns:v="urn:schemas-microsoft-com:vml" Requires="v">
                <p:oleObj spid="_x0000_s9235" name="Equation" r:id="rId4" imgW="114151" imgH="215619" progId="Equation.3">
                  <p:embed/>
                </p:oleObj>
              </mc:Choice>
              <mc:Fallback>
                <p:oleObj name="Equation" r:id="rId4" imgW="114151" imgH="21561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7638" y="2876550"/>
                        <a:ext cx="107950" cy="195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1" name="Text Box 5"/>
          <p:cNvSpPr txBox="1">
            <a:spLocks noChangeArrowheads="1"/>
          </p:cNvSpPr>
          <p:nvPr/>
        </p:nvSpPr>
        <p:spPr bwMode="auto">
          <a:xfrm>
            <a:off x="4140200" y="2852738"/>
            <a:ext cx="4468813"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52. -29/4</a:t>
            </a:r>
          </a:p>
          <a:p>
            <a:pPr eaLnBrk="1" hangingPunct="1">
              <a:spcBef>
                <a:spcPct val="50000"/>
              </a:spcBef>
            </a:pPr>
            <a:r>
              <a:rPr kumimoji="0" lang="en-US" sz="2000">
                <a:latin typeface="Arial" charset="0"/>
              </a:rPr>
              <a:t>56. Choose any a and b such that </a:t>
            </a:r>
          </a:p>
          <a:p>
            <a:pPr eaLnBrk="1" hangingPunct="1">
              <a:spcBef>
                <a:spcPct val="50000"/>
              </a:spcBef>
            </a:pPr>
            <a:r>
              <a:rPr kumimoji="0" lang="en-US" sz="2000">
                <a:latin typeface="Arial" charset="0"/>
              </a:rPr>
              <a:t>			b = -5/3a</a:t>
            </a:r>
          </a:p>
          <a:p>
            <a:pPr eaLnBrk="1" hangingPunct="1">
              <a:spcBef>
                <a:spcPct val="50000"/>
              </a:spcBef>
            </a:pPr>
            <a:endParaRPr kumimoji="0" lang="en-US" sz="2000">
              <a:latin typeface="Arial" charset="0"/>
            </a:endParaRPr>
          </a:p>
          <a:p>
            <a:pPr eaLnBrk="1" hangingPunct="1">
              <a:spcBef>
                <a:spcPct val="50000"/>
              </a:spcBef>
            </a:pPr>
            <a:r>
              <a:rPr kumimoji="0" lang="en-US" sz="2000">
                <a:latin typeface="Arial" charset="0"/>
              </a:rPr>
              <a:t>60. r=C/2</a:t>
            </a:r>
          </a:p>
          <a:p>
            <a:pPr eaLnBrk="1" hangingPunct="1">
              <a:spcBef>
                <a:spcPct val="50000"/>
              </a:spcBef>
            </a:pPr>
            <a:endParaRPr kumimoji="0" lang="en-US" sz="2000">
              <a:latin typeface="Arial" charset="0"/>
            </a:endParaRPr>
          </a:p>
          <a:p>
            <a:pPr eaLnBrk="1" hangingPunct="1">
              <a:spcBef>
                <a:spcPct val="50000"/>
              </a:spcBef>
            </a:pPr>
            <a:r>
              <a:rPr kumimoji="0" lang="en-US" sz="2000">
                <a:latin typeface="Arial" charset="0"/>
              </a:rPr>
              <a:t>64. I = V/r</a:t>
            </a:r>
          </a:p>
        </p:txBody>
      </p:sp>
      <p:graphicFrame>
        <p:nvGraphicFramePr>
          <p:cNvPr id="9222" name="Object 6"/>
          <p:cNvGraphicFramePr>
            <a:graphicFrameLocks noGrp="1" noChangeAspect="1"/>
          </p:cNvGraphicFramePr>
          <p:nvPr>
            <p:ph sz="quarter" idx="3"/>
          </p:nvPr>
        </p:nvGraphicFramePr>
        <p:xfrm>
          <a:off x="5292725" y="4724400"/>
          <a:ext cx="263525" cy="271463"/>
        </p:xfrm>
        <a:graphic>
          <a:graphicData uri="http://schemas.openxmlformats.org/presentationml/2006/ole">
            <mc:AlternateContent xmlns:mc="http://schemas.openxmlformats.org/markup-compatibility/2006">
              <mc:Choice xmlns:v="urn:schemas-microsoft-com:vml" Requires="v">
                <p:oleObj spid="_x0000_s9236" name="Equation" r:id="rId6" imgW="177646" imgH="190335" progId="Equation.3">
                  <p:embed/>
                </p:oleObj>
              </mc:Choice>
              <mc:Fallback>
                <p:oleObj name="Equation" r:id="rId6" imgW="177646" imgH="190335"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2725" y="4724400"/>
                        <a:ext cx="263525" cy="271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533400" y="152400"/>
            <a:ext cx="7924800" cy="1800225"/>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There are two kinds of notation for graphs of inequalities: open circle or filled in circle notation and interval notation brackets.  You should be familiar with both.</a:t>
            </a:r>
          </a:p>
        </p:txBody>
      </p:sp>
      <p:sp>
        <p:nvSpPr>
          <p:cNvPr id="464899" name="Oval 3"/>
          <p:cNvSpPr>
            <a:spLocks noChangeArrowheads="1"/>
          </p:cNvSpPr>
          <p:nvPr/>
        </p:nvSpPr>
        <p:spPr bwMode="auto">
          <a:xfrm>
            <a:off x="2057400" y="2514600"/>
            <a:ext cx="152400" cy="152400"/>
          </a:xfrm>
          <a:prstGeom prst="ellipse">
            <a:avLst/>
          </a:prstGeom>
          <a:solidFill>
            <a:srgbClr val="0033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en-AU"/>
          </a:p>
        </p:txBody>
      </p:sp>
      <p:sp>
        <p:nvSpPr>
          <p:cNvPr id="464900" name="Line 4"/>
          <p:cNvSpPr>
            <a:spLocks noChangeShapeType="1"/>
          </p:cNvSpPr>
          <p:nvPr/>
        </p:nvSpPr>
        <p:spPr bwMode="auto">
          <a:xfrm>
            <a:off x="2133600" y="2590800"/>
            <a:ext cx="1600200"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64901" name="Group 5"/>
          <p:cNvGrpSpPr>
            <a:grpSpLocks/>
          </p:cNvGrpSpPr>
          <p:nvPr/>
        </p:nvGrpSpPr>
        <p:grpSpPr bwMode="auto">
          <a:xfrm>
            <a:off x="381000" y="2438400"/>
            <a:ext cx="4114800" cy="625475"/>
            <a:chOff x="240" y="1536"/>
            <a:chExt cx="2592" cy="394"/>
          </a:xfrm>
        </p:grpSpPr>
        <p:sp>
          <p:nvSpPr>
            <p:cNvPr id="83012" name="Text Box 6"/>
            <p:cNvSpPr txBox="1">
              <a:spLocks noChangeArrowheads="1"/>
            </p:cNvSpPr>
            <p:nvPr/>
          </p:nvSpPr>
          <p:spPr bwMode="auto">
            <a:xfrm>
              <a:off x="22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grpSp>
          <p:nvGrpSpPr>
            <p:cNvPr id="83013" name="Group 7"/>
            <p:cNvGrpSpPr>
              <a:grpSpLocks/>
            </p:cNvGrpSpPr>
            <p:nvPr/>
          </p:nvGrpSpPr>
          <p:grpSpPr bwMode="auto">
            <a:xfrm>
              <a:off x="240" y="1536"/>
              <a:ext cx="2592" cy="394"/>
              <a:chOff x="240" y="1536"/>
              <a:chExt cx="2592" cy="394"/>
            </a:xfrm>
          </p:grpSpPr>
          <p:sp>
            <p:nvSpPr>
              <p:cNvPr id="83014" name="Text Box 8"/>
              <p:cNvSpPr txBox="1">
                <a:spLocks noChangeArrowheads="1"/>
              </p:cNvSpPr>
              <p:nvPr/>
            </p:nvSpPr>
            <p:spPr bwMode="auto">
              <a:xfrm>
                <a:off x="196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grpSp>
            <p:nvGrpSpPr>
              <p:cNvPr id="83015" name="Group 9"/>
              <p:cNvGrpSpPr>
                <a:grpSpLocks/>
              </p:cNvGrpSpPr>
              <p:nvPr/>
            </p:nvGrpSpPr>
            <p:grpSpPr bwMode="auto">
              <a:xfrm>
                <a:off x="240" y="1536"/>
                <a:ext cx="2592" cy="394"/>
                <a:chOff x="240" y="1536"/>
                <a:chExt cx="2592" cy="394"/>
              </a:xfrm>
            </p:grpSpPr>
            <p:sp>
              <p:nvSpPr>
                <p:cNvPr id="83016" name="Text Box 10"/>
                <p:cNvSpPr txBox="1">
                  <a:spLocks noChangeArrowheads="1"/>
                </p:cNvSpPr>
                <p:nvPr/>
              </p:nvSpPr>
              <p:spPr bwMode="auto">
                <a:xfrm>
                  <a:off x="1344" y="1680"/>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grpSp>
              <p:nvGrpSpPr>
                <p:cNvPr id="83017" name="Group 11"/>
                <p:cNvGrpSpPr>
                  <a:grpSpLocks/>
                </p:cNvGrpSpPr>
                <p:nvPr/>
              </p:nvGrpSpPr>
              <p:grpSpPr bwMode="auto">
                <a:xfrm>
                  <a:off x="240" y="1536"/>
                  <a:ext cx="2592" cy="394"/>
                  <a:chOff x="240" y="1536"/>
                  <a:chExt cx="2592" cy="394"/>
                </a:xfrm>
              </p:grpSpPr>
              <p:sp>
                <p:nvSpPr>
                  <p:cNvPr id="83018" name="Text Box 12"/>
                  <p:cNvSpPr txBox="1">
                    <a:spLocks noChangeArrowheads="1"/>
                  </p:cNvSpPr>
                  <p:nvPr/>
                </p:nvSpPr>
                <p:spPr bwMode="auto">
                  <a:xfrm>
                    <a:off x="254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sp>
                <p:nvSpPr>
                  <p:cNvPr id="83019" name="Text Box 13"/>
                  <p:cNvSpPr txBox="1">
                    <a:spLocks noChangeArrowheads="1"/>
                  </p:cNvSpPr>
                  <p:nvPr/>
                </p:nvSpPr>
                <p:spPr bwMode="auto">
                  <a:xfrm>
                    <a:off x="168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3020" name="Group 14"/>
                  <p:cNvGrpSpPr>
                    <a:grpSpLocks/>
                  </p:cNvGrpSpPr>
                  <p:nvPr/>
                </p:nvGrpSpPr>
                <p:grpSpPr bwMode="auto">
                  <a:xfrm>
                    <a:off x="240" y="1536"/>
                    <a:ext cx="2592" cy="394"/>
                    <a:chOff x="240" y="1536"/>
                    <a:chExt cx="2592" cy="394"/>
                  </a:xfrm>
                </p:grpSpPr>
                <p:grpSp>
                  <p:nvGrpSpPr>
                    <p:cNvPr id="83021" name="Group 15"/>
                    <p:cNvGrpSpPr>
                      <a:grpSpLocks/>
                    </p:cNvGrpSpPr>
                    <p:nvPr/>
                  </p:nvGrpSpPr>
                  <p:grpSpPr bwMode="auto">
                    <a:xfrm>
                      <a:off x="240" y="1536"/>
                      <a:ext cx="2592" cy="192"/>
                      <a:chOff x="240" y="1536"/>
                      <a:chExt cx="2592" cy="192"/>
                    </a:xfrm>
                  </p:grpSpPr>
                  <p:sp>
                    <p:nvSpPr>
                      <p:cNvPr id="83034" name="Line 16"/>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3035" name="Group 17"/>
                      <p:cNvGrpSpPr>
                        <a:grpSpLocks/>
                      </p:cNvGrpSpPr>
                      <p:nvPr/>
                    </p:nvGrpSpPr>
                    <p:grpSpPr bwMode="auto">
                      <a:xfrm>
                        <a:off x="480" y="1536"/>
                        <a:ext cx="1008" cy="192"/>
                        <a:chOff x="480" y="1536"/>
                        <a:chExt cx="1008" cy="192"/>
                      </a:xfrm>
                    </p:grpSpPr>
                    <p:grpSp>
                      <p:nvGrpSpPr>
                        <p:cNvPr id="83051" name="Group 18"/>
                        <p:cNvGrpSpPr>
                          <a:grpSpLocks/>
                        </p:cNvGrpSpPr>
                        <p:nvPr/>
                      </p:nvGrpSpPr>
                      <p:grpSpPr bwMode="auto">
                        <a:xfrm>
                          <a:off x="480" y="1536"/>
                          <a:ext cx="432" cy="192"/>
                          <a:chOff x="480" y="1536"/>
                          <a:chExt cx="432" cy="192"/>
                        </a:xfrm>
                      </p:grpSpPr>
                      <p:grpSp>
                        <p:nvGrpSpPr>
                          <p:cNvPr id="83059" name="Group 19"/>
                          <p:cNvGrpSpPr>
                            <a:grpSpLocks/>
                          </p:cNvGrpSpPr>
                          <p:nvPr/>
                        </p:nvGrpSpPr>
                        <p:grpSpPr bwMode="auto">
                          <a:xfrm>
                            <a:off x="480" y="1536"/>
                            <a:ext cx="144" cy="192"/>
                            <a:chOff x="480" y="1536"/>
                            <a:chExt cx="144" cy="192"/>
                          </a:xfrm>
                        </p:grpSpPr>
                        <p:sp>
                          <p:nvSpPr>
                            <p:cNvPr id="83063" name="Line 2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64" name="Line 2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3060" name="Group 22"/>
                          <p:cNvGrpSpPr>
                            <a:grpSpLocks/>
                          </p:cNvGrpSpPr>
                          <p:nvPr/>
                        </p:nvGrpSpPr>
                        <p:grpSpPr bwMode="auto">
                          <a:xfrm>
                            <a:off x="768" y="1536"/>
                            <a:ext cx="144" cy="192"/>
                            <a:chOff x="480" y="1536"/>
                            <a:chExt cx="144" cy="192"/>
                          </a:xfrm>
                        </p:grpSpPr>
                        <p:sp>
                          <p:nvSpPr>
                            <p:cNvPr id="83061" name="Line 23"/>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62" name="Line 24"/>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3052" name="Group 25"/>
                        <p:cNvGrpSpPr>
                          <a:grpSpLocks/>
                        </p:cNvGrpSpPr>
                        <p:nvPr/>
                      </p:nvGrpSpPr>
                      <p:grpSpPr bwMode="auto">
                        <a:xfrm>
                          <a:off x="1056" y="1536"/>
                          <a:ext cx="432" cy="192"/>
                          <a:chOff x="480" y="1536"/>
                          <a:chExt cx="432" cy="192"/>
                        </a:xfrm>
                      </p:grpSpPr>
                      <p:grpSp>
                        <p:nvGrpSpPr>
                          <p:cNvPr id="83053" name="Group 26"/>
                          <p:cNvGrpSpPr>
                            <a:grpSpLocks/>
                          </p:cNvGrpSpPr>
                          <p:nvPr/>
                        </p:nvGrpSpPr>
                        <p:grpSpPr bwMode="auto">
                          <a:xfrm>
                            <a:off x="480" y="1536"/>
                            <a:ext cx="144" cy="192"/>
                            <a:chOff x="480" y="1536"/>
                            <a:chExt cx="144" cy="192"/>
                          </a:xfrm>
                        </p:grpSpPr>
                        <p:sp>
                          <p:nvSpPr>
                            <p:cNvPr id="83057" name="Line 2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58" name="Line 2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3054" name="Group 29"/>
                          <p:cNvGrpSpPr>
                            <a:grpSpLocks/>
                          </p:cNvGrpSpPr>
                          <p:nvPr/>
                        </p:nvGrpSpPr>
                        <p:grpSpPr bwMode="auto">
                          <a:xfrm>
                            <a:off x="768" y="1536"/>
                            <a:ext cx="144" cy="192"/>
                            <a:chOff x="480" y="1536"/>
                            <a:chExt cx="144" cy="192"/>
                          </a:xfrm>
                        </p:grpSpPr>
                        <p:sp>
                          <p:nvSpPr>
                            <p:cNvPr id="83055" name="Line 3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56" name="Line 3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3036" name="Group 32"/>
                      <p:cNvGrpSpPr>
                        <a:grpSpLocks/>
                      </p:cNvGrpSpPr>
                      <p:nvPr/>
                    </p:nvGrpSpPr>
                    <p:grpSpPr bwMode="auto">
                      <a:xfrm>
                        <a:off x="1632" y="1536"/>
                        <a:ext cx="1008" cy="192"/>
                        <a:chOff x="480" y="1536"/>
                        <a:chExt cx="1008" cy="192"/>
                      </a:xfrm>
                    </p:grpSpPr>
                    <p:grpSp>
                      <p:nvGrpSpPr>
                        <p:cNvPr id="83037" name="Group 33"/>
                        <p:cNvGrpSpPr>
                          <a:grpSpLocks/>
                        </p:cNvGrpSpPr>
                        <p:nvPr/>
                      </p:nvGrpSpPr>
                      <p:grpSpPr bwMode="auto">
                        <a:xfrm>
                          <a:off x="480" y="1536"/>
                          <a:ext cx="432" cy="192"/>
                          <a:chOff x="480" y="1536"/>
                          <a:chExt cx="432" cy="192"/>
                        </a:xfrm>
                      </p:grpSpPr>
                      <p:grpSp>
                        <p:nvGrpSpPr>
                          <p:cNvPr id="83045" name="Group 34"/>
                          <p:cNvGrpSpPr>
                            <a:grpSpLocks/>
                          </p:cNvGrpSpPr>
                          <p:nvPr/>
                        </p:nvGrpSpPr>
                        <p:grpSpPr bwMode="auto">
                          <a:xfrm>
                            <a:off x="480" y="1536"/>
                            <a:ext cx="144" cy="192"/>
                            <a:chOff x="480" y="1536"/>
                            <a:chExt cx="144" cy="192"/>
                          </a:xfrm>
                        </p:grpSpPr>
                        <p:sp>
                          <p:nvSpPr>
                            <p:cNvPr id="83049" name="Line 3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50" name="Line 3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3046" name="Group 37"/>
                          <p:cNvGrpSpPr>
                            <a:grpSpLocks/>
                          </p:cNvGrpSpPr>
                          <p:nvPr/>
                        </p:nvGrpSpPr>
                        <p:grpSpPr bwMode="auto">
                          <a:xfrm>
                            <a:off x="768" y="1536"/>
                            <a:ext cx="144" cy="192"/>
                            <a:chOff x="480" y="1536"/>
                            <a:chExt cx="144" cy="192"/>
                          </a:xfrm>
                        </p:grpSpPr>
                        <p:sp>
                          <p:nvSpPr>
                            <p:cNvPr id="83047" name="Line 38"/>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48" name="Line 39"/>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3038" name="Group 40"/>
                        <p:cNvGrpSpPr>
                          <a:grpSpLocks/>
                        </p:cNvGrpSpPr>
                        <p:nvPr/>
                      </p:nvGrpSpPr>
                      <p:grpSpPr bwMode="auto">
                        <a:xfrm>
                          <a:off x="1056" y="1536"/>
                          <a:ext cx="432" cy="192"/>
                          <a:chOff x="480" y="1536"/>
                          <a:chExt cx="432" cy="192"/>
                        </a:xfrm>
                      </p:grpSpPr>
                      <p:grpSp>
                        <p:nvGrpSpPr>
                          <p:cNvPr id="83039" name="Group 41"/>
                          <p:cNvGrpSpPr>
                            <a:grpSpLocks/>
                          </p:cNvGrpSpPr>
                          <p:nvPr/>
                        </p:nvGrpSpPr>
                        <p:grpSpPr bwMode="auto">
                          <a:xfrm>
                            <a:off x="480" y="1536"/>
                            <a:ext cx="144" cy="192"/>
                            <a:chOff x="480" y="1536"/>
                            <a:chExt cx="144" cy="192"/>
                          </a:xfrm>
                        </p:grpSpPr>
                        <p:sp>
                          <p:nvSpPr>
                            <p:cNvPr id="83043" name="Line 4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44" name="Line 4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3040" name="Group 44"/>
                          <p:cNvGrpSpPr>
                            <a:grpSpLocks/>
                          </p:cNvGrpSpPr>
                          <p:nvPr/>
                        </p:nvGrpSpPr>
                        <p:grpSpPr bwMode="auto">
                          <a:xfrm>
                            <a:off x="768" y="1536"/>
                            <a:ext cx="144" cy="192"/>
                            <a:chOff x="480" y="1536"/>
                            <a:chExt cx="144" cy="192"/>
                          </a:xfrm>
                        </p:grpSpPr>
                        <p:sp>
                          <p:nvSpPr>
                            <p:cNvPr id="83041" name="Line 4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42" name="Line 4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3022" name="Text Box 47"/>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3023" name="Group 48"/>
                    <p:cNvGrpSpPr>
                      <a:grpSpLocks/>
                    </p:cNvGrpSpPr>
                    <p:nvPr/>
                  </p:nvGrpSpPr>
                  <p:grpSpPr bwMode="auto">
                    <a:xfrm>
                      <a:off x="480" y="1680"/>
                      <a:ext cx="672" cy="250"/>
                      <a:chOff x="480" y="1728"/>
                      <a:chExt cx="672" cy="250"/>
                    </a:xfrm>
                  </p:grpSpPr>
                  <p:sp>
                    <p:nvSpPr>
                      <p:cNvPr id="83030" name="Text Box 49"/>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3031" name="Text Box 50"/>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3032" name="Text Box 51"/>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3033" name="Text Box 52"/>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3024" name="Text Box 53"/>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3025" name="Text Box 54"/>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3026" name="Text Box 55"/>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3027" name="Text Box 56"/>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3028" name="Text Box 57"/>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3029" name="Text Box 58"/>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grpSp>
          </p:grpSp>
        </p:grpSp>
      </p:grpSp>
      <p:grpSp>
        <p:nvGrpSpPr>
          <p:cNvPr id="464955" name="Group 59"/>
          <p:cNvGrpSpPr>
            <a:grpSpLocks/>
          </p:cNvGrpSpPr>
          <p:nvPr/>
        </p:nvGrpSpPr>
        <p:grpSpPr bwMode="auto">
          <a:xfrm>
            <a:off x="4876800" y="2438400"/>
            <a:ext cx="4114800" cy="625475"/>
            <a:chOff x="432" y="2880"/>
            <a:chExt cx="2592" cy="394"/>
          </a:xfrm>
        </p:grpSpPr>
        <p:sp>
          <p:nvSpPr>
            <p:cNvPr id="82961" name="Text Box 60"/>
            <p:cNvSpPr txBox="1">
              <a:spLocks noChangeArrowheads="1"/>
            </p:cNvSpPr>
            <p:nvPr/>
          </p:nvSpPr>
          <p:spPr bwMode="auto">
            <a:xfrm>
              <a:off x="1872" y="302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2962" name="Group 61"/>
            <p:cNvGrpSpPr>
              <a:grpSpLocks/>
            </p:cNvGrpSpPr>
            <p:nvPr/>
          </p:nvGrpSpPr>
          <p:grpSpPr bwMode="auto">
            <a:xfrm>
              <a:off x="432" y="2880"/>
              <a:ext cx="2592" cy="394"/>
              <a:chOff x="432" y="2400"/>
              <a:chExt cx="2592" cy="394"/>
            </a:xfrm>
          </p:grpSpPr>
          <p:grpSp>
            <p:nvGrpSpPr>
              <p:cNvPr id="82963" name="Group 62"/>
              <p:cNvGrpSpPr>
                <a:grpSpLocks/>
              </p:cNvGrpSpPr>
              <p:nvPr/>
            </p:nvGrpSpPr>
            <p:grpSpPr bwMode="auto">
              <a:xfrm>
                <a:off x="432" y="2400"/>
                <a:ext cx="2592" cy="394"/>
                <a:chOff x="240" y="1536"/>
                <a:chExt cx="2592" cy="394"/>
              </a:xfrm>
            </p:grpSpPr>
            <p:grpSp>
              <p:nvGrpSpPr>
                <p:cNvPr id="82968" name="Group 63"/>
                <p:cNvGrpSpPr>
                  <a:grpSpLocks/>
                </p:cNvGrpSpPr>
                <p:nvPr/>
              </p:nvGrpSpPr>
              <p:grpSpPr bwMode="auto">
                <a:xfrm>
                  <a:off x="240" y="1536"/>
                  <a:ext cx="2592" cy="192"/>
                  <a:chOff x="240" y="1536"/>
                  <a:chExt cx="2592" cy="192"/>
                </a:xfrm>
              </p:grpSpPr>
              <p:sp>
                <p:nvSpPr>
                  <p:cNvPr id="82981" name="Line 64"/>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2982" name="Group 65"/>
                  <p:cNvGrpSpPr>
                    <a:grpSpLocks/>
                  </p:cNvGrpSpPr>
                  <p:nvPr/>
                </p:nvGrpSpPr>
                <p:grpSpPr bwMode="auto">
                  <a:xfrm>
                    <a:off x="480" y="1536"/>
                    <a:ext cx="1008" cy="192"/>
                    <a:chOff x="480" y="1536"/>
                    <a:chExt cx="1008" cy="192"/>
                  </a:xfrm>
                </p:grpSpPr>
                <p:grpSp>
                  <p:nvGrpSpPr>
                    <p:cNvPr id="82998" name="Group 66"/>
                    <p:cNvGrpSpPr>
                      <a:grpSpLocks/>
                    </p:cNvGrpSpPr>
                    <p:nvPr/>
                  </p:nvGrpSpPr>
                  <p:grpSpPr bwMode="auto">
                    <a:xfrm>
                      <a:off x="480" y="1536"/>
                      <a:ext cx="432" cy="192"/>
                      <a:chOff x="480" y="1536"/>
                      <a:chExt cx="432" cy="192"/>
                    </a:xfrm>
                  </p:grpSpPr>
                  <p:grpSp>
                    <p:nvGrpSpPr>
                      <p:cNvPr id="83006" name="Group 67"/>
                      <p:cNvGrpSpPr>
                        <a:grpSpLocks/>
                      </p:cNvGrpSpPr>
                      <p:nvPr/>
                    </p:nvGrpSpPr>
                    <p:grpSpPr bwMode="auto">
                      <a:xfrm>
                        <a:off x="480" y="1536"/>
                        <a:ext cx="144" cy="192"/>
                        <a:chOff x="480" y="1536"/>
                        <a:chExt cx="144" cy="192"/>
                      </a:xfrm>
                    </p:grpSpPr>
                    <p:sp>
                      <p:nvSpPr>
                        <p:cNvPr id="83010" name="Line 68"/>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11" name="Line 69"/>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3007" name="Group 70"/>
                      <p:cNvGrpSpPr>
                        <a:grpSpLocks/>
                      </p:cNvGrpSpPr>
                      <p:nvPr/>
                    </p:nvGrpSpPr>
                    <p:grpSpPr bwMode="auto">
                      <a:xfrm>
                        <a:off x="768" y="1536"/>
                        <a:ext cx="144" cy="192"/>
                        <a:chOff x="480" y="1536"/>
                        <a:chExt cx="144" cy="192"/>
                      </a:xfrm>
                    </p:grpSpPr>
                    <p:sp>
                      <p:nvSpPr>
                        <p:cNvPr id="83008" name="Line 71"/>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09" name="Line 72"/>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2999" name="Group 73"/>
                    <p:cNvGrpSpPr>
                      <a:grpSpLocks/>
                    </p:cNvGrpSpPr>
                    <p:nvPr/>
                  </p:nvGrpSpPr>
                  <p:grpSpPr bwMode="auto">
                    <a:xfrm>
                      <a:off x="1056" y="1536"/>
                      <a:ext cx="432" cy="192"/>
                      <a:chOff x="480" y="1536"/>
                      <a:chExt cx="432" cy="192"/>
                    </a:xfrm>
                  </p:grpSpPr>
                  <p:grpSp>
                    <p:nvGrpSpPr>
                      <p:cNvPr id="83000" name="Group 74"/>
                      <p:cNvGrpSpPr>
                        <a:grpSpLocks/>
                      </p:cNvGrpSpPr>
                      <p:nvPr/>
                    </p:nvGrpSpPr>
                    <p:grpSpPr bwMode="auto">
                      <a:xfrm>
                        <a:off x="480" y="1536"/>
                        <a:ext cx="144" cy="192"/>
                        <a:chOff x="480" y="1536"/>
                        <a:chExt cx="144" cy="192"/>
                      </a:xfrm>
                    </p:grpSpPr>
                    <p:sp>
                      <p:nvSpPr>
                        <p:cNvPr id="83004" name="Line 7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05" name="Line 7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3001" name="Group 77"/>
                      <p:cNvGrpSpPr>
                        <a:grpSpLocks/>
                      </p:cNvGrpSpPr>
                      <p:nvPr/>
                    </p:nvGrpSpPr>
                    <p:grpSpPr bwMode="auto">
                      <a:xfrm>
                        <a:off x="768" y="1536"/>
                        <a:ext cx="144" cy="192"/>
                        <a:chOff x="480" y="1536"/>
                        <a:chExt cx="144" cy="192"/>
                      </a:xfrm>
                    </p:grpSpPr>
                    <p:sp>
                      <p:nvSpPr>
                        <p:cNvPr id="83002" name="Line 78"/>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03" name="Line 79"/>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2983" name="Group 80"/>
                  <p:cNvGrpSpPr>
                    <a:grpSpLocks/>
                  </p:cNvGrpSpPr>
                  <p:nvPr/>
                </p:nvGrpSpPr>
                <p:grpSpPr bwMode="auto">
                  <a:xfrm>
                    <a:off x="1632" y="1536"/>
                    <a:ext cx="1008" cy="192"/>
                    <a:chOff x="480" y="1536"/>
                    <a:chExt cx="1008" cy="192"/>
                  </a:xfrm>
                </p:grpSpPr>
                <p:grpSp>
                  <p:nvGrpSpPr>
                    <p:cNvPr id="82984" name="Group 81"/>
                    <p:cNvGrpSpPr>
                      <a:grpSpLocks/>
                    </p:cNvGrpSpPr>
                    <p:nvPr/>
                  </p:nvGrpSpPr>
                  <p:grpSpPr bwMode="auto">
                    <a:xfrm>
                      <a:off x="480" y="1536"/>
                      <a:ext cx="432" cy="192"/>
                      <a:chOff x="480" y="1536"/>
                      <a:chExt cx="432" cy="192"/>
                    </a:xfrm>
                  </p:grpSpPr>
                  <p:grpSp>
                    <p:nvGrpSpPr>
                      <p:cNvPr id="82992" name="Group 82"/>
                      <p:cNvGrpSpPr>
                        <a:grpSpLocks/>
                      </p:cNvGrpSpPr>
                      <p:nvPr/>
                    </p:nvGrpSpPr>
                    <p:grpSpPr bwMode="auto">
                      <a:xfrm>
                        <a:off x="480" y="1536"/>
                        <a:ext cx="144" cy="192"/>
                        <a:chOff x="480" y="1536"/>
                        <a:chExt cx="144" cy="192"/>
                      </a:xfrm>
                    </p:grpSpPr>
                    <p:sp>
                      <p:nvSpPr>
                        <p:cNvPr id="82996" name="Line 83"/>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97" name="Line 84"/>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2993" name="Group 85"/>
                      <p:cNvGrpSpPr>
                        <a:grpSpLocks/>
                      </p:cNvGrpSpPr>
                      <p:nvPr/>
                    </p:nvGrpSpPr>
                    <p:grpSpPr bwMode="auto">
                      <a:xfrm>
                        <a:off x="768" y="1536"/>
                        <a:ext cx="144" cy="192"/>
                        <a:chOff x="480" y="1536"/>
                        <a:chExt cx="144" cy="192"/>
                      </a:xfrm>
                    </p:grpSpPr>
                    <p:sp>
                      <p:nvSpPr>
                        <p:cNvPr id="82994" name="Line 86"/>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95" name="Line 87"/>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2985" name="Group 88"/>
                    <p:cNvGrpSpPr>
                      <a:grpSpLocks/>
                    </p:cNvGrpSpPr>
                    <p:nvPr/>
                  </p:nvGrpSpPr>
                  <p:grpSpPr bwMode="auto">
                    <a:xfrm>
                      <a:off x="1056" y="1536"/>
                      <a:ext cx="432" cy="192"/>
                      <a:chOff x="480" y="1536"/>
                      <a:chExt cx="432" cy="192"/>
                    </a:xfrm>
                  </p:grpSpPr>
                  <p:grpSp>
                    <p:nvGrpSpPr>
                      <p:cNvPr id="82986" name="Group 89"/>
                      <p:cNvGrpSpPr>
                        <a:grpSpLocks/>
                      </p:cNvGrpSpPr>
                      <p:nvPr/>
                    </p:nvGrpSpPr>
                    <p:grpSpPr bwMode="auto">
                      <a:xfrm>
                        <a:off x="480" y="1536"/>
                        <a:ext cx="144" cy="192"/>
                        <a:chOff x="480" y="1536"/>
                        <a:chExt cx="144" cy="192"/>
                      </a:xfrm>
                    </p:grpSpPr>
                    <p:sp>
                      <p:nvSpPr>
                        <p:cNvPr id="82990" name="Line 9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91" name="Line 9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2987" name="Group 92"/>
                      <p:cNvGrpSpPr>
                        <a:grpSpLocks/>
                      </p:cNvGrpSpPr>
                      <p:nvPr/>
                    </p:nvGrpSpPr>
                    <p:grpSpPr bwMode="auto">
                      <a:xfrm>
                        <a:off x="768" y="1536"/>
                        <a:ext cx="144" cy="192"/>
                        <a:chOff x="480" y="1536"/>
                        <a:chExt cx="144" cy="192"/>
                      </a:xfrm>
                    </p:grpSpPr>
                    <p:sp>
                      <p:nvSpPr>
                        <p:cNvPr id="82988" name="Line 93"/>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89" name="Line 94"/>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2969" name="Text Box 95"/>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2970" name="Group 96"/>
                <p:cNvGrpSpPr>
                  <a:grpSpLocks/>
                </p:cNvGrpSpPr>
                <p:nvPr/>
              </p:nvGrpSpPr>
              <p:grpSpPr bwMode="auto">
                <a:xfrm>
                  <a:off x="480" y="1680"/>
                  <a:ext cx="672" cy="250"/>
                  <a:chOff x="480" y="1728"/>
                  <a:chExt cx="672" cy="250"/>
                </a:xfrm>
              </p:grpSpPr>
              <p:sp>
                <p:nvSpPr>
                  <p:cNvPr id="82977" name="Text Box 97"/>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2978" name="Text Box 98"/>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2979" name="Text Box 99"/>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2980" name="Text Box 100"/>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2971" name="Text Box 101"/>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2972" name="Text Box 102"/>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2973" name="Text Box 103"/>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2974" name="Text Box 104"/>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2975" name="Text Box 105"/>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2976" name="Text Box 106"/>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2964" name="Text Box 107"/>
              <p:cNvSpPr txBox="1">
                <a:spLocks noChangeArrowheads="1"/>
              </p:cNvSpPr>
              <p:nvPr/>
            </p:nvSpPr>
            <p:spPr bwMode="auto">
              <a:xfrm>
                <a:off x="1536" y="2544"/>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sp>
            <p:nvSpPr>
              <p:cNvPr id="82965" name="Text Box 108"/>
              <p:cNvSpPr txBox="1">
                <a:spLocks noChangeArrowheads="1"/>
              </p:cNvSpPr>
              <p:nvPr/>
            </p:nvSpPr>
            <p:spPr bwMode="auto">
              <a:xfrm>
                <a:off x="2160"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2966" name="Text Box 109"/>
              <p:cNvSpPr txBox="1">
                <a:spLocks noChangeArrowheads="1"/>
              </p:cNvSpPr>
              <p:nvPr/>
            </p:nvSpPr>
            <p:spPr bwMode="auto">
              <a:xfrm>
                <a:off x="2448"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2967" name="Text Box 110"/>
              <p:cNvSpPr txBox="1">
                <a:spLocks noChangeArrowheads="1"/>
              </p:cNvSpPr>
              <p:nvPr/>
            </p:nvSpPr>
            <p:spPr bwMode="auto">
              <a:xfrm>
                <a:off x="2736"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grpSp>
      </p:grpSp>
      <p:sp>
        <p:nvSpPr>
          <p:cNvPr id="465007" name="Text Box 111"/>
          <p:cNvSpPr txBox="1">
            <a:spLocks noChangeArrowheads="1"/>
          </p:cNvSpPr>
          <p:nvPr/>
        </p:nvSpPr>
        <p:spPr bwMode="auto">
          <a:xfrm>
            <a:off x="6477000" y="22860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000" b="1">
                <a:solidFill>
                  <a:srgbClr val="0033CC"/>
                </a:solidFill>
              </a:rPr>
              <a:t>[</a:t>
            </a:r>
          </a:p>
        </p:txBody>
      </p:sp>
      <p:sp>
        <p:nvSpPr>
          <p:cNvPr id="465008" name="Line 112"/>
          <p:cNvSpPr>
            <a:spLocks noChangeShapeType="1"/>
          </p:cNvSpPr>
          <p:nvPr/>
        </p:nvSpPr>
        <p:spPr bwMode="auto">
          <a:xfrm>
            <a:off x="6629400" y="2590800"/>
            <a:ext cx="1676400"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65009" name="Object 113"/>
          <p:cNvGraphicFramePr>
            <a:graphicFrameLocks noChangeAspect="1"/>
          </p:cNvGraphicFramePr>
          <p:nvPr/>
        </p:nvGraphicFramePr>
        <p:xfrm>
          <a:off x="3733800" y="1676400"/>
          <a:ext cx="1504950" cy="638175"/>
        </p:xfrm>
        <a:graphic>
          <a:graphicData uri="http://schemas.openxmlformats.org/presentationml/2006/ole">
            <mc:AlternateContent xmlns:mc="http://schemas.openxmlformats.org/markup-compatibility/2006">
              <mc:Choice xmlns:v="urn:schemas-microsoft-com:vml" Requires="v">
                <p:oleObj spid="_x0000_s83071" name="Equation" r:id="rId4" imgW="418918" imgH="177723" progId="Equation.3">
                  <p:embed/>
                </p:oleObj>
              </mc:Choice>
              <mc:Fallback>
                <p:oleObj name="Equation" r:id="rId4" imgW="418918" imgH="177723" progId="Equation.3">
                  <p:embed/>
                  <p:pic>
                    <p:nvPicPr>
                      <p:cNvPr id="0" name="Object 1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676400"/>
                        <a:ext cx="1504950" cy="638175"/>
                      </a:xfrm>
                      <a:prstGeom prst="rect">
                        <a:avLst/>
                      </a:prstGeom>
                      <a:solidFill>
                        <a:srgbClr val="6699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5010" name="Text Box 114"/>
          <p:cNvSpPr txBox="1">
            <a:spLocks noChangeArrowheads="1"/>
          </p:cNvSpPr>
          <p:nvPr/>
        </p:nvSpPr>
        <p:spPr bwMode="auto">
          <a:xfrm>
            <a:off x="228600" y="3962400"/>
            <a:ext cx="8610600" cy="2654300"/>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Both of these number lines show the inequality above.  They are just using two different notations.  Because the inequality is "greater than </a:t>
            </a:r>
            <a:r>
              <a:rPr kumimoji="0" lang="en-US" sz="2800" b="1" i="1">
                <a:solidFill>
                  <a:srgbClr val="FFCC99"/>
                </a:solidFill>
                <a:latin typeface="Arial" charset="0"/>
              </a:rPr>
              <a:t>or equal to"</a:t>
            </a:r>
            <a:r>
              <a:rPr kumimoji="0" lang="en-US" sz="2800">
                <a:solidFill>
                  <a:srgbClr val="66FFFF"/>
                </a:solidFill>
                <a:latin typeface="Arial" charset="0"/>
              </a:rPr>
              <a:t> the solution can equal the endpoint.  That is why the circle is filled in.  With interval notation brackets, a square bracket means it can equal the endpoint.</a:t>
            </a:r>
          </a:p>
        </p:txBody>
      </p:sp>
      <p:sp>
        <p:nvSpPr>
          <p:cNvPr id="465011" name="Line 115"/>
          <p:cNvSpPr>
            <a:spLocks noChangeShapeType="1"/>
          </p:cNvSpPr>
          <p:nvPr/>
        </p:nvSpPr>
        <p:spPr bwMode="auto">
          <a:xfrm flipH="1" flipV="1">
            <a:off x="2209800" y="2743200"/>
            <a:ext cx="5029200" cy="21336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5012" name="Line 116"/>
          <p:cNvSpPr>
            <a:spLocks noChangeShapeType="1"/>
          </p:cNvSpPr>
          <p:nvPr/>
        </p:nvSpPr>
        <p:spPr bwMode="auto">
          <a:xfrm flipH="1" flipV="1">
            <a:off x="6629400" y="2819400"/>
            <a:ext cx="609600" cy="20574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5013" name="Text Box 117"/>
          <p:cNvSpPr txBox="1">
            <a:spLocks noChangeArrowheads="1"/>
          </p:cNvSpPr>
          <p:nvPr/>
        </p:nvSpPr>
        <p:spPr bwMode="auto">
          <a:xfrm>
            <a:off x="2667000" y="3200400"/>
            <a:ext cx="1981200" cy="457200"/>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006666"/>
                </a:solidFill>
                <a:latin typeface="Arial" charset="0"/>
              </a:rPr>
              <a:t>circle filled in</a:t>
            </a:r>
          </a:p>
        </p:txBody>
      </p:sp>
      <p:sp>
        <p:nvSpPr>
          <p:cNvPr id="465014" name="Text Box 118"/>
          <p:cNvSpPr txBox="1">
            <a:spLocks noChangeArrowheads="1"/>
          </p:cNvSpPr>
          <p:nvPr/>
        </p:nvSpPr>
        <p:spPr bwMode="auto">
          <a:xfrm>
            <a:off x="5638800" y="3200400"/>
            <a:ext cx="3048000" cy="457200"/>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006666"/>
                </a:solidFill>
                <a:latin typeface="Arial" charset="0"/>
              </a:rPr>
              <a:t>squared end bracket</a:t>
            </a:r>
          </a:p>
        </p:txBody>
      </p:sp>
      <p:sp>
        <p:nvSpPr>
          <p:cNvPr id="465015" name="Text Box 119"/>
          <p:cNvSpPr txBox="1">
            <a:spLocks noChangeArrowheads="1"/>
          </p:cNvSpPr>
          <p:nvPr/>
        </p:nvSpPr>
        <p:spPr bwMode="auto">
          <a:xfrm>
            <a:off x="228600" y="228600"/>
            <a:ext cx="8915400" cy="11906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600">
                <a:solidFill>
                  <a:srgbClr val="FF3300"/>
                </a:solidFill>
                <a:latin typeface="Arial Black" pitchFamily="34" charset="0"/>
              </a:rPr>
              <a:t>Remember---these mean the same thing---just two different notations.</a:t>
            </a:r>
          </a:p>
        </p:txBody>
      </p:sp>
      <p:sp>
        <p:nvSpPr>
          <p:cNvPr id="465016" name="Rectangle 120"/>
          <p:cNvSpPr>
            <a:spLocks noChangeArrowheads="1"/>
          </p:cNvSpPr>
          <p:nvPr/>
        </p:nvSpPr>
        <p:spPr bwMode="auto">
          <a:xfrm>
            <a:off x="6477000" y="4876800"/>
            <a:ext cx="2133600" cy="457200"/>
          </a:xfrm>
          <a:prstGeom prst="rect">
            <a:avLst/>
          </a:prstGeom>
          <a:noFill/>
          <a:ln w="381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65009"/>
                                        </p:tgtEl>
                                        <p:attrNameLst>
                                          <p:attrName>style.visibility</p:attrName>
                                        </p:attrNameLst>
                                      </p:cBhvr>
                                      <p:to>
                                        <p:strVal val="visible"/>
                                      </p:to>
                                    </p:set>
                                    <p:anim calcmode="lin" valueType="num">
                                      <p:cBhvr>
                                        <p:cTn id="7" dur="1000" fill="hold"/>
                                        <p:tgtEl>
                                          <p:spTgt spid="465009"/>
                                        </p:tgtEl>
                                        <p:attrNameLst>
                                          <p:attrName>ppt_w</p:attrName>
                                        </p:attrNameLst>
                                      </p:cBhvr>
                                      <p:tavLst>
                                        <p:tav tm="0">
                                          <p:val>
                                            <p:fltVal val="0"/>
                                          </p:val>
                                        </p:tav>
                                        <p:tav tm="100000">
                                          <p:val>
                                            <p:strVal val="#ppt_w"/>
                                          </p:val>
                                        </p:tav>
                                      </p:tavLst>
                                    </p:anim>
                                    <p:anim calcmode="lin" valueType="num">
                                      <p:cBhvr>
                                        <p:cTn id="8" dur="1000" fill="hold"/>
                                        <p:tgtEl>
                                          <p:spTgt spid="465009"/>
                                        </p:tgtEl>
                                        <p:attrNameLst>
                                          <p:attrName>ppt_h</p:attrName>
                                        </p:attrNameLst>
                                      </p:cBhvr>
                                      <p:tavLst>
                                        <p:tav tm="0">
                                          <p:val>
                                            <p:fltVal val="0"/>
                                          </p:val>
                                        </p:tav>
                                        <p:tav tm="100000">
                                          <p:val>
                                            <p:strVal val="#ppt_h"/>
                                          </p:val>
                                        </p:tav>
                                      </p:tavLst>
                                    </p:anim>
                                    <p:anim calcmode="lin" valueType="num">
                                      <p:cBhvr>
                                        <p:cTn id="9" dur="1000" fill="hold"/>
                                        <p:tgtEl>
                                          <p:spTgt spid="46500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5009"/>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 presetClass="entr" presetSubtype="6" fill="hold" nodeType="afterEffect">
                                  <p:stCondLst>
                                    <p:cond delay="0"/>
                                  </p:stCondLst>
                                  <p:childTnLst>
                                    <p:set>
                                      <p:cBhvr>
                                        <p:cTn id="13" dur="1" fill="hold">
                                          <p:stCondLst>
                                            <p:cond delay="0"/>
                                          </p:stCondLst>
                                        </p:cTn>
                                        <p:tgtEl>
                                          <p:spTgt spid="464901"/>
                                        </p:tgtEl>
                                        <p:attrNameLst>
                                          <p:attrName>style.visibility</p:attrName>
                                        </p:attrNameLst>
                                      </p:cBhvr>
                                      <p:to>
                                        <p:strVal val="visible"/>
                                      </p:to>
                                    </p:set>
                                    <p:anim calcmode="lin" valueType="num">
                                      <p:cBhvr additive="base">
                                        <p:cTn id="14" dur="500" fill="hold"/>
                                        <p:tgtEl>
                                          <p:spTgt spid="464901"/>
                                        </p:tgtEl>
                                        <p:attrNameLst>
                                          <p:attrName>ppt_x</p:attrName>
                                        </p:attrNameLst>
                                      </p:cBhvr>
                                      <p:tavLst>
                                        <p:tav tm="0">
                                          <p:val>
                                            <p:strVal val="1+#ppt_w/2"/>
                                          </p:val>
                                        </p:tav>
                                        <p:tav tm="100000">
                                          <p:val>
                                            <p:strVal val="#ppt_x"/>
                                          </p:val>
                                        </p:tav>
                                      </p:tavLst>
                                    </p:anim>
                                    <p:anim calcmode="lin" valueType="num">
                                      <p:cBhvr additive="base">
                                        <p:cTn id="15" dur="500" fill="hold"/>
                                        <p:tgtEl>
                                          <p:spTgt spid="464901"/>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500"/>
                            </p:stCondLst>
                            <p:childTnLst>
                              <p:par>
                                <p:cTn id="17" presetID="2" presetClass="entr" presetSubtype="12" fill="hold" nodeType="afterEffect">
                                  <p:stCondLst>
                                    <p:cond delay="0"/>
                                  </p:stCondLst>
                                  <p:childTnLst>
                                    <p:set>
                                      <p:cBhvr>
                                        <p:cTn id="18" dur="1" fill="hold">
                                          <p:stCondLst>
                                            <p:cond delay="0"/>
                                          </p:stCondLst>
                                        </p:cTn>
                                        <p:tgtEl>
                                          <p:spTgt spid="464955"/>
                                        </p:tgtEl>
                                        <p:attrNameLst>
                                          <p:attrName>style.visibility</p:attrName>
                                        </p:attrNameLst>
                                      </p:cBhvr>
                                      <p:to>
                                        <p:strVal val="visible"/>
                                      </p:to>
                                    </p:set>
                                    <p:anim calcmode="lin" valueType="num">
                                      <p:cBhvr additive="base">
                                        <p:cTn id="19" dur="500" fill="hold"/>
                                        <p:tgtEl>
                                          <p:spTgt spid="464955"/>
                                        </p:tgtEl>
                                        <p:attrNameLst>
                                          <p:attrName>ppt_x</p:attrName>
                                        </p:attrNameLst>
                                      </p:cBhvr>
                                      <p:tavLst>
                                        <p:tav tm="0">
                                          <p:val>
                                            <p:strVal val="0-#ppt_w/2"/>
                                          </p:val>
                                        </p:tav>
                                        <p:tav tm="100000">
                                          <p:val>
                                            <p:strVal val="#ppt_x"/>
                                          </p:val>
                                        </p:tav>
                                      </p:tavLst>
                                    </p:anim>
                                    <p:anim calcmode="lin" valueType="num">
                                      <p:cBhvr additive="base">
                                        <p:cTn id="20" dur="500" fill="hold"/>
                                        <p:tgtEl>
                                          <p:spTgt spid="46495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64899"/>
                                        </p:tgtEl>
                                        <p:attrNameLst>
                                          <p:attrName>style.visibility</p:attrName>
                                        </p:attrNameLst>
                                      </p:cBhvr>
                                      <p:to>
                                        <p:strVal val="visible"/>
                                      </p:to>
                                    </p:set>
                                  </p:childTnLst>
                                </p:cTn>
                              </p:par>
                            </p:childTnLst>
                          </p:cTn>
                        </p:par>
                        <p:par>
                          <p:cTn id="25" fill="hold" nodeType="afterGroup">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464900"/>
                                        </p:tgtEl>
                                        <p:attrNameLst>
                                          <p:attrName>style.visibility</p:attrName>
                                        </p:attrNameLst>
                                      </p:cBhvr>
                                      <p:to>
                                        <p:strVal val="visible"/>
                                      </p:to>
                                    </p:set>
                                    <p:animEffect transition="in" filter="wipe(left)">
                                      <p:cBhvr>
                                        <p:cTn id="28" dur="500"/>
                                        <p:tgtEl>
                                          <p:spTgt spid="46490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65007"/>
                                        </p:tgtEl>
                                        <p:attrNameLst>
                                          <p:attrName>style.visibility</p:attrName>
                                        </p:attrNameLst>
                                      </p:cBhvr>
                                      <p:to>
                                        <p:strVal val="visible"/>
                                      </p:to>
                                    </p:set>
                                  </p:childTnLst>
                                </p:cTn>
                              </p:par>
                            </p:childTnLst>
                          </p:cTn>
                        </p:par>
                        <p:par>
                          <p:cTn id="33" fill="hold" nodeType="afterGroup">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465008"/>
                                        </p:tgtEl>
                                        <p:attrNameLst>
                                          <p:attrName>style.visibility</p:attrName>
                                        </p:attrNameLst>
                                      </p:cBhvr>
                                      <p:to>
                                        <p:strVal val="visible"/>
                                      </p:to>
                                    </p:set>
                                    <p:animEffect transition="in" filter="wipe(left)">
                                      <p:cBhvr>
                                        <p:cTn id="36" dur="500"/>
                                        <p:tgtEl>
                                          <p:spTgt spid="46500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465010"/>
                                        </p:tgtEl>
                                        <p:attrNameLst>
                                          <p:attrName>style.visibility</p:attrName>
                                        </p:attrNameLst>
                                      </p:cBhvr>
                                      <p:to>
                                        <p:strVal val="visible"/>
                                      </p:to>
                                    </p:set>
                                    <p:animEffect transition="in" filter="randombar(horizontal)">
                                      <p:cBhvr>
                                        <p:cTn id="41" dur="500"/>
                                        <p:tgtEl>
                                          <p:spTgt spid="46501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465016"/>
                                        </p:tgtEl>
                                        <p:attrNameLst>
                                          <p:attrName>style.visibility</p:attrName>
                                        </p:attrNameLst>
                                      </p:cBhvr>
                                      <p:to>
                                        <p:strVal val="visible"/>
                                      </p:to>
                                    </p:set>
                                    <p:animEffect transition="in" filter="dissolve">
                                      <p:cBhvr>
                                        <p:cTn id="46" dur="500"/>
                                        <p:tgtEl>
                                          <p:spTgt spid="465016"/>
                                        </p:tgtEl>
                                      </p:cBhvr>
                                    </p:animEffect>
                                  </p:childTnLst>
                                </p:cTn>
                              </p:par>
                            </p:childTnLst>
                          </p:cTn>
                        </p:par>
                        <p:par>
                          <p:cTn id="47" fill="hold" nodeType="afterGroup">
                            <p:stCondLst>
                              <p:cond delay="500"/>
                            </p:stCondLst>
                            <p:childTnLst>
                              <p:par>
                                <p:cTn id="48" presetID="22" presetClass="entr" presetSubtype="2" fill="hold" grpId="0" nodeType="afterEffect">
                                  <p:stCondLst>
                                    <p:cond delay="0"/>
                                  </p:stCondLst>
                                  <p:childTnLst>
                                    <p:set>
                                      <p:cBhvr>
                                        <p:cTn id="49" dur="1" fill="hold">
                                          <p:stCondLst>
                                            <p:cond delay="0"/>
                                          </p:stCondLst>
                                        </p:cTn>
                                        <p:tgtEl>
                                          <p:spTgt spid="465011"/>
                                        </p:tgtEl>
                                        <p:attrNameLst>
                                          <p:attrName>style.visibility</p:attrName>
                                        </p:attrNameLst>
                                      </p:cBhvr>
                                      <p:to>
                                        <p:strVal val="visible"/>
                                      </p:to>
                                    </p:set>
                                    <p:animEffect transition="in" filter="wipe(right)">
                                      <p:cBhvr>
                                        <p:cTn id="50" dur="500"/>
                                        <p:tgtEl>
                                          <p:spTgt spid="465011"/>
                                        </p:tgtEl>
                                      </p:cBhvr>
                                    </p:animEffect>
                                  </p:childTnLst>
                                </p:cTn>
                              </p:par>
                            </p:childTnLst>
                          </p:cTn>
                        </p:par>
                        <p:par>
                          <p:cTn id="51" fill="hold" nodeType="afterGroup">
                            <p:stCondLst>
                              <p:cond delay="1000"/>
                            </p:stCondLst>
                            <p:childTnLst>
                              <p:par>
                                <p:cTn id="52" presetID="9" presetClass="entr" presetSubtype="0" fill="hold" grpId="0" nodeType="afterEffect">
                                  <p:stCondLst>
                                    <p:cond delay="1000"/>
                                  </p:stCondLst>
                                  <p:childTnLst>
                                    <p:set>
                                      <p:cBhvr>
                                        <p:cTn id="53" dur="1" fill="hold">
                                          <p:stCondLst>
                                            <p:cond delay="0"/>
                                          </p:stCondLst>
                                        </p:cTn>
                                        <p:tgtEl>
                                          <p:spTgt spid="465013"/>
                                        </p:tgtEl>
                                        <p:attrNameLst>
                                          <p:attrName>style.visibility</p:attrName>
                                        </p:attrNameLst>
                                      </p:cBhvr>
                                      <p:to>
                                        <p:strVal val="visible"/>
                                      </p:to>
                                    </p:set>
                                    <p:animEffect transition="in" filter="dissolve">
                                      <p:cBhvr>
                                        <p:cTn id="54" dur="500"/>
                                        <p:tgtEl>
                                          <p:spTgt spid="46501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465012"/>
                                        </p:tgtEl>
                                        <p:attrNameLst>
                                          <p:attrName>style.visibility</p:attrName>
                                        </p:attrNameLst>
                                      </p:cBhvr>
                                      <p:to>
                                        <p:strVal val="visible"/>
                                      </p:to>
                                    </p:set>
                                    <p:animEffect transition="in" filter="wipe(down)">
                                      <p:cBhvr>
                                        <p:cTn id="59" dur="500"/>
                                        <p:tgtEl>
                                          <p:spTgt spid="465012"/>
                                        </p:tgtEl>
                                      </p:cBhvr>
                                    </p:animEffect>
                                  </p:childTnLst>
                                </p:cTn>
                              </p:par>
                            </p:childTnLst>
                          </p:cTn>
                        </p:par>
                        <p:par>
                          <p:cTn id="60" fill="hold" nodeType="afterGroup">
                            <p:stCondLst>
                              <p:cond delay="500"/>
                            </p:stCondLst>
                            <p:childTnLst>
                              <p:par>
                                <p:cTn id="61" presetID="9" presetClass="entr" presetSubtype="0" fill="hold" grpId="0" nodeType="afterEffect">
                                  <p:stCondLst>
                                    <p:cond delay="1000"/>
                                  </p:stCondLst>
                                  <p:childTnLst>
                                    <p:set>
                                      <p:cBhvr>
                                        <p:cTn id="62" dur="1" fill="hold">
                                          <p:stCondLst>
                                            <p:cond delay="0"/>
                                          </p:stCondLst>
                                        </p:cTn>
                                        <p:tgtEl>
                                          <p:spTgt spid="465014"/>
                                        </p:tgtEl>
                                        <p:attrNameLst>
                                          <p:attrName>style.visibility</p:attrName>
                                        </p:attrNameLst>
                                      </p:cBhvr>
                                      <p:to>
                                        <p:strVal val="visible"/>
                                      </p:to>
                                    </p:set>
                                    <p:animEffect transition="in" filter="dissolve">
                                      <p:cBhvr>
                                        <p:cTn id="63" dur="500"/>
                                        <p:tgtEl>
                                          <p:spTgt spid="46501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465015"/>
                                        </p:tgtEl>
                                        <p:attrNameLst>
                                          <p:attrName>style.visibility</p:attrName>
                                        </p:attrNameLst>
                                      </p:cBhvr>
                                      <p:to>
                                        <p:strVal val="visible"/>
                                      </p:to>
                                    </p:set>
                                    <p:anim calcmode="lin" valueType="num">
                                      <p:cBhvr>
                                        <p:cTn id="68" dur="500" fill="hold"/>
                                        <p:tgtEl>
                                          <p:spTgt spid="465015"/>
                                        </p:tgtEl>
                                        <p:attrNameLst>
                                          <p:attrName>ppt_w</p:attrName>
                                        </p:attrNameLst>
                                      </p:cBhvr>
                                      <p:tavLst>
                                        <p:tav tm="0">
                                          <p:val>
                                            <p:fltVal val="0"/>
                                          </p:val>
                                        </p:tav>
                                        <p:tav tm="100000">
                                          <p:val>
                                            <p:strVal val="#ppt_w"/>
                                          </p:val>
                                        </p:tav>
                                      </p:tavLst>
                                    </p:anim>
                                    <p:anim calcmode="lin" valueType="num">
                                      <p:cBhvr>
                                        <p:cTn id="69" dur="500" fill="hold"/>
                                        <p:tgtEl>
                                          <p:spTgt spid="4650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899" grpId="0" animBg="1" autoUpdateAnimBg="0"/>
      <p:bldP spid="464900" grpId="0" animBg="1"/>
      <p:bldP spid="465007" grpId="0" autoUpdateAnimBg="0"/>
      <p:bldP spid="465008" grpId="0" animBg="1"/>
      <p:bldP spid="465010" grpId="0" animBg="1" autoUpdateAnimBg="0"/>
      <p:bldP spid="465011" grpId="0" animBg="1"/>
      <p:bldP spid="465012" grpId="0" animBg="1"/>
      <p:bldP spid="465013" grpId="0" animBg="1" autoUpdateAnimBg="0"/>
      <p:bldP spid="465014" grpId="0" animBg="1" autoUpdateAnimBg="0"/>
      <p:bldP spid="465015" grpId="0" animBg="1" autoUpdateAnimBg="0"/>
      <p:bldP spid="465016"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5922" name="Group 2"/>
          <p:cNvGrpSpPr>
            <a:grpSpLocks/>
          </p:cNvGrpSpPr>
          <p:nvPr/>
        </p:nvGrpSpPr>
        <p:grpSpPr bwMode="auto">
          <a:xfrm>
            <a:off x="381000" y="2438400"/>
            <a:ext cx="4114800" cy="625475"/>
            <a:chOff x="240" y="1536"/>
            <a:chExt cx="2592" cy="394"/>
          </a:xfrm>
        </p:grpSpPr>
        <p:sp>
          <p:nvSpPr>
            <p:cNvPr id="84036" name="Text Box 3"/>
            <p:cNvSpPr txBox="1">
              <a:spLocks noChangeArrowheads="1"/>
            </p:cNvSpPr>
            <p:nvPr/>
          </p:nvSpPr>
          <p:spPr bwMode="auto">
            <a:xfrm>
              <a:off x="22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grpSp>
          <p:nvGrpSpPr>
            <p:cNvPr id="84037" name="Group 4"/>
            <p:cNvGrpSpPr>
              <a:grpSpLocks/>
            </p:cNvGrpSpPr>
            <p:nvPr/>
          </p:nvGrpSpPr>
          <p:grpSpPr bwMode="auto">
            <a:xfrm>
              <a:off x="240" y="1536"/>
              <a:ext cx="2592" cy="394"/>
              <a:chOff x="240" y="1536"/>
              <a:chExt cx="2592" cy="394"/>
            </a:xfrm>
          </p:grpSpPr>
          <p:sp>
            <p:nvSpPr>
              <p:cNvPr id="84038" name="Text Box 5"/>
              <p:cNvSpPr txBox="1">
                <a:spLocks noChangeArrowheads="1"/>
              </p:cNvSpPr>
              <p:nvPr/>
            </p:nvSpPr>
            <p:spPr bwMode="auto">
              <a:xfrm>
                <a:off x="196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grpSp>
            <p:nvGrpSpPr>
              <p:cNvPr id="84039" name="Group 6"/>
              <p:cNvGrpSpPr>
                <a:grpSpLocks/>
              </p:cNvGrpSpPr>
              <p:nvPr/>
            </p:nvGrpSpPr>
            <p:grpSpPr bwMode="auto">
              <a:xfrm>
                <a:off x="240" y="1536"/>
                <a:ext cx="2592" cy="394"/>
                <a:chOff x="240" y="1536"/>
                <a:chExt cx="2592" cy="394"/>
              </a:xfrm>
            </p:grpSpPr>
            <p:sp>
              <p:nvSpPr>
                <p:cNvPr id="84040" name="Text Box 7"/>
                <p:cNvSpPr txBox="1">
                  <a:spLocks noChangeArrowheads="1"/>
                </p:cNvSpPr>
                <p:nvPr/>
              </p:nvSpPr>
              <p:spPr bwMode="auto">
                <a:xfrm>
                  <a:off x="1344" y="1680"/>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grpSp>
              <p:nvGrpSpPr>
                <p:cNvPr id="84041" name="Group 8"/>
                <p:cNvGrpSpPr>
                  <a:grpSpLocks/>
                </p:cNvGrpSpPr>
                <p:nvPr/>
              </p:nvGrpSpPr>
              <p:grpSpPr bwMode="auto">
                <a:xfrm>
                  <a:off x="240" y="1536"/>
                  <a:ext cx="2592" cy="394"/>
                  <a:chOff x="240" y="1536"/>
                  <a:chExt cx="2592" cy="394"/>
                </a:xfrm>
              </p:grpSpPr>
              <p:sp>
                <p:nvSpPr>
                  <p:cNvPr id="84042" name="Text Box 9"/>
                  <p:cNvSpPr txBox="1">
                    <a:spLocks noChangeArrowheads="1"/>
                  </p:cNvSpPr>
                  <p:nvPr/>
                </p:nvSpPr>
                <p:spPr bwMode="auto">
                  <a:xfrm>
                    <a:off x="254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sp>
                <p:nvSpPr>
                  <p:cNvPr id="84043" name="Text Box 10"/>
                  <p:cNvSpPr txBox="1">
                    <a:spLocks noChangeArrowheads="1"/>
                  </p:cNvSpPr>
                  <p:nvPr/>
                </p:nvSpPr>
                <p:spPr bwMode="auto">
                  <a:xfrm>
                    <a:off x="168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4044" name="Group 11"/>
                  <p:cNvGrpSpPr>
                    <a:grpSpLocks/>
                  </p:cNvGrpSpPr>
                  <p:nvPr/>
                </p:nvGrpSpPr>
                <p:grpSpPr bwMode="auto">
                  <a:xfrm>
                    <a:off x="240" y="1536"/>
                    <a:ext cx="2592" cy="394"/>
                    <a:chOff x="240" y="1536"/>
                    <a:chExt cx="2592" cy="394"/>
                  </a:xfrm>
                </p:grpSpPr>
                <p:grpSp>
                  <p:nvGrpSpPr>
                    <p:cNvPr id="84045" name="Group 12"/>
                    <p:cNvGrpSpPr>
                      <a:grpSpLocks/>
                    </p:cNvGrpSpPr>
                    <p:nvPr/>
                  </p:nvGrpSpPr>
                  <p:grpSpPr bwMode="auto">
                    <a:xfrm>
                      <a:off x="240" y="1536"/>
                      <a:ext cx="2592" cy="192"/>
                      <a:chOff x="240" y="1536"/>
                      <a:chExt cx="2592" cy="192"/>
                    </a:xfrm>
                  </p:grpSpPr>
                  <p:sp>
                    <p:nvSpPr>
                      <p:cNvPr id="84058" name="Line 13"/>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4059" name="Group 14"/>
                      <p:cNvGrpSpPr>
                        <a:grpSpLocks/>
                      </p:cNvGrpSpPr>
                      <p:nvPr/>
                    </p:nvGrpSpPr>
                    <p:grpSpPr bwMode="auto">
                      <a:xfrm>
                        <a:off x="480" y="1536"/>
                        <a:ext cx="1008" cy="192"/>
                        <a:chOff x="480" y="1536"/>
                        <a:chExt cx="1008" cy="192"/>
                      </a:xfrm>
                    </p:grpSpPr>
                    <p:grpSp>
                      <p:nvGrpSpPr>
                        <p:cNvPr id="84075" name="Group 15"/>
                        <p:cNvGrpSpPr>
                          <a:grpSpLocks/>
                        </p:cNvGrpSpPr>
                        <p:nvPr/>
                      </p:nvGrpSpPr>
                      <p:grpSpPr bwMode="auto">
                        <a:xfrm>
                          <a:off x="480" y="1536"/>
                          <a:ext cx="432" cy="192"/>
                          <a:chOff x="480" y="1536"/>
                          <a:chExt cx="432" cy="192"/>
                        </a:xfrm>
                      </p:grpSpPr>
                      <p:grpSp>
                        <p:nvGrpSpPr>
                          <p:cNvPr id="84083" name="Group 16"/>
                          <p:cNvGrpSpPr>
                            <a:grpSpLocks/>
                          </p:cNvGrpSpPr>
                          <p:nvPr/>
                        </p:nvGrpSpPr>
                        <p:grpSpPr bwMode="auto">
                          <a:xfrm>
                            <a:off x="480" y="1536"/>
                            <a:ext cx="144" cy="192"/>
                            <a:chOff x="480" y="1536"/>
                            <a:chExt cx="144" cy="192"/>
                          </a:xfrm>
                        </p:grpSpPr>
                        <p:sp>
                          <p:nvSpPr>
                            <p:cNvPr id="84087" name="Line 1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88" name="Line 1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4084" name="Group 19"/>
                          <p:cNvGrpSpPr>
                            <a:grpSpLocks/>
                          </p:cNvGrpSpPr>
                          <p:nvPr/>
                        </p:nvGrpSpPr>
                        <p:grpSpPr bwMode="auto">
                          <a:xfrm>
                            <a:off x="768" y="1536"/>
                            <a:ext cx="144" cy="192"/>
                            <a:chOff x="480" y="1536"/>
                            <a:chExt cx="144" cy="192"/>
                          </a:xfrm>
                        </p:grpSpPr>
                        <p:sp>
                          <p:nvSpPr>
                            <p:cNvPr id="84085" name="Line 2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86" name="Line 2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4076" name="Group 22"/>
                        <p:cNvGrpSpPr>
                          <a:grpSpLocks/>
                        </p:cNvGrpSpPr>
                        <p:nvPr/>
                      </p:nvGrpSpPr>
                      <p:grpSpPr bwMode="auto">
                        <a:xfrm>
                          <a:off x="1056" y="1536"/>
                          <a:ext cx="432" cy="192"/>
                          <a:chOff x="480" y="1536"/>
                          <a:chExt cx="432" cy="192"/>
                        </a:xfrm>
                      </p:grpSpPr>
                      <p:grpSp>
                        <p:nvGrpSpPr>
                          <p:cNvPr id="84077" name="Group 23"/>
                          <p:cNvGrpSpPr>
                            <a:grpSpLocks/>
                          </p:cNvGrpSpPr>
                          <p:nvPr/>
                        </p:nvGrpSpPr>
                        <p:grpSpPr bwMode="auto">
                          <a:xfrm>
                            <a:off x="480" y="1536"/>
                            <a:ext cx="144" cy="192"/>
                            <a:chOff x="480" y="1536"/>
                            <a:chExt cx="144" cy="192"/>
                          </a:xfrm>
                        </p:grpSpPr>
                        <p:sp>
                          <p:nvSpPr>
                            <p:cNvPr id="84081" name="Line 24"/>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82" name="Line 25"/>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4078" name="Group 26"/>
                          <p:cNvGrpSpPr>
                            <a:grpSpLocks/>
                          </p:cNvGrpSpPr>
                          <p:nvPr/>
                        </p:nvGrpSpPr>
                        <p:grpSpPr bwMode="auto">
                          <a:xfrm>
                            <a:off x="768" y="1536"/>
                            <a:ext cx="144" cy="192"/>
                            <a:chOff x="480" y="1536"/>
                            <a:chExt cx="144" cy="192"/>
                          </a:xfrm>
                        </p:grpSpPr>
                        <p:sp>
                          <p:nvSpPr>
                            <p:cNvPr id="84079" name="Line 2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80" name="Line 2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4060" name="Group 29"/>
                      <p:cNvGrpSpPr>
                        <a:grpSpLocks/>
                      </p:cNvGrpSpPr>
                      <p:nvPr/>
                    </p:nvGrpSpPr>
                    <p:grpSpPr bwMode="auto">
                      <a:xfrm>
                        <a:off x="1632" y="1536"/>
                        <a:ext cx="1008" cy="192"/>
                        <a:chOff x="480" y="1536"/>
                        <a:chExt cx="1008" cy="192"/>
                      </a:xfrm>
                    </p:grpSpPr>
                    <p:grpSp>
                      <p:nvGrpSpPr>
                        <p:cNvPr id="84061" name="Group 30"/>
                        <p:cNvGrpSpPr>
                          <a:grpSpLocks/>
                        </p:cNvGrpSpPr>
                        <p:nvPr/>
                      </p:nvGrpSpPr>
                      <p:grpSpPr bwMode="auto">
                        <a:xfrm>
                          <a:off x="480" y="1536"/>
                          <a:ext cx="432" cy="192"/>
                          <a:chOff x="480" y="1536"/>
                          <a:chExt cx="432" cy="192"/>
                        </a:xfrm>
                      </p:grpSpPr>
                      <p:grpSp>
                        <p:nvGrpSpPr>
                          <p:cNvPr id="84069" name="Group 31"/>
                          <p:cNvGrpSpPr>
                            <a:grpSpLocks/>
                          </p:cNvGrpSpPr>
                          <p:nvPr/>
                        </p:nvGrpSpPr>
                        <p:grpSpPr bwMode="auto">
                          <a:xfrm>
                            <a:off x="480" y="1536"/>
                            <a:ext cx="144" cy="192"/>
                            <a:chOff x="480" y="1536"/>
                            <a:chExt cx="144" cy="192"/>
                          </a:xfrm>
                        </p:grpSpPr>
                        <p:sp>
                          <p:nvSpPr>
                            <p:cNvPr id="84073" name="Line 3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74" name="Line 3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4070" name="Group 34"/>
                          <p:cNvGrpSpPr>
                            <a:grpSpLocks/>
                          </p:cNvGrpSpPr>
                          <p:nvPr/>
                        </p:nvGrpSpPr>
                        <p:grpSpPr bwMode="auto">
                          <a:xfrm>
                            <a:off x="768" y="1536"/>
                            <a:ext cx="144" cy="192"/>
                            <a:chOff x="480" y="1536"/>
                            <a:chExt cx="144" cy="192"/>
                          </a:xfrm>
                        </p:grpSpPr>
                        <p:sp>
                          <p:nvSpPr>
                            <p:cNvPr id="84071" name="Line 3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72" name="Line 3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4062" name="Group 37"/>
                        <p:cNvGrpSpPr>
                          <a:grpSpLocks/>
                        </p:cNvGrpSpPr>
                        <p:nvPr/>
                      </p:nvGrpSpPr>
                      <p:grpSpPr bwMode="auto">
                        <a:xfrm>
                          <a:off x="1056" y="1536"/>
                          <a:ext cx="432" cy="192"/>
                          <a:chOff x="480" y="1536"/>
                          <a:chExt cx="432" cy="192"/>
                        </a:xfrm>
                      </p:grpSpPr>
                      <p:grpSp>
                        <p:nvGrpSpPr>
                          <p:cNvPr id="84063" name="Group 38"/>
                          <p:cNvGrpSpPr>
                            <a:grpSpLocks/>
                          </p:cNvGrpSpPr>
                          <p:nvPr/>
                        </p:nvGrpSpPr>
                        <p:grpSpPr bwMode="auto">
                          <a:xfrm>
                            <a:off x="480" y="1536"/>
                            <a:ext cx="144" cy="192"/>
                            <a:chOff x="480" y="1536"/>
                            <a:chExt cx="144" cy="192"/>
                          </a:xfrm>
                        </p:grpSpPr>
                        <p:sp>
                          <p:nvSpPr>
                            <p:cNvPr id="84067" name="Line 39"/>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68" name="Line 40"/>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4064" name="Group 41"/>
                          <p:cNvGrpSpPr>
                            <a:grpSpLocks/>
                          </p:cNvGrpSpPr>
                          <p:nvPr/>
                        </p:nvGrpSpPr>
                        <p:grpSpPr bwMode="auto">
                          <a:xfrm>
                            <a:off x="768" y="1536"/>
                            <a:ext cx="144" cy="192"/>
                            <a:chOff x="480" y="1536"/>
                            <a:chExt cx="144" cy="192"/>
                          </a:xfrm>
                        </p:grpSpPr>
                        <p:sp>
                          <p:nvSpPr>
                            <p:cNvPr id="84065" name="Line 4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66" name="Line 4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4046" name="Text Box 44"/>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4047" name="Group 45"/>
                    <p:cNvGrpSpPr>
                      <a:grpSpLocks/>
                    </p:cNvGrpSpPr>
                    <p:nvPr/>
                  </p:nvGrpSpPr>
                  <p:grpSpPr bwMode="auto">
                    <a:xfrm>
                      <a:off x="480" y="1680"/>
                      <a:ext cx="672" cy="250"/>
                      <a:chOff x="480" y="1728"/>
                      <a:chExt cx="672" cy="250"/>
                    </a:xfrm>
                  </p:grpSpPr>
                  <p:sp>
                    <p:nvSpPr>
                      <p:cNvPr id="84054" name="Text Box 46"/>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4055" name="Text Box 47"/>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4056" name="Text Box 48"/>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4057" name="Text Box 49"/>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4048" name="Text Box 50"/>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4049" name="Text Box 51"/>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4050" name="Text Box 52"/>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4051" name="Text Box 53"/>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4052" name="Text Box 54"/>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4053" name="Text Box 55"/>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grpSp>
          </p:grpSp>
        </p:grpSp>
      </p:grpSp>
      <p:sp>
        <p:nvSpPr>
          <p:cNvPr id="83971" name="Text Box 56"/>
          <p:cNvSpPr txBox="1">
            <a:spLocks noChangeArrowheads="1"/>
          </p:cNvSpPr>
          <p:nvPr/>
        </p:nvSpPr>
        <p:spPr bwMode="auto">
          <a:xfrm>
            <a:off x="533400" y="381000"/>
            <a:ext cx="7924800" cy="946150"/>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Let's look at the two different notations with a different inequality sign. </a:t>
            </a:r>
          </a:p>
        </p:txBody>
      </p:sp>
      <p:sp>
        <p:nvSpPr>
          <p:cNvPr id="465977" name="Oval 57"/>
          <p:cNvSpPr>
            <a:spLocks noChangeArrowheads="1"/>
          </p:cNvSpPr>
          <p:nvPr/>
        </p:nvSpPr>
        <p:spPr bwMode="auto">
          <a:xfrm>
            <a:off x="2057400" y="2514600"/>
            <a:ext cx="152400" cy="152400"/>
          </a:xfrm>
          <a:prstGeom prst="ellipse">
            <a:avLst/>
          </a:prstGeom>
          <a:noFill/>
          <a:ln w="38100">
            <a:solidFill>
              <a:schemeClr val="accent2"/>
            </a:solidFill>
            <a:round/>
            <a:headEnd/>
            <a:tailEnd/>
          </a:ln>
          <a:effectLst/>
          <a:extLst>
            <a:ext uri="{909E8E84-426E-40DD-AFC4-6F175D3DCCD1}">
              <a14:hiddenFill xmlns:a14="http://schemas.microsoft.com/office/drawing/2010/main">
                <a:solidFill>
                  <a:srgbClr val="0033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en-AU"/>
          </a:p>
        </p:txBody>
      </p:sp>
      <p:sp>
        <p:nvSpPr>
          <p:cNvPr id="465978" name="Line 58"/>
          <p:cNvSpPr>
            <a:spLocks noChangeShapeType="1"/>
          </p:cNvSpPr>
          <p:nvPr/>
        </p:nvSpPr>
        <p:spPr bwMode="auto">
          <a:xfrm flipH="1">
            <a:off x="685800" y="2590800"/>
            <a:ext cx="1371600"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65979" name="Group 59"/>
          <p:cNvGrpSpPr>
            <a:grpSpLocks/>
          </p:cNvGrpSpPr>
          <p:nvPr/>
        </p:nvGrpSpPr>
        <p:grpSpPr bwMode="auto">
          <a:xfrm>
            <a:off x="4876800" y="2438400"/>
            <a:ext cx="4114800" cy="625475"/>
            <a:chOff x="432" y="2880"/>
            <a:chExt cx="2592" cy="394"/>
          </a:xfrm>
        </p:grpSpPr>
        <p:sp>
          <p:nvSpPr>
            <p:cNvPr id="83985" name="Text Box 60"/>
            <p:cNvSpPr txBox="1">
              <a:spLocks noChangeArrowheads="1"/>
            </p:cNvSpPr>
            <p:nvPr/>
          </p:nvSpPr>
          <p:spPr bwMode="auto">
            <a:xfrm>
              <a:off x="1872" y="302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3986" name="Group 61"/>
            <p:cNvGrpSpPr>
              <a:grpSpLocks/>
            </p:cNvGrpSpPr>
            <p:nvPr/>
          </p:nvGrpSpPr>
          <p:grpSpPr bwMode="auto">
            <a:xfrm>
              <a:off x="432" y="2880"/>
              <a:ext cx="2592" cy="394"/>
              <a:chOff x="432" y="2400"/>
              <a:chExt cx="2592" cy="394"/>
            </a:xfrm>
          </p:grpSpPr>
          <p:grpSp>
            <p:nvGrpSpPr>
              <p:cNvPr id="83987" name="Group 62"/>
              <p:cNvGrpSpPr>
                <a:grpSpLocks/>
              </p:cNvGrpSpPr>
              <p:nvPr/>
            </p:nvGrpSpPr>
            <p:grpSpPr bwMode="auto">
              <a:xfrm>
                <a:off x="432" y="2400"/>
                <a:ext cx="2592" cy="394"/>
                <a:chOff x="240" y="1536"/>
                <a:chExt cx="2592" cy="394"/>
              </a:xfrm>
            </p:grpSpPr>
            <p:grpSp>
              <p:nvGrpSpPr>
                <p:cNvPr id="83992" name="Group 63"/>
                <p:cNvGrpSpPr>
                  <a:grpSpLocks/>
                </p:cNvGrpSpPr>
                <p:nvPr/>
              </p:nvGrpSpPr>
              <p:grpSpPr bwMode="auto">
                <a:xfrm>
                  <a:off x="240" y="1536"/>
                  <a:ext cx="2592" cy="192"/>
                  <a:chOff x="240" y="1536"/>
                  <a:chExt cx="2592" cy="192"/>
                </a:xfrm>
              </p:grpSpPr>
              <p:sp>
                <p:nvSpPr>
                  <p:cNvPr id="84005" name="Line 64"/>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4006" name="Group 65"/>
                  <p:cNvGrpSpPr>
                    <a:grpSpLocks/>
                  </p:cNvGrpSpPr>
                  <p:nvPr/>
                </p:nvGrpSpPr>
                <p:grpSpPr bwMode="auto">
                  <a:xfrm>
                    <a:off x="480" y="1536"/>
                    <a:ext cx="1008" cy="192"/>
                    <a:chOff x="480" y="1536"/>
                    <a:chExt cx="1008" cy="192"/>
                  </a:xfrm>
                </p:grpSpPr>
                <p:grpSp>
                  <p:nvGrpSpPr>
                    <p:cNvPr id="84022" name="Group 66"/>
                    <p:cNvGrpSpPr>
                      <a:grpSpLocks/>
                    </p:cNvGrpSpPr>
                    <p:nvPr/>
                  </p:nvGrpSpPr>
                  <p:grpSpPr bwMode="auto">
                    <a:xfrm>
                      <a:off x="480" y="1536"/>
                      <a:ext cx="432" cy="192"/>
                      <a:chOff x="480" y="1536"/>
                      <a:chExt cx="432" cy="192"/>
                    </a:xfrm>
                  </p:grpSpPr>
                  <p:grpSp>
                    <p:nvGrpSpPr>
                      <p:cNvPr id="84030" name="Group 67"/>
                      <p:cNvGrpSpPr>
                        <a:grpSpLocks/>
                      </p:cNvGrpSpPr>
                      <p:nvPr/>
                    </p:nvGrpSpPr>
                    <p:grpSpPr bwMode="auto">
                      <a:xfrm>
                        <a:off x="480" y="1536"/>
                        <a:ext cx="144" cy="192"/>
                        <a:chOff x="480" y="1536"/>
                        <a:chExt cx="144" cy="192"/>
                      </a:xfrm>
                    </p:grpSpPr>
                    <p:sp>
                      <p:nvSpPr>
                        <p:cNvPr id="84034" name="Line 68"/>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35" name="Line 69"/>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4031" name="Group 70"/>
                      <p:cNvGrpSpPr>
                        <a:grpSpLocks/>
                      </p:cNvGrpSpPr>
                      <p:nvPr/>
                    </p:nvGrpSpPr>
                    <p:grpSpPr bwMode="auto">
                      <a:xfrm>
                        <a:off x="768" y="1536"/>
                        <a:ext cx="144" cy="192"/>
                        <a:chOff x="480" y="1536"/>
                        <a:chExt cx="144" cy="192"/>
                      </a:xfrm>
                    </p:grpSpPr>
                    <p:sp>
                      <p:nvSpPr>
                        <p:cNvPr id="84032" name="Line 71"/>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33" name="Line 72"/>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4023" name="Group 73"/>
                    <p:cNvGrpSpPr>
                      <a:grpSpLocks/>
                    </p:cNvGrpSpPr>
                    <p:nvPr/>
                  </p:nvGrpSpPr>
                  <p:grpSpPr bwMode="auto">
                    <a:xfrm>
                      <a:off x="1056" y="1536"/>
                      <a:ext cx="432" cy="192"/>
                      <a:chOff x="480" y="1536"/>
                      <a:chExt cx="432" cy="192"/>
                    </a:xfrm>
                  </p:grpSpPr>
                  <p:grpSp>
                    <p:nvGrpSpPr>
                      <p:cNvPr id="84024" name="Group 74"/>
                      <p:cNvGrpSpPr>
                        <a:grpSpLocks/>
                      </p:cNvGrpSpPr>
                      <p:nvPr/>
                    </p:nvGrpSpPr>
                    <p:grpSpPr bwMode="auto">
                      <a:xfrm>
                        <a:off x="480" y="1536"/>
                        <a:ext cx="144" cy="192"/>
                        <a:chOff x="480" y="1536"/>
                        <a:chExt cx="144" cy="192"/>
                      </a:xfrm>
                    </p:grpSpPr>
                    <p:sp>
                      <p:nvSpPr>
                        <p:cNvPr id="84028" name="Line 7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29" name="Line 7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4025" name="Group 77"/>
                      <p:cNvGrpSpPr>
                        <a:grpSpLocks/>
                      </p:cNvGrpSpPr>
                      <p:nvPr/>
                    </p:nvGrpSpPr>
                    <p:grpSpPr bwMode="auto">
                      <a:xfrm>
                        <a:off x="768" y="1536"/>
                        <a:ext cx="144" cy="192"/>
                        <a:chOff x="480" y="1536"/>
                        <a:chExt cx="144" cy="192"/>
                      </a:xfrm>
                    </p:grpSpPr>
                    <p:sp>
                      <p:nvSpPr>
                        <p:cNvPr id="84026" name="Line 78"/>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27" name="Line 79"/>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4007" name="Group 80"/>
                  <p:cNvGrpSpPr>
                    <a:grpSpLocks/>
                  </p:cNvGrpSpPr>
                  <p:nvPr/>
                </p:nvGrpSpPr>
                <p:grpSpPr bwMode="auto">
                  <a:xfrm>
                    <a:off x="1632" y="1536"/>
                    <a:ext cx="1008" cy="192"/>
                    <a:chOff x="480" y="1536"/>
                    <a:chExt cx="1008" cy="192"/>
                  </a:xfrm>
                </p:grpSpPr>
                <p:grpSp>
                  <p:nvGrpSpPr>
                    <p:cNvPr id="84008" name="Group 81"/>
                    <p:cNvGrpSpPr>
                      <a:grpSpLocks/>
                    </p:cNvGrpSpPr>
                    <p:nvPr/>
                  </p:nvGrpSpPr>
                  <p:grpSpPr bwMode="auto">
                    <a:xfrm>
                      <a:off x="480" y="1536"/>
                      <a:ext cx="432" cy="192"/>
                      <a:chOff x="480" y="1536"/>
                      <a:chExt cx="432" cy="192"/>
                    </a:xfrm>
                  </p:grpSpPr>
                  <p:grpSp>
                    <p:nvGrpSpPr>
                      <p:cNvPr id="84016" name="Group 82"/>
                      <p:cNvGrpSpPr>
                        <a:grpSpLocks/>
                      </p:cNvGrpSpPr>
                      <p:nvPr/>
                    </p:nvGrpSpPr>
                    <p:grpSpPr bwMode="auto">
                      <a:xfrm>
                        <a:off x="480" y="1536"/>
                        <a:ext cx="144" cy="192"/>
                        <a:chOff x="480" y="1536"/>
                        <a:chExt cx="144" cy="192"/>
                      </a:xfrm>
                    </p:grpSpPr>
                    <p:sp>
                      <p:nvSpPr>
                        <p:cNvPr id="84020" name="Line 83"/>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21" name="Line 84"/>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4017" name="Group 85"/>
                      <p:cNvGrpSpPr>
                        <a:grpSpLocks/>
                      </p:cNvGrpSpPr>
                      <p:nvPr/>
                    </p:nvGrpSpPr>
                    <p:grpSpPr bwMode="auto">
                      <a:xfrm>
                        <a:off x="768" y="1536"/>
                        <a:ext cx="144" cy="192"/>
                        <a:chOff x="480" y="1536"/>
                        <a:chExt cx="144" cy="192"/>
                      </a:xfrm>
                    </p:grpSpPr>
                    <p:sp>
                      <p:nvSpPr>
                        <p:cNvPr id="84018" name="Line 86"/>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19" name="Line 87"/>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4009" name="Group 88"/>
                    <p:cNvGrpSpPr>
                      <a:grpSpLocks/>
                    </p:cNvGrpSpPr>
                    <p:nvPr/>
                  </p:nvGrpSpPr>
                  <p:grpSpPr bwMode="auto">
                    <a:xfrm>
                      <a:off x="1056" y="1536"/>
                      <a:ext cx="432" cy="192"/>
                      <a:chOff x="480" y="1536"/>
                      <a:chExt cx="432" cy="192"/>
                    </a:xfrm>
                  </p:grpSpPr>
                  <p:grpSp>
                    <p:nvGrpSpPr>
                      <p:cNvPr id="84010" name="Group 89"/>
                      <p:cNvGrpSpPr>
                        <a:grpSpLocks/>
                      </p:cNvGrpSpPr>
                      <p:nvPr/>
                    </p:nvGrpSpPr>
                    <p:grpSpPr bwMode="auto">
                      <a:xfrm>
                        <a:off x="480" y="1536"/>
                        <a:ext cx="144" cy="192"/>
                        <a:chOff x="480" y="1536"/>
                        <a:chExt cx="144" cy="192"/>
                      </a:xfrm>
                    </p:grpSpPr>
                    <p:sp>
                      <p:nvSpPr>
                        <p:cNvPr id="84014" name="Line 9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15" name="Line 9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4011" name="Group 92"/>
                      <p:cNvGrpSpPr>
                        <a:grpSpLocks/>
                      </p:cNvGrpSpPr>
                      <p:nvPr/>
                    </p:nvGrpSpPr>
                    <p:grpSpPr bwMode="auto">
                      <a:xfrm>
                        <a:off x="768" y="1536"/>
                        <a:ext cx="144" cy="192"/>
                        <a:chOff x="480" y="1536"/>
                        <a:chExt cx="144" cy="192"/>
                      </a:xfrm>
                    </p:grpSpPr>
                    <p:sp>
                      <p:nvSpPr>
                        <p:cNvPr id="84012" name="Line 93"/>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13" name="Line 94"/>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3993" name="Text Box 95"/>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3994" name="Group 96"/>
                <p:cNvGrpSpPr>
                  <a:grpSpLocks/>
                </p:cNvGrpSpPr>
                <p:nvPr/>
              </p:nvGrpSpPr>
              <p:grpSpPr bwMode="auto">
                <a:xfrm>
                  <a:off x="480" y="1680"/>
                  <a:ext cx="672" cy="250"/>
                  <a:chOff x="480" y="1728"/>
                  <a:chExt cx="672" cy="250"/>
                </a:xfrm>
              </p:grpSpPr>
              <p:sp>
                <p:nvSpPr>
                  <p:cNvPr id="84001" name="Text Box 97"/>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4002" name="Text Box 98"/>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4003" name="Text Box 99"/>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4004" name="Text Box 100"/>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3995" name="Text Box 101"/>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3996" name="Text Box 102"/>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3997" name="Text Box 103"/>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3998" name="Text Box 104"/>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3999" name="Text Box 105"/>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4000" name="Text Box 106"/>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3988" name="Text Box 107"/>
              <p:cNvSpPr txBox="1">
                <a:spLocks noChangeArrowheads="1"/>
              </p:cNvSpPr>
              <p:nvPr/>
            </p:nvSpPr>
            <p:spPr bwMode="auto">
              <a:xfrm>
                <a:off x="1536" y="2544"/>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sp>
            <p:nvSpPr>
              <p:cNvPr id="83989" name="Text Box 108"/>
              <p:cNvSpPr txBox="1">
                <a:spLocks noChangeArrowheads="1"/>
              </p:cNvSpPr>
              <p:nvPr/>
            </p:nvSpPr>
            <p:spPr bwMode="auto">
              <a:xfrm>
                <a:off x="2160"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3990" name="Text Box 109"/>
              <p:cNvSpPr txBox="1">
                <a:spLocks noChangeArrowheads="1"/>
              </p:cNvSpPr>
              <p:nvPr/>
            </p:nvSpPr>
            <p:spPr bwMode="auto">
              <a:xfrm>
                <a:off x="2448"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3991" name="Text Box 110"/>
              <p:cNvSpPr txBox="1">
                <a:spLocks noChangeArrowheads="1"/>
              </p:cNvSpPr>
              <p:nvPr/>
            </p:nvSpPr>
            <p:spPr bwMode="auto">
              <a:xfrm>
                <a:off x="2736"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grpSp>
      </p:grpSp>
      <p:sp>
        <p:nvSpPr>
          <p:cNvPr id="466031" name="Text Box 111"/>
          <p:cNvSpPr txBox="1">
            <a:spLocks noChangeArrowheads="1"/>
          </p:cNvSpPr>
          <p:nvPr/>
        </p:nvSpPr>
        <p:spPr bwMode="auto">
          <a:xfrm>
            <a:off x="6477000" y="22860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000" b="1">
                <a:solidFill>
                  <a:srgbClr val="0033CC"/>
                </a:solidFill>
              </a:rPr>
              <a:t>)</a:t>
            </a:r>
          </a:p>
        </p:txBody>
      </p:sp>
      <p:sp>
        <p:nvSpPr>
          <p:cNvPr id="466032" name="Line 112"/>
          <p:cNvSpPr>
            <a:spLocks noChangeShapeType="1"/>
          </p:cNvSpPr>
          <p:nvPr/>
        </p:nvSpPr>
        <p:spPr bwMode="auto">
          <a:xfrm flipH="1">
            <a:off x="5257800" y="2590800"/>
            <a:ext cx="1371600"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66033" name="Object 113"/>
          <p:cNvGraphicFramePr>
            <a:graphicFrameLocks noChangeAspect="1"/>
          </p:cNvGraphicFramePr>
          <p:nvPr/>
        </p:nvGraphicFramePr>
        <p:xfrm>
          <a:off x="3530600" y="1524000"/>
          <a:ext cx="1803400" cy="579438"/>
        </p:xfrm>
        <a:graphic>
          <a:graphicData uri="http://schemas.openxmlformats.org/presentationml/2006/ole">
            <mc:AlternateContent xmlns:mc="http://schemas.openxmlformats.org/markup-compatibility/2006">
              <mc:Choice xmlns:v="urn:schemas-microsoft-com:vml" Requires="v">
                <p:oleObj spid="_x0000_s84095" name="Equation" r:id="rId4" imgW="1422400" imgH="457200" progId="Equation.3">
                  <p:embed/>
                </p:oleObj>
              </mc:Choice>
              <mc:Fallback>
                <p:oleObj name="Equation" r:id="rId4" imgW="1422400" imgH="457200" progId="Equation.3">
                  <p:embed/>
                  <p:pic>
                    <p:nvPicPr>
                      <p:cNvPr id="0" name="Object 1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0600" y="1524000"/>
                        <a:ext cx="1803400" cy="579438"/>
                      </a:xfrm>
                      <a:prstGeom prst="rect">
                        <a:avLst/>
                      </a:prstGeom>
                      <a:solidFill>
                        <a:srgbClr val="6699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6034" name="Text Box 114"/>
          <p:cNvSpPr txBox="1">
            <a:spLocks noChangeArrowheads="1"/>
          </p:cNvSpPr>
          <p:nvPr/>
        </p:nvSpPr>
        <p:spPr bwMode="auto">
          <a:xfrm>
            <a:off x="228600" y="4203700"/>
            <a:ext cx="8686800" cy="2227263"/>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Since this says "less than" we make the arrow go the other way.  Since it doesn't say </a:t>
            </a:r>
            <a:r>
              <a:rPr kumimoji="0" lang="en-US" sz="2800">
                <a:solidFill>
                  <a:srgbClr val="FFCC99"/>
                </a:solidFill>
                <a:latin typeface="Arial" charset="0"/>
              </a:rPr>
              <a:t>"</a:t>
            </a:r>
            <a:r>
              <a:rPr kumimoji="0" lang="en-US" sz="2800" b="1" i="1">
                <a:solidFill>
                  <a:srgbClr val="FFCC99"/>
                </a:solidFill>
                <a:latin typeface="Arial" charset="0"/>
              </a:rPr>
              <a:t>or equal to"</a:t>
            </a:r>
            <a:r>
              <a:rPr kumimoji="0" lang="en-US" sz="2800">
                <a:solidFill>
                  <a:srgbClr val="66FFFF"/>
                </a:solidFill>
                <a:latin typeface="Arial" charset="0"/>
              </a:rPr>
              <a:t> the solution </a:t>
            </a:r>
            <a:r>
              <a:rPr kumimoji="0" lang="en-US" sz="2800">
                <a:solidFill>
                  <a:srgbClr val="FF99CC"/>
                </a:solidFill>
                <a:latin typeface="Arial" charset="0"/>
              </a:rPr>
              <a:t>cannot</a:t>
            </a:r>
            <a:r>
              <a:rPr kumimoji="0" lang="en-US" sz="2800">
                <a:solidFill>
                  <a:srgbClr val="66FFFF"/>
                </a:solidFill>
                <a:latin typeface="Arial" charset="0"/>
              </a:rPr>
              <a:t> equal the endpoint.  That is why the circle is </a:t>
            </a:r>
            <a:r>
              <a:rPr kumimoji="0" lang="en-US" sz="2800">
                <a:solidFill>
                  <a:srgbClr val="FF99CC"/>
                </a:solidFill>
                <a:latin typeface="Arial" charset="0"/>
              </a:rPr>
              <a:t>not filled in</a:t>
            </a:r>
            <a:r>
              <a:rPr kumimoji="0" lang="en-US" sz="2800">
                <a:solidFill>
                  <a:srgbClr val="66FFFF"/>
                </a:solidFill>
                <a:latin typeface="Arial" charset="0"/>
              </a:rPr>
              <a:t>.  With interval notation brackets, a rounded bracket means it </a:t>
            </a:r>
            <a:r>
              <a:rPr kumimoji="0" lang="en-US" sz="2800">
                <a:solidFill>
                  <a:srgbClr val="FF99CC"/>
                </a:solidFill>
                <a:latin typeface="Arial" charset="0"/>
              </a:rPr>
              <a:t>cannot</a:t>
            </a:r>
            <a:r>
              <a:rPr kumimoji="0" lang="en-US" sz="2800">
                <a:solidFill>
                  <a:srgbClr val="66FFFF"/>
                </a:solidFill>
                <a:latin typeface="Arial" charset="0"/>
              </a:rPr>
              <a:t> equal the endpoint.</a:t>
            </a:r>
          </a:p>
        </p:txBody>
      </p:sp>
      <p:sp>
        <p:nvSpPr>
          <p:cNvPr id="466035" name="Line 115"/>
          <p:cNvSpPr>
            <a:spLocks noChangeShapeType="1"/>
          </p:cNvSpPr>
          <p:nvPr/>
        </p:nvSpPr>
        <p:spPr bwMode="auto">
          <a:xfrm flipH="1" flipV="1">
            <a:off x="2209800" y="2743200"/>
            <a:ext cx="2819400" cy="19812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6036" name="Line 116"/>
          <p:cNvSpPr>
            <a:spLocks noChangeShapeType="1"/>
          </p:cNvSpPr>
          <p:nvPr/>
        </p:nvSpPr>
        <p:spPr bwMode="auto">
          <a:xfrm flipV="1">
            <a:off x="5105400" y="2819400"/>
            <a:ext cx="1524000" cy="19050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6037" name="Text Box 117"/>
          <p:cNvSpPr txBox="1">
            <a:spLocks noChangeArrowheads="1"/>
          </p:cNvSpPr>
          <p:nvPr/>
        </p:nvSpPr>
        <p:spPr bwMode="auto">
          <a:xfrm>
            <a:off x="1981200" y="3276600"/>
            <a:ext cx="2590800" cy="457200"/>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006666"/>
                </a:solidFill>
                <a:latin typeface="Arial" charset="0"/>
              </a:rPr>
              <a:t>circle not filled in</a:t>
            </a:r>
          </a:p>
        </p:txBody>
      </p:sp>
      <p:sp>
        <p:nvSpPr>
          <p:cNvPr id="466038" name="Text Box 118"/>
          <p:cNvSpPr txBox="1">
            <a:spLocks noChangeArrowheads="1"/>
          </p:cNvSpPr>
          <p:nvPr/>
        </p:nvSpPr>
        <p:spPr bwMode="auto">
          <a:xfrm>
            <a:off x="5410200" y="3276600"/>
            <a:ext cx="3048000" cy="457200"/>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006666"/>
                </a:solidFill>
                <a:latin typeface="Arial" charset="0"/>
              </a:rPr>
              <a:t>rounded end bracket</a:t>
            </a:r>
          </a:p>
        </p:txBody>
      </p:sp>
      <p:sp>
        <p:nvSpPr>
          <p:cNvPr id="466039" name="Text Box 119"/>
          <p:cNvSpPr txBox="1">
            <a:spLocks noChangeArrowheads="1"/>
          </p:cNvSpPr>
          <p:nvPr/>
        </p:nvSpPr>
        <p:spPr bwMode="auto">
          <a:xfrm>
            <a:off x="228600" y="228600"/>
            <a:ext cx="8915400" cy="11906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600">
                <a:solidFill>
                  <a:srgbClr val="FF3300"/>
                </a:solidFill>
                <a:latin typeface="Arial Black" pitchFamily="34" charset="0"/>
              </a:rPr>
              <a:t>Remember---these mean the same thing---just two different notations.</a:t>
            </a:r>
          </a:p>
        </p:txBody>
      </p:sp>
      <p:sp>
        <p:nvSpPr>
          <p:cNvPr id="466040" name="Rectangle 120"/>
          <p:cNvSpPr>
            <a:spLocks noChangeArrowheads="1"/>
          </p:cNvSpPr>
          <p:nvPr/>
        </p:nvSpPr>
        <p:spPr bwMode="auto">
          <a:xfrm>
            <a:off x="3429000" y="4724400"/>
            <a:ext cx="4038600" cy="381000"/>
          </a:xfrm>
          <a:prstGeom prst="rect">
            <a:avLst/>
          </a:prstGeom>
          <a:noFill/>
          <a:ln w="381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66033"/>
                                        </p:tgtEl>
                                        <p:attrNameLst>
                                          <p:attrName>style.visibility</p:attrName>
                                        </p:attrNameLst>
                                      </p:cBhvr>
                                      <p:to>
                                        <p:strVal val="visible"/>
                                      </p:to>
                                    </p:set>
                                    <p:anim calcmode="lin" valueType="num">
                                      <p:cBhvr>
                                        <p:cTn id="7" dur="1000" fill="hold"/>
                                        <p:tgtEl>
                                          <p:spTgt spid="466033"/>
                                        </p:tgtEl>
                                        <p:attrNameLst>
                                          <p:attrName>ppt_w</p:attrName>
                                        </p:attrNameLst>
                                      </p:cBhvr>
                                      <p:tavLst>
                                        <p:tav tm="0">
                                          <p:val>
                                            <p:fltVal val="0"/>
                                          </p:val>
                                        </p:tav>
                                        <p:tav tm="100000">
                                          <p:val>
                                            <p:strVal val="#ppt_w"/>
                                          </p:val>
                                        </p:tav>
                                      </p:tavLst>
                                    </p:anim>
                                    <p:anim calcmode="lin" valueType="num">
                                      <p:cBhvr>
                                        <p:cTn id="8" dur="1000" fill="hold"/>
                                        <p:tgtEl>
                                          <p:spTgt spid="466033"/>
                                        </p:tgtEl>
                                        <p:attrNameLst>
                                          <p:attrName>ppt_h</p:attrName>
                                        </p:attrNameLst>
                                      </p:cBhvr>
                                      <p:tavLst>
                                        <p:tav tm="0">
                                          <p:val>
                                            <p:fltVal val="0"/>
                                          </p:val>
                                        </p:tav>
                                        <p:tav tm="100000">
                                          <p:val>
                                            <p:strVal val="#ppt_h"/>
                                          </p:val>
                                        </p:tav>
                                      </p:tavLst>
                                    </p:anim>
                                    <p:anim calcmode="lin" valueType="num">
                                      <p:cBhvr>
                                        <p:cTn id="9" dur="1000" fill="hold"/>
                                        <p:tgtEl>
                                          <p:spTgt spid="46603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6033"/>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 presetClass="entr" presetSubtype="6" fill="hold" nodeType="afterEffect">
                                  <p:stCondLst>
                                    <p:cond delay="0"/>
                                  </p:stCondLst>
                                  <p:childTnLst>
                                    <p:set>
                                      <p:cBhvr>
                                        <p:cTn id="13" dur="1" fill="hold">
                                          <p:stCondLst>
                                            <p:cond delay="0"/>
                                          </p:stCondLst>
                                        </p:cTn>
                                        <p:tgtEl>
                                          <p:spTgt spid="465922"/>
                                        </p:tgtEl>
                                        <p:attrNameLst>
                                          <p:attrName>style.visibility</p:attrName>
                                        </p:attrNameLst>
                                      </p:cBhvr>
                                      <p:to>
                                        <p:strVal val="visible"/>
                                      </p:to>
                                    </p:set>
                                    <p:anim calcmode="lin" valueType="num">
                                      <p:cBhvr additive="base">
                                        <p:cTn id="14" dur="500" fill="hold"/>
                                        <p:tgtEl>
                                          <p:spTgt spid="465922"/>
                                        </p:tgtEl>
                                        <p:attrNameLst>
                                          <p:attrName>ppt_x</p:attrName>
                                        </p:attrNameLst>
                                      </p:cBhvr>
                                      <p:tavLst>
                                        <p:tav tm="0">
                                          <p:val>
                                            <p:strVal val="1+#ppt_w/2"/>
                                          </p:val>
                                        </p:tav>
                                        <p:tav tm="100000">
                                          <p:val>
                                            <p:strVal val="#ppt_x"/>
                                          </p:val>
                                        </p:tav>
                                      </p:tavLst>
                                    </p:anim>
                                    <p:anim calcmode="lin" valueType="num">
                                      <p:cBhvr additive="base">
                                        <p:cTn id="15" dur="500" fill="hold"/>
                                        <p:tgtEl>
                                          <p:spTgt spid="465922"/>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500"/>
                            </p:stCondLst>
                            <p:childTnLst>
                              <p:par>
                                <p:cTn id="17" presetID="2" presetClass="entr" presetSubtype="12" fill="hold" nodeType="afterEffect">
                                  <p:stCondLst>
                                    <p:cond delay="0"/>
                                  </p:stCondLst>
                                  <p:childTnLst>
                                    <p:set>
                                      <p:cBhvr>
                                        <p:cTn id="18" dur="1" fill="hold">
                                          <p:stCondLst>
                                            <p:cond delay="0"/>
                                          </p:stCondLst>
                                        </p:cTn>
                                        <p:tgtEl>
                                          <p:spTgt spid="465979"/>
                                        </p:tgtEl>
                                        <p:attrNameLst>
                                          <p:attrName>style.visibility</p:attrName>
                                        </p:attrNameLst>
                                      </p:cBhvr>
                                      <p:to>
                                        <p:strVal val="visible"/>
                                      </p:to>
                                    </p:set>
                                    <p:anim calcmode="lin" valueType="num">
                                      <p:cBhvr additive="base">
                                        <p:cTn id="19" dur="500" fill="hold"/>
                                        <p:tgtEl>
                                          <p:spTgt spid="465979"/>
                                        </p:tgtEl>
                                        <p:attrNameLst>
                                          <p:attrName>ppt_x</p:attrName>
                                        </p:attrNameLst>
                                      </p:cBhvr>
                                      <p:tavLst>
                                        <p:tav tm="0">
                                          <p:val>
                                            <p:strVal val="0-#ppt_w/2"/>
                                          </p:val>
                                        </p:tav>
                                        <p:tav tm="100000">
                                          <p:val>
                                            <p:strVal val="#ppt_x"/>
                                          </p:val>
                                        </p:tav>
                                      </p:tavLst>
                                    </p:anim>
                                    <p:anim calcmode="lin" valueType="num">
                                      <p:cBhvr additive="base">
                                        <p:cTn id="20" dur="500" fill="hold"/>
                                        <p:tgtEl>
                                          <p:spTgt spid="46597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65977"/>
                                        </p:tgtEl>
                                        <p:attrNameLst>
                                          <p:attrName>style.visibility</p:attrName>
                                        </p:attrNameLst>
                                      </p:cBhvr>
                                      <p:to>
                                        <p:strVal val="visible"/>
                                      </p:to>
                                    </p:set>
                                  </p:childTnLst>
                                </p:cTn>
                              </p:par>
                            </p:childTnLst>
                          </p:cTn>
                        </p:par>
                        <p:par>
                          <p:cTn id="25" fill="hold" nodeType="afterGroup">
                            <p:stCondLst>
                              <p:cond delay="500"/>
                            </p:stCondLst>
                            <p:childTnLst>
                              <p:par>
                                <p:cTn id="26" presetID="22" presetClass="entr" presetSubtype="2" fill="hold" grpId="0" nodeType="afterEffect">
                                  <p:stCondLst>
                                    <p:cond delay="0"/>
                                  </p:stCondLst>
                                  <p:childTnLst>
                                    <p:set>
                                      <p:cBhvr>
                                        <p:cTn id="27" dur="1" fill="hold">
                                          <p:stCondLst>
                                            <p:cond delay="0"/>
                                          </p:stCondLst>
                                        </p:cTn>
                                        <p:tgtEl>
                                          <p:spTgt spid="465978"/>
                                        </p:tgtEl>
                                        <p:attrNameLst>
                                          <p:attrName>style.visibility</p:attrName>
                                        </p:attrNameLst>
                                      </p:cBhvr>
                                      <p:to>
                                        <p:strVal val="visible"/>
                                      </p:to>
                                    </p:set>
                                    <p:animEffect transition="in" filter="wipe(right)">
                                      <p:cBhvr>
                                        <p:cTn id="28" dur="500"/>
                                        <p:tgtEl>
                                          <p:spTgt spid="46597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66031"/>
                                        </p:tgtEl>
                                        <p:attrNameLst>
                                          <p:attrName>style.visibility</p:attrName>
                                        </p:attrNameLst>
                                      </p:cBhvr>
                                      <p:to>
                                        <p:strVal val="visible"/>
                                      </p:to>
                                    </p:set>
                                  </p:childTnLst>
                                </p:cTn>
                              </p:par>
                            </p:childTnLst>
                          </p:cTn>
                        </p:par>
                        <p:par>
                          <p:cTn id="33" fill="hold" nodeType="afterGroup">
                            <p:stCondLst>
                              <p:cond delay="500"/>
                            </p:stCondLst>
                            <p:childTnLst>
                              <p:par>
                                <p:cTn id="34" presetID="22" presetClass="entr" presetSubtype="2" fill="hold" grpId="0" nodeType="afterEffect">
                                  <p:stCondLst>
                                    <p:cond delay="0"/>
                                  </p:stCondLst>
                                  <p:childTnLst>
                                    <p:set>
                                      <p:cBhvr>
                                        <p:cTn id="35" dur="1" fill="hold">
                                          <p:stCondLst>
                                            <p:cond delay="0"/>
                                          </p:stCondLst>
                                        </p:cTn>
                                        <p:tgtEl>
                                          <p:spTgt spid="466032"/>
                                        </p:tgtEl>
                                        <p:attrNameLst>
                                          <p:attrName>style.visibility</p:attrName>
                                        </p:attrNameLst>
                                      </p:cBhvr>
                                      <p:to>
                                        <p:strVal val="visible"/>
                                      </p:to>
                                    </p:set>
                                    <p:animEffect transition="in" filter="wipe(right)">
                                      <p:cBhvr>
                                        <p:cTn id="36" dur="500"/>
                                        <p:tgtEl>
                                          <p:spTgt spid="46603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466034"/>
                                        </p:tgtEl>
                                        <p:attrNameLst>
                                          <p:attrName>style.visibility</p:attrName>
                                        </p:attrNameLst>
                                      </p:cBhvr>
                                      <p:to>
                                        <p:strVal val="visible"/>
                                      </p:to>
                                    </p:set>
                                    <p:animEffect transition="in" filter="randombar(horizontal)">
                                      <p:cBhvr>
                                        <p:cTn id="41" dur="500"/>
                                        <p:tgtEl>
                                          <p:spTgt spid="46603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466040"/>
                                        </p:tgtEl>
                                        <p:attrNameLst>
                                          <p:attrName>style.visibility</p:attrName>
                                        </p:attrNameLst>
                                      </p:cBhvr>
                                      <p:to>
                                        <p:strVal val="visible"/>
                                      </p:to>
                                    </p:set>
                                    <p:animEffect transition="in" filter="dissolve">
                                      <p:cBhvr>
                                        <p:cTn id="46" dur="500"/>
                                        <p:tgtEl>
                                          <p:spTgt spid="466040"/>
                                        </p:tgtEl>
                                      </p:cBhvr>
                                    </p:animEffect>
                                  </p:childTnLst>
                                </p:cTn>
                              </p:par>
                            </p:childTnLst>
                          </p:cTn>
                        </p:par>
                        <p:par>
                          <p:cTn id="47" fill="hold" nodeType="afterGroup">
                            <p:stCondLst>
                              <p:cond delay="500"/>
                            </p:stCondLst>
                            <p:childTnLst>
                              <p:par>
                                <p:cTn id="48" presetID="22" presetClass="entr" presetSubtype="2" fill="hold" grpId="0" nodeType="afterEffect">
                                  <p:stCondLst>
                                    <p:cond delay="0"/>
                                  </p:stCondLst>
                                  <p:childTnLst>
                                    <p:set>
                                      <p:cBhvr>
                                        <p:cTn id="49" dur="1" fill="hold">
                                          <p:stCondLst>
                                            <p:cond delay="0"/>
                                          </p:stCondLst>
                                        </p:cTn>
                                        <p:tgtEl>
                                          <p:spTgt spid="466035"/>
                                        </p:tgtEl>
                                        <p:attrNameLst>
                                          <p:attrName>style.visibility</p:attrName>
                                        </p:attrNameLst>
                                      </p:cBhvr>
                                      <p:to>
                                        <p:strVal val="visible"/>
                                      </p:to>
                                    </p:set>
                                    <p:animEffect transition="in" filter="wipe(right)">
                                      <p:cBhvr>
                                        <p:cTn id="50" dur="500"/>
                                        <p:tgtEl>
                                          <p:spTgt spid="466035"/>
                                        </p:tgtEl>
                                      </p:cBhvr>
                                    </p:animEffect>
                                  </p:childTnLst>
                                </p:cTn>
                              </p:par>
                            </p:childTnLst>
                          </p:cTn>
                        </p:par>
                        <p:par>
                          <p:cTn id="51" fill="hold" nodeType="afterGroup">
                            <p:stCondLst>
                              <p:cond delay="1000"/>
                            </p:stCondLst>
                            <p:childTnLst>
                              <p:par>
                                <p:cTn id="52" presetID="9" presetClass="entr" presetSubtype="0" fill="hold" grpId="0" nodeType="afterEffect">
                                  <p:stCondLst>
                                    <p:cond delay="1000"/>
                                  </p:stCondLst>
                                  <p:childTnLst>
                                    <p:set>
                                      <p:cBhvr>
                                        <p:cTn id="53" dur="1" fill="hold">
                                          <p:stCondLst>
                                            <p:cond delay="0"/>
                                          </p:stCondLst>
                                        </p:cTn>
                                        <p:tgtEl>
                                          <p:spTgt spid="466037"/>
                                        </p:tgtEl>
                                        <p:attrNameLst>
                                          <p:attrName>style.visibility</p:attrName>
                                        </p:attrNameLst>
                                      </p:cBhvr>
                                      <p:to>
                                        <p:strVal val="visible"/>
                                      </p:to>
                                    </p:set>
                                    <p:animEffect transition="in" filter="dissolve">
                                      <p:cBhvr>
                                        <p:cTn id="54" dur="500"/>
                                        <p:tgtEl>
                                          <p:spTgt spid="46603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466036"/>
                                        </p:tgtEl>
                                        <p:attrNameLst>
                                          <p:attrName>style.visibility</p:attrName>
                                        </p:attrNameLst>
                                      </p:cBhvr>
                                      <p:to>
                                        <p:strVal val="visible"/>
                                      </p:to>
                                    </p:set>
                                    <p:animEffect transition="in" filter="wipe(down)">
                                      <p:cBhvr>
                                        <p:cTn id="59" dur="500"/>
                                        <p:tgtEl>
                                          <p:spTgt spid="466036"/>
                                        </p:tgtEl>
                                      </p:cBhvr>
                                    </p:animEffect>
                                  </p:childTnLst>
                                </p:cTn>
                              </p:par>
                            </p:childTnLst>
                          </p:cTn>
                        </p:par>
                        <p:par>
                          <p:cTn id="60" fill="hold" nodeType="afterGroup">
                            <p:stCondLst>
                              <p:cond delay="500"/>
                            </p:stCondLst>
                            <p:childTnLst>
                              <p:par>
                                <p:cTn id="61" presetID="9" presetClass="entr" presetSubtype="0" fill="hold" grpId="0" nodeType="afterEffect">
                                  <p:stCondLst>
                                    <p:cond delay="1000"/>
                                  </p:stCondLst>
                                  <p:childTnLst>
                                    <p:set>
                                      <p:cBhvr>
                                        <p:cTn id="62" dur="1" fill="hold">
                                          <p:stCondLst>
                                            <p:cond delay="0"/>
                                          </p:stCondLst>
                                        </p:cTn>
                                        <p:tgtEl>
                                          <p:spTgt spid="466038"/>
                                        </p:tgtEl>
                                        <p:attrNameLst>
                                          <p:attrName>style.visibility</p:attrName>
                                        </p:attrNameLst>
                                      </p:cBhvr>
                                      <p:to>
                                        <p:strVal val="visible"/>
                                      </p:to>
                                    </p:set>
                                    <p:animEffect transition="in" filter="dissolve">
                                      <p:cBhvr>
                                        <p:cTn id="63" dur="500"/>
                                        <p:tgtEl>
                                          <p:spTgt spid="46603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466039"/>
                                        </p:tgtEl>
                                        <p:attrNameLst>
                                          <p:attrName>style.visibility</p:attrName>
                                        </p:attrNameLst>
                                      </p:cBhvr>
                                      <p:to>
                                        <p:strVal val="visible"/>
                                      </p:to>
                                    </p:set>
                                    <p:anim calcmode="lin" valueType="num">
                                      <p:cBhvr>
                                        <p:cTn id="68" dur="500" fill="hold"/>
                                        <p:tgtEl>
                                          <p:spTgt spid="466039"/>
                                        </p:tgtEl>
                                        <p:attrNameLst>
                                          <p:attrName>ppt_w</p:attrName>
                                        </p:attrNameLst>
                                      </p:cBhvr>
                                      <p:tavLst>
                                        <p:tav tm="0">
                                          <p:val>
                                            <p:fltVal val="0"/>
                                          </p:val>
                                        </p:tav>
                                        <p:tav tm="100000">
                                          <p:val>
                                            <p:strVal val="#ppt_w"/>
                                          </p:val>
                                        </p:tav>
                                      </p:tavLst>
                                    </p:anim>
                                    <p:anim calcmode="lin" valueType="num">
                                      <p:cBhvr>
                                        <p:cTn id="69" dur="500" fill="hold"/>
                                        <p:tgtEl>
                                          <p:spTgt spid="4660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77" grpId="0" animBg="1" autoUpdateAnimBg="0"/>
      <p:bldP spid="465978" grpId="0" animBg="1"/>
      <p:bldP spid="466031" grpId="0" autoUpdateAnimBg="0"/>
      <p:bldP spid="466032" grpId="0" animBg="1"/>
      <p:bldP spid="466034" grpId="0" animBg="1" autoUpdateAnimBg="0"/>
      <p:bldP spid="466035" grpId="0" animBg="1"/>
      <p:bldP spid="466036" grpId="0" animBg="1"/>
      <p:bldP spid="466037" grpId="0" animBg="1" autoUpdateAnimBg="0"/>
      <p:bldP spid="466038" grpId="0" animBg="1" autoUpdateAnimBg="0"/>
      <p:bldP spid="466039" grpId="0" animBg="1" autoUpdateAnimBg="0"/>
      <p:bldP spid="466040"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6946" name="Group 2"/>
          <p:cNvGrpSpPr>
            <a:grpSpLocks/>
          </p:cNvGrpSpPr>
          <p:nvPr/>
        </p:nvGrpSpPr>
        <p:grpSpPr bwMode="auto">
          <a:xfrm>
            <a:off x="381000" y="2819400"/>
            <a:ext cx="4114800" cy="625475"/>
            <a:chOff x="240" y="1536"/>
            <a:chExt cx="2592" cy="394"/>
          </a:xfrm>
        </p:grpSpPr>
        <p:sp>
          <p:nvSpPr>
            <p:cNvPr id="85056" name="Text Box 3"/>
            <p:cNvSpPr txBox="1">
              <a:spLocks noChangeArrowheads="1"/>
            </p:cNvSpPr>
            <p:nvPr/>
          </p:nvSpPr>
          <p:spPr bwMode="auto">
            <a:xfrm>
              <a:off x="22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grpSp>
          <p:nvGrpSpPr>
            <p:cNvPr id="85057" name="Group 4"/>
            <p:cNvGrpSpPr>
              <a:grpSpLocks/>
            </p:cNvGrpSpPr>
            <p:nvPr/>
          </p:nvGrpSpPr>
          <p:grpSpPr bwMode="auto">
            <a:xfrm>
              <a:off x="240" y="1536"/>
              <a:ext cx="2592" cy="394"/>
              <a:chOff x="240" y="1536"/>
              <a:chExt cx="2592" cy="394"/>
            </a:xfrm>
          </p:grpSpPr>
          <p:sp>
            <p:nvSpPr>
              <p:cNvPr id="85058" name="Text Box 5"/>
              <p:cNvSpPr txBox="1">
                <a:spLocks noChangeArrowheads="1"/>
              </p:cNvSpPr>
              <p:nvPr/>
            </p:nvSpPr>
            <p:spPr bwMode="auto">
              <a:xfrm>
                <a:off x="196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grpSp>
            <p:nvGrpSpPr>
              <p:cNvPr id="85059" name="Group 6"/>
              <p:cNvGrpSpPr>
                <a:grpSpLocks/>
              </p:cNvGrpSpPr>
              <p:nvPr/>
            </p:nvGrpSpPr>
            <p:grpSpPr bwMode="auto">
              <a:xfrm>
                <a:off x="240" y="1536"/>
                <a:ext cx="2592" cy="394"/>
                <a:chOff x="240" y="1536"/>
                <a:chExt cx="2592" cy="394"/>
              </a:xfrm>
            </p:grpSpPr>
            <p:sp>
              <p:nvSpPr>
                <p:cNvPr id="85060" name="Text Box 7"/>
                <p:cNvSpPr txBox="1">
                  <a:spLocks noChangeArrowheads="1"/>
                </p:cNvSpPr>
                <p:nvPr/>
              </p:nvSpPr>
              <p:spPr bwMode="auto">
                <a:xfrm>
                  <a:off x="1344" y="1680"/>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grpSp>
              <p:nvGrpSpPr>
                <p:cNvPr id="85061" name="Group 8"/>
                <p:cNvGrpSpPr>
                  <a:grpSpLocks/>
                </p:cNvGrpSpPr>
                <p:nvPr/>
              </p:nvGrpSpPr>
              <p:grpSpPr bwMode="auto">
                <a:xfrm>
                  <a:off x="240" y="1536"/>
                  <a:ext cx="2592" cy="394"/>
                  <a:chOff x="240" y="1536"/>
                  <a:chExt cx="2592" cy="394"/>
                </a:xfrm>
              </p:grpSpPr>
              <p:sp>
                <p:nvSpPr>
                  <p:cNvPr id="85062" name="Text Box 9"/>
                  <p:cNvSpPr txBox="1">
                    <a:spLocks noChangeArrowheads="1"/>
                  </p:cNvSpPr>
                  <p:nvPr/>
                </p:nvSpPr>
                <p:spPr bwMode="auto">
                  <a:xfrm>
                    <a:off x="254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sp>
                <p:nvSpPr>
                  <p:cNvPr id="85063" name="Text Box 10"/>
                  <p:cNvSpPr txBox="1">
                    <a:spLocks noChangeArrowheads="1"/>
                  </p:cNvSpPr>
                  <p:nvPr/>
                </p:nvSpPr>
                <p:spPr bwMode="auto">
                  <a:xfrm>
                    <a:off x="168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5064" name="Group 11"/>
                  <p:cNvGrpSpPr>
                    <a:grpSpLocks/>
                  </p:cNvGrpSpPr>
                  <p:nvPr/>
                </p:nvGrpSpPr>
                <p:grpSpPr bwMode="auto">
                  <a:xfrm>
                    <a:off x="240" y="1536"/>
                    <a:ext cx="2592" cy="394"/>
                    <a:chOff x="240" y="1536"/>
                    <a:chExt cx="2592" cy="394"/>
                  </a:xfrm>
                </p:grpSpPr>
                <p:grpSp>
                  <p:nvGrpSpPr>
                    <p:cNvPr id="85065" name="Group 12"/>
                    <p:cNvGrpSpPr>
                      <a:grpSpLocks/>
                    </p:cNvGrpSpPr>
                    <p:nvPr/>
                  </p:nvGrpSpPr>
                  <p:grpSpPr bwMode="auto">
                    <a:xfrm>
                      <a:off x="240" y="1536"/>
                      <a:ext cx="2592" cy="192"/>
                      <a:chOff x="240" y="1536"/>
                      <a:chExt cx="2592" cy="192"/>
                    </a:xfrm>
                  </p:grpSpPr>
                  <p:sp>
                    <p:nvSpPr>
                      <p:cNvPr id="85078" name="Line 13"/>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079" name="Group 14"/>
                      <p:cNvGrpSpPr>
                        <a:grpSpLocks/>
                      </p:cNvGrpSpPr>
                      <p:nvPr/>
                    </p:nvGrpSpPr>
                    <p:grpSpPr bwMode="auto">
                      <a:xfrm>
                        <a:off x="480" y="1536"/>
                        <a:ext cx="1008" cy="192"/>
                        <a:chOff x="480" y="1536"/>
                        <a:chExt cx="1008" cy="192"/>
                      </a:xfrm>
                    </p:grpSpPr>
                    <p:grpSp>
                      <p:nvGrpSpPr>
                        <p:cNvPr id="85095" name="Group 15"/>
                        <p:cNvGrpSpPr>
                          <a:grpSpLocks/>
                        </p:cNvGrpSpPr>
                        <p:nvPr/>
                      </p:nvGrpSpPr>
                      <p:grpSpPr bwMode="auto">
                        <a:xfrm>
                          <a:off x="480" y="1536"/>
                          <a:ext cx="432" cy="192"/>
                          <a:chOff x="480" y="1536"/>
                          <a:chExt cx="432" cy="192"/>
                        </a:xfrm>
                      </p:grpSpPr>
                      <p:grpSp>
                        <p:nvGrpSpPr>
                          <p:cNvPr id="85103" name="Group 16"/>
                          <p:cNvGrpSpPr>
                            <a:grpSpLocks/>
                          </p:cNvGrpSpPr>
                          <p:nvPr/>
                        </p:nvGrpSpPr>
                        <p:grpSpPr bwMode="auto">
                          <a:xfrm>
                            <a:off x="480" y="1536"/>
                            <a:ext cx="144" cy="192"/>
                            <a:chOff x="480" y="1536"/>
                            <a:chExt cx="144" cy="192"/>
                          </a:xfrm>
                        </p:grpSpPr>
                        <p:sp>
                          <p:nvSpPr>
                            <p:cNvPr id="85107" name="Line 1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108" name="Line 1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5104" name="Group 19"/>
                          <p:cNvGrpSpPr>
                            <a:grpSpLocks/>
                          </p:cNvGrpSpPr>
                          <p:nvPr/>
                        </p:nvGrpSpPr>
                        <p:grpSpPr bwMode="auto">
                          <a:xfrm>
                            <a:off x="768" y="1536"/>
                            <a:ext cx="144" cy="192"/>
                            <a:chOff x="480" y="1536"/>
                            <a:chExt cx="144" cy="192"/>
                          </a:xfrm>
                        </p:grpSpPr>
                        <p:sp>
                          <p:nvSpPr>
                            <p:cNvPr id="85105" name="Line 2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106" name="Line 2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5096" name="Group 22"/>
                        <p:cNvGrpSpPr>
                          <a:grpSpLocks/>
                        </p:cNvGrpSpPr>
                        <p:nvPr/>
                      </p:nvGrpSpPr>
                      <p:grpSpPr bwMode="auto">
                        <a:xfrm>
                          <a:off x="1056" y="1536"/>
                          <a:ext cx="432" cy="192"/>
                          <a:chOff x="480" y="1536"/>
                          <a:chExt cx="432" cy="192"/>
                        </a:xfrm>
                      </p:grpSpPr>
                      <p:grpSp>
                        <p:nvGrpSpPr>
                          <p:cNvPr id="85097" name="Group 23"/>
                          <p:cNvGrpSpPr>
                            <a:grpSpLocks/>
                          </p:cNvGrpSpPr>
                          <p:nvPr/>
                        </p:nvGrpSpPr>
                        <p:grpSpPr bwMode="auto">
                          <a:xfrm>
                            <a:off x="480" y="1536"/>
                            <a:ext cx="144" cy="192"/>
                            <a:chOff x="480" y="1536"/>
                            <a:chExt cx="144" cy="192"/>
                          </a:xfrm>
                        </p:grpSpPr>
                        <p:sp>
                          <p:nvSpPr>
                            <p:cNvPr id="85101" name="Line 24"/>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102" name="Line 25"/>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5098" name="Group 26"/>
                          <p:cNvGrpSpPr>
                            <a:grpSpLocks/>
                          </p:cNvGrpSpPr>
                          <p:nvPr/>
                        </p:nvGrpSpPr>
                        <p:grpSpPr bwMode="auto">
                          <a:xfrm>
                            <a:off x="768" y="1536"/>
                            <a:ext cx="144" cy="192"/>
                            <a:chOff x="480" y="1536"/>
                            <a:chExt cx="144" cy="192"/>
                          </a:xfrm>
                        </p:grpSpPr>
                        <p:sp>
                          <p:nvSpPr>
                            <p:cNvPr id="85099" name="Line 2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100" name="Line 2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5080" name="Group 29"/>
                      <p:cNvGrpSpPr>
                        <a:grpSpLocks/>
                      </p:cNvGrpSpPr>
                      <p:nvPr/>
                    </p:nvGrpSpPr>
                    <p:grpSpPr bwMode="auto">
                      <a:xfrm>
                        <a:off x="1632" y="1536"/>
                        <a:ext cx="1008" cy="192"/>
                        <a:chOff x="480" y="1536"/>
                        <a:chExt cx="1008" cy="192"/>
                      </a:xfrm>
                    </p:grpSpPr>
                    <p:grpSp>
                      <p:nvGrpSpPr>
                        <p:cNvPr id="85081" name="Group 30"/>
                        <p:cNvGrpSpPr>
                          <a:grpSpLocks/>
                        </p:cNvGrpSpPr>
                        <p:nvPr/>
                      </p:nvGrpSpPr>
                      <p:grpSpPr bwMode="auto">
                        <a:xfrm>
                          <a:off x="480" y="1536"/>
                          <a:ext cx="432" cy="192"/>
                          <a:chOff x="480" y="1536"/>
                          <a:chExt cx="432" cy="192"/>
                        </a:xfrm>
                      </p:grpSpPr>
                      <p:grpSp>
                        <p:nvGrpSpPr>
                          <p:cNvPr id="85089" name="Group 31"/>
                          <p:cNvGrpSpPr>
                            <a:grpSpLocks/>
                          </p:cNvGrpSpPr>
                          <p:nvPr/>
                        </p:nvGrpSpPr>
                        <p:grpSpPr bwMode="auto">
                          <a:xfrm>
                            <a:off x="480" y="1536"/>
                            <a:ext cx="144" cy="192"/>
                            <a:chOff x="480" y="1536"/>
                            <a:chExt cx="144" cy="192"/>
                          </a:xfrm>
                        </p:grpSpPr>
                        <p:sp>
                          <p:nvSpPr>
                            <p:cNvPr id="85093" name="Line 3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94" name="Line 3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5090" name="Group 34"/>
                          <p:cNvGrpSpPr>
                            <a:grpSpLocks/>
                          </p:cNvGrpSpPr>
                          <p:nvPr/>
                        </p:nvGrpSpPr>
                        <p:grpSpPr bwMode="auto">
                          <a:xfrm>
                            <a:off x="768" y="1536"/>
                            <a:ext cx="144" cy="192"/>
                            <a:chOff x="480" y="1536"/>
                            <a:chExt cx="144" cy="192"/>
                          </a:xfrm>
                        </p:grpSpPr>
                        <p:sp>
                          <p:nvSpPr>
                            <p:cNvPr id="85091" name="Line 3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92" name="Line 3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5082" name="Group 37"/>
                        <p:cNvGrpSpPr>
                          <a:grpSpLocks/>
                        </p:cNvGrpSpPr>
                        <p:nvPr/>
                      </p:nvGrpSpPr>
                      <p:grpSpPr bwMode="auto">
                        <a:xfrm>
                          <a:off x="1056" y="1536"/>
                          <a:ext cx="432" cy="192"/>
                          <a:chOff x="480" y="1536"/>
                          <a:chExt cx="432" cy="192"/>
                        </a:xfrm>
                      </p:grpSpPr>
                      <p:grpSp>
                        <p:nvGrpSpPr>
                          <p:cNvPr id="85083" name="Group 38"/>
                          <p:cNvGrpSpPr>
                            <a:grpSpLocks/>
                          </p:cNvGrpSpPr>
                          <p:nvPr/>
                        </p:nvGrpSpPr>
                        <p:grpSpPr bwMode="auto">
                          <a:xfrm>
                            <a:off x="480" y="1536"/>
                            <a:ext cx="144" cy="192"/>
                            <a:chOff x="480" y="1536"/>
                            <a:chExt cx="144" cy="192"/>
                          </a:xfrm>
                        </p:grpSpPr>
                        <p:sp>
                          <p:nvSpPr>
                            <p:cNvPr id="85087" name="Line 39"/>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88" name="Line 40"/>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5084" name="Group 41"/>
                          <p:cNvGrpSpPr>
                            <a:grpSpLocks/>
                          </p:cNvGrpSpPr>
                          <p:nvPr/>
                        </p:nvGrpSpPr>
                        <p:grpSpPr bwMode="auto">
                          <a:xfrm>
                            <a:off x="768" y="1536"/>
                            <a:ext cx="144" cy="192"/>
                            <a:chOff x="480" y="1536"/>
                            <a:chExt cx="144" cy="192"/>
                          </a:xfrm>
                        </p:grpSpPr>
                        <p:sp>
                          <p:nvSpPr>
                            <p:cNvPr id="85085" name="Line 4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86" name="Line 4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5066" name="Text Box 44"/>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5067" name="Group 45"/>
                    <p:cNvGrpSpPr>
                      <a:grpSpLocks/>
                    </p:cNvGrpSpPr>
                    <p:nvPr/>
                  </p:nvGrpSpPr>
                  <p:grpSpPr bwMode="auto">
                    <a:xfrm>
                      <a:off x="480" y="1680"/>
                      <a:ext cx="672" cy="250"/>
                      <a:chOff x="480" y="1728"/>
                      <a:chExt cx="672" cy="250"/>
                    </a:xfrm>
                  </p:grpSpPr>
                  <p:sp>
                    <p:nvSpPr>
                      <p:cNvPr id="85074" name="Text Box 46"/>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5075" name="Text Box 47"/>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5076" name="Text Box 48"/>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5077" name="Text Box 49"/>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5068" name="Text Box 50"/>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5069" name="Text Box 51"/>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5070" name="Text Box 52"/>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5071" name="Text Box 53"/>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5072" name="Text Box 54"/>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5073" name="Text Box 55"/>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grpSp>
          </p:grpSp>
        </p:grpSp>
      </p:grpSp>
      <p:sp>
        <p:nvSpPr>
          <p:cNvPr id="84995" name="Text Box 56"/>
          <p:cNvSpPr txBox="1">
            <a:spLocks noChangeArrowheads="1"/>
          </p:cNvSpPr>
          <p:nvPr/>
        </p:nvSpPr>
        <p:spPr bwMode="auto">
          <a:xfrm>
            <a:off x="228600" y="0"/>
            <a:ext cx="8915400" cy="1587500"/>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sz="2800" u="sng">
                <a:solidFill>
                  <a:srgbClr val="66FFFF"/>
                </a:solidFill>
                <a:latin typeface="Arial Black" pitchFamily="34" charset="0"/>
              </a:rPr>
              <a:t>Compound Inequalities</a:t>
            </a:r>
          </a:p>
          <a:p>
            <a:pPr algn="ctr" eaLnBrk="1" hangingPunct="1">
              <a:spcBef>
                <a:spcPct val="50000"/>
              </a:spcBef>
            </a:pPr>
            <a:r>
              <a:rPr kumimoji="0" lang="en-US" sz="2800">
                <a:solidFill>
                  <a:srgbClr val="66FFFF"/>
                </a:solidFill>
                <a:latin typeface="Arial" charset="0"/>
              </a:rPr>
              <a:t>Let's consider a "double inequality"                      (having two inequality signs).</a:t>
            </a:r>
          </a:p>
        </p:txBody>
      </p:sp>
      <p:sp>
        <p:nvSpPr>
          <p:cNvPr id="467001" name="Oval 57"/>
          <p:cNvSpPr>
            <a:spLocks noChangeArrowheads="1"/>
          </p:cNvSpPr>
          <p:nvPr/>
        </p:nvSpPr>
        <p:spPr bwMode="auto">
          <a:xfrm>
            <a:off x="1828800" y="2895600"/>
            <a:ext cx="152400" cy="152400"/>
          </a:xfrm>
          <a:prstGeom prst="ellipse">
            <a:avLst/>
          </a:prstGeom>
          <a:noFill/>
          <a:ln w="38100">
            <a:solidFill>
              <a:schemeClr val="accent2"/>
            </a:solidFill>
            <a:round/>
            <a:headEnd/>
            <a:tailEnd/>
          </a:ln>
          <a:effectLst/>
          <a:extLst>
            <a:ext uri="{909E8E84-426E-40DD-AFC4-6F175D3DCCD1}">
              <a14:hiddenFill xmlns:a14="http://schemas.microsoft.com/office/drawing/2010/main">
                <a:solidFill>
                  <a:srgbClr val="0033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en-AU"/>
          </a:p>
        </p:txBody>
      </p:sp>
      <p:grpSp>
        <p:nvGrpSpPr>
          <p:cNvPr id="467002" name="Group 58"/>
          <p:cNvGrpSpPr>
            <a:grpSpLocks/>
          </p:cNvGrpSpPr>
          <p:nvPr/>
        </p:nvGrpSpPr>
        <p:grpSpPr bwMode="auto">
          <a:xfrm>
            <a:off x="4800600" y="2819400"/>
            <a:ext cx="4114800" cy="625475"/>
            <a:chOff x="432" y="2880"/>
            <a:chExt cx="2592" cy="394"/>
          </a:xfrm>
        </p:grpSpPr>
        <p:sp>
          <p:nvSpPr>
            <p:cNvPr id="85005" name="Text Box 59"/>
            <p:cNvSpPr txBox="1">
              <a:spLocks noChangeArrowheads="1"/>
            </p:cNvSpPr>
            <p:nvPr/>
          </p:nvSpPr>
          <p:spPr bwMode="auto">
            <a:xfrm>
              <a:off x="1872" y="302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5006" name="Group 60"/>
            <p:cNvGrpSpPr>
              <a:grpSpLocks/>
            </p:cNvGrpSpPr>
            <p:nvPr/>
          </p:nvGrpSpPr>
          <p:grpSpPr bwMode="auto">
            <a:xfrm>
              <a:off x="432" y="2880"/>
              <a:ext cx="2592" cy="394"/>
              <a:chOff x="432" y="2400"/>
              <a:chExt cx="2592" cy="394"/>
            </a:xfrm>
          </p:grpSpPr>
          <p:grpSp>
            <p:nvGrpSpPr>
              <p:cNvPr id="85007" name="Group 61"/>
              <p:cNvGrpSpPr>
                <a:grpSpLocks/>
              </p:cNvGrpSpPr>
              <p:nvPr/>
            </p:nvGrpSpPr>
            <p:grpSpPr bwMode="auto">
              <a:xfrm>
                <a:off x="432" y="2400"/>
                <a:ext cx="2592" cy="394"/>
                <a:chOff x="240" y="1536"/>
                <a:chExt cx="2592" cy="394"/>
              </a:xfrm>
            </p:grpSpPr>
            <p:grpSp>
              <p:nvGrpSpPr>
                <p:cNvPr id="85012" name="Group 62"/>
                <p:cNvGrpSpPr>
                  <a:grpSpLocks/>
                </p:cNvGrpSpPr>
                <p:nvPr/>
              </p:nvGrpSpPr>
              <p:grpSpPr bwMode="auto">
                <a:xfrm>
                  <a:off x="240" y="1536"/>
                  <a:ext cx="2592" cy="192"/>
                  <a:chOff x="240" y="1536"/>
                  <a:chExt cx="2592" cy="192"/>
                </a:xfrm>
              </p:grpSpPr>
              <p:sp>
                <p:nvSpPr>
                  <p:cNvPr id="85025" name="Line 63"/>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026" name="Group 64"/>
                  <p:cNvGrpSpPr>
                    <a:grpSpLocks/>
                  </p:cNvGrpSpPr>
                  <p:nvPr/>
                </p:nvGrpSpPr>
                <p:grpSpPr bwMode="auto">
                  <a:xfrm>
                    <a:off x="480" y="1536"/>
                    <a:ext cx="1008" cy="192"/>
                    <a:chOff x="480" y="1536"/>
                    <a:chExt cx="1008" cy="192"/>
                  </a:xfrm>
                </p:grpSpPr>
                <p:grpSp>
                  <p:nvGrpSpPr>
                    <p:cNvPr id="85042" name="Group 65"/>
                    <p:cNvGrpSpPr>
                      <a:grpSpLocks/>
                    </p:cNvGrpSpPr>
                    <p:nvPr/>
                  </p:nvGrpSpPr>
                  <p:grpSpPr bwMode="auto">
                    <a:xfrm>
                      <a:off x="480" y="1536"/>
                      <a:ext cx="432" cy="192"/>
                      <a:chOff x="480" y="1536"/>
                      <a:chExt cx="432" cy="192"/>
                    </a:xfrm>
                  </p:grpSpPr>
                  <p:grpSp>
                    <p:nvGrpSpPr>
                      <p:cNvPr id="85050" name="Group 66"/>
                      <p:cNvGrpSpPr>
                        <a:grpSpLocks/>
                      </p:cNvGrpSpPr>
                      <p:nvPr/>
                    </p:nvGrpSpPr>
                    <p:grpSpPr bwMode="auto">
                      <a:xfrm>
                        <a:off x="480" y="1536"/>
                        <a:ext cx="144" cy="192"/>
                        <a:chOff x="480" y="1536"/>
                        <a:chExt cx="144" cy="192"/>
                      </a:xfrm>
                    </p:grpSpPr>
                    <p:sp>
                      <p:nvSpPr>
                        <p:cNvPr id="85054" name="Line 6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55" name="Line 6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5051" name="Group 69"/>
                      <p:cNvGrpSpPr>
                        <a:grpSpLocks/>
                      </p:cNvGrpSpPr>
                      <p:nvPr/>
                    </p:nvGrpSpPr>
                    <p:grpSpPr bwMode="auto">
                      <a:xfrm>
                        <a:off x="768" y="1536"/>
                        <a:ext cx="144" cy="192"/>
                        <a:chOff x="480" y="1536"/>
                        <a:chExt cx="144" cy="192"/>
                      </a:xfrm>
                    </p:grpSpPr>
                    <p:sp>
                      <p:nvSpPr>
                        <p:cNvPr id="85052" name="Line 7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53" name="Line 7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5043" name="Group 72"/>
                    <p:cNvGrpSpPr>
                      <a:grpSpLocks/>
                    </p:cNvGrpSpPr>
                    <p:nvPr/>
                  </p:nvGrpSpPr>
                  <p:grpSpPr bwMode="auto">
                    <a:xfrm>
                      <a:off x="1056" y="1536"/>
                      <a:ext cx="432" cy="192"/>
                      <a:chOff x="480" y="1536"/>
                      <a:chExt cx="432" cy="192"/>
                    </a:xfrm>
                  </p:grpSpPr>
                  <p:grpSp>
                    <p:nvGrpSpPr>
                      <p:cNvPr id="85044" name="Group 73"/>
                      <p:cNvGrpSpPr>
                        <a:grpSpLocks/>
                      </p:cNvGrpSpPr>
                      <p:nvPr/>
                    </p:nvGrpSpPr>
                    <p:grpSpPr bwMode="auto">
                      <a:xfrm>
                        <a:off x="480" y="1536"/>
                        <a:ext cx="144" cy="192"/>
                        <a:chOff x="480" y="1536"/>
                        <a:chExt cx="144" cy="192"/>
                      </a:xfrm>
                    </p:grpSpPr>
                    <p:sp>
                      <p:nvSpPr>
                        <p:cNvPr id="85048" name="Line 74"/>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49" name="Line 75"/>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5045" name="Group 76"/>
                      <p:cNvGrpSpPr>
                        <a:grpSpLocks/>
                      </p:cNvGrpSpPr>
                      <p:nvPr/>
                    </p:nvGrpSpPr>
                    <p:grpSpPr bwMode="auto">
                      <a:xfrm>
                        <a:off x="768" y="1536"/>
                        <a:ext cx="144" cy="192"/>
                        <a:chOff x="480" y="1536"/>
                        <a:chExt cx="144" cy="192"/>
                      </a:xfrm>
                    </p:grpSpPr>
                    <p:sp>
                      <p:nvSpPr>
                        <p:cNvPr id="85046" name="Line 7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47" name="Line 7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5027" name="Group 79"/>
                  <p:cNvGrpSpPr>
                    <a:grpSpLocks/>
                  </p:cNvGrpSpPr>
                  <p:nvPr/>
                </p:nvGrpSpPr>
                <p:grpSpPr bwMode="auto">
                  <a:xfrm>
                    <a:off x="1632" y="1536"/>
                    <a:ext cx="1008" cy="192"/>
                    <a:chOff x="480" y="1536"/>
                    <a:chExt cx="1008" cy="192"/>
                  </a:xfrm>
                </p:grpSpPr>
                <p:grpSp>
                  <p:nvGrpSpPr>
                    <p:cNvPr id="85028" name="Group 80"/>
                    <p:cNvGrpSpPr>
                      <a:grpSpLocks/>
                    </p:cNvGrpSpPr>
                    <p:nvPr/>
                  </p:nvGrpSpPr>
                  <p:grpSpPr bwMode="auto">
                    <a:xfrm>
                      <a:off x="480" y="1536"/>
                      <a:ext cx="432" cy="192"/>
                      <a:chOff x="480" y="1536"/>
                      <a:chExt cx="432" cy="192"/>
                    </a:xfrm>
                  </p:grpSpPr>
                  <p:grpSp>
                    <p:nvGrpSpPr>
                      <p:cNvPr id="85036" name="Group 81"/>
                      <p:cNvGrpSpPr>
                        <a:grpSpLocks/>
                      </p:cNvGrpSpPr>
                      <p:nvPr/>
                    </p:nvGrpSpPr>
                    <p:grpSpPr bwMode="auto">
                      <a:xfrm>
                        <a:off x="480" y="1536"/>
                        <a:ext cx="144" cy="192"/>
                        <a:chOff x="480" y="1536"/>
                        <a:chExt cx="144" cy="192"/>
                      </a:xfrm>
                    </p:grpSpPr>
                    <p:sp>
                      <p:nvSpPr>
                        <p:cNvPr id="85040" name="Line 8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41" name="Line 8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5037" name="Group 84"/>
                      <p:cNvGrpSpPr>
                        <a:grpSpLocks/>
                      </p:cNvGrpSpPr>
                      <p:nvPr/>
                    </p:nvGrpSpPr>
                    <p:grpSpPr bwMode="auto">
                      <a:xfrm>
                        <a:off x="768" y="1536"/>
                        <a:ext cx="144" cy="192"/>
                        <a:chOff x="480" y="1536"/>
                        <a:chExt cx="144" cy="192"/>
                      </a:xfrm>
                    </p:grpSpPr>
                    <p:sp>
                      <p:nvSpPr>
                        <p:cNvPr id="85038" name="Line 8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39" name="Line 8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5029" name="Group 87"/>
                    <p:cNvGrpSpPr>
                      <a:grpSpLocks/>
                    </p:cNvGrpSpPr>
                    <p:nvPr/>
                  </p:nvGrpSpPr>
                  <p:grpSpPr bwMode="auto">
                    <a:xfrm>
                      <a:off x="1056" y="1536"/>
                      <a:ext cx="432" cy="192"/>
                      <a:chOff x="480" y="1536"/>
                      <a:chExt cx="432" cy="192"/>
                    </a:xfrm>
                  </p:grpSpPr>
                  <p:grpSp>
                    <p:nvGrpSpPr>
                      <p:cNvPr id="85030" name="Group 88"/>
                      <p:cNvGrpSpPr>
                        <a:grpSpLocks/>
                      </p:cNvGrpSpPr>
                      <p:nvPr/>
                    </p:nvGrpSpPr>
                    <p:grpSpPr bwMode="auto">
                      <a:xfrm>
                        <a:off x="480" y="1536"/>
                        <a:ext cx="144" cy="192"/>
                        <a:chOff x="480" y="1536"/>
                        <a:chExt cx="144" cy="192"/>
                      </a:xfrm>
                    </p:grpSpPr>
                    <p:sp>
                      <p:nvSpPr>
                        <p:cNvPr id="85034" name="Line 89"/>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35" name="Line 90"/>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5031" name="Group 91"/>
                      <p:cNvGrpSpPr>
                        <a:grpSpLocks/>
                      </p:cNvGrpSpPr>
                      <p:nvPr/>
                    </p:nvGrpSpPr>
                    <p:grpSpPr bwMode="auto">
                      <a:xfrm>
                        <a:off x="768" y="1536"/>
                        <a:ext cx="144" cy="192"/>
                        <a:chOff x="480" y="1536"/>
                        <a:chExt cx="144" cy="192"/>
                      </a:xfrm>
                    </p:grpSpPr>
                    <p:sp>
                      <p:nvSpPr>
                        <p:cNvPr id="85032" name="Line 9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33" name="Line 9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5013" name="Text Box 94"/>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5014" name="Group 95"/>
                <p:cNvGrpSpPr>
                  <a:grpSpLocks/>
                </p:cNvGrpSpPr>
                <p:nvPr/>
              </p:nvGrpSpPr>
              <p:grpSpPr bwMode="auto">
                <a:xfrm>
                  <a:off x="480" y="1680"/>
                  <a:ext cx="672" cy="250"/>
                  <a:chOff x="480" y="1728"/>
                  <a:chExt cx="672" cy="250"/>
                </a:xfrm>
              </p:grpSpPr>
              <p:sp>
                <p:nvSpPr>
                  <p:cNvPr id="85021" name="Text Box 96"/>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5022" name="Text Box 97"/>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5023" name="Text Box 98"/>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5024" name="Text Box 99"/>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5015" name="Text Box 100"/>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5016" name="Text Box 101"/>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5017" name="Text Box 102"/>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5018" name="Text Box 103"/>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5019" name="Text Box 104"/>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5020" name="Text Box 105"/>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5008" name="Text Box 106"/>
              <p:cNvSpPr txBox="1">
                <a:spLocks noChangeArrowheads="1"/>
              </p:cNvSpPr>
              <p:nvPr/>
            </p:nvSpPr>
            <p:spPr bwMode="auto">
              <a:xfrm>
                <a:off x="1536" y="2544"/>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sp>
            <p:nvSpPr>
              <p:cNvPr id="85009" name="Text Box 107"/>
              <p:cNvSpPr txBox="1">
                <a:spLocks noChangeArrowheads="1"/>
              </p:cNvSpPr>
              <p:nvPr/>
            </p:nvSpPr>
            <p:spPr bwMode="auto">
              <a:xfrm>
                <a:off x="2160"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5010" name="Text Box 108"/>
              <p:cNvSpPr txBox="1">
                <a:spLocks noChangeArrowheads="1"/>
              </p:cNvSpPr>
              <p:nvPr/>
            </p:nvSpPr>
            <p:spPr bwMode="auto">
              <a:xfrm>
                <a:off x="2448"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5011" name="Text Box 109"/>
              <p:cNvSpPr txBox="1">
                <a:spLocks noChangeArrowheads="1"/>
              </p:cNvSpPr>
              <p:nvPr/>
            </p:nvSpPr>
            <p:spPr bwMode="auto">
              <a:xfrm>
                <a:off x="2736"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grpSp>
      </p:grpSp>
      <p:sp>
        <p:nvSpPr>
          <p:cNvPr id="467054" name="Text Box 110"/>
          <p:cNvSpPr txBox="1">
            <a:spLocks noChangeArrowheads="1"/>
          </p:cNvSpPr>
          <p:nvPr/>
        </p:nvSpPr>
        <p:spPr bwMode="auto">
          <a:xfrm>
            <a:off x="6172200" y="26670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000" b="1">
                <a:solidFill>
                  <a:srgbClr val="0033CC"/>
                </a:solidFill>
              </a:rPr>
              <a:t>(</a:t>
            </a:r>
          </a:p>
        </p:txBody>
      </p:sp>
      <p:graphicFrame>
        <p:nvGraphicFramePr>
          <p:cNvPr id="467055" name="Object 111"/>
          <p:cNvGraphicFramePr>
            <a:graphicFrameLocks noChangeAspect="1"/>
          </p:cNvGraphicFramePr>
          <p:nvPr/>
        </p:nvGraphicFramePr>
        <p:xfrm>
          <a:off x="3130550" y="1752600"/>
          <a:ext cx="3011488" cy="579438"/>
        </p:xfrm>
        <a:graphic>
          <a:graphicData uri="http://schemas.openxmlformats.org/presentationml/2006/ole">
            <mc:AlternateContent xmlns:mc="http://schemas.openxmlformats.org/markup-compatibility/2006">
              <mc:Choice xmlns:v="urn:schemas-microsoft-com:vml" Requires="v">
                <p:oleObj spid="_x0000_s85115" name="Equation" r:id="rId4" imgW="2374900" imgH="457200" progId="Equation.3">
                  <p:embed/>
                </p:oleObj>
              </mc:Choice>
              <mc:Fallback>
                <p:oleObj name="Equation" r:id="rId4" imgW="2374900" imgH="457200" progId="Equation.3">
                  <p:embed/>
                  <p:pic>
                    <p:nvPicPr>
                      <p:cNvPr id="0" name="Object 1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0550" y="1752600"/>
                        <a:ext cx="3011488" cy="579438"/>
                      </a:xfrm>
                      <a:prstGeom prst="rect">
                        <a:avLst/>
                      </a:prstGeom>
                      <a:solidFill>
                        <a:srgbClr val="6699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7056" name="Text Box 112"/>
          <p:cNvSpPr txBox="1">
            <a:spLocks noChangeArrowheads="1"/>
          </p:cNvSpPr>
          <p:nvPr/>
        </p:nvSpPr>
        <p:spPr bwMode="auto">
          <a:xfrm>
            <a:off x="457200" y="4191000"/>
            <a:ext cx="8458200" cy="2227263"/>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I think of these as the "inbetweeners".                      </a:t>
            </a:r>
            <a:r>
              <a:rPr kumimoji="0" lang="en-US" sz="2800" i="1">
                <a:solidFill>
                  <a:srgbClr val="66FFFF"/>
                </a:solidFill>
                <a:latin typeface="Arial" charset="0"/>
              </a:rPr>
              <a:t>x</a:t>
            </a:r>
            <a:r>
              <a:rPr kumimoji="0" lang="en-US" sz="2800">
                <a:solidFill>
                  <a:srgbClr val="66FFFF"/>
                </a:solidFill>
                <a:latin typeface="Arial" charset="0"/>
              </a:rPr>
              <a:t> is inbetween the two numbers.  This is an "</a:t>
            </a:r>
            <a:r>
              <a:rPr kumimoji="0" lang="en-US" sz="2800">
                <a:solidFill>
                  <a:srgbClr val="FF99CC"/>
                </a:solidFill>
                <a:latin typeface="Arial" charset="0"/>
              </a:rPr>
              <a:t>and</a:t>
            </a:r>
            <a:r>
              <a:rPr kumimoji="0" lang="en-US" sz="2800">
                <a:solidFill>
                  <a:srgbClr val="66FFFF"/>
                </a:solidFill>
                <a:latin typeface="Arial" charset="0"/>
              </a:rPr>
              <a:t>" inequality which means </a:t>
            </a:r>
            <a:r>
              <a:rPr kumimoji="0" lang="en-US" sz="2800" u="sng">
                <a:solidFill>
                  <a:srgbClr val="66FFFF"/>
                </a:solidFill>
                <a:latin typeface="Arial" charset="0"/>
              </a:rPr>
              <a:t>both parts must be true</a:t>
            </a:r>
            <a:r>
              <a:rPr kumimoji="0" lang="en-US" sz="2800">
                <a:solidFill>
                  <a:srgbClr val="66FFFF"/>
                </a:solidFill>
                <a:latin typeface="Arial" charset="0"/>
              </a:rPr>
              <a:t>.  It says that </a:t>
            </a:r>
            <a:r>
              <a:rPr kumimoji="0" lang="en-US" sz="2800" i="1">
                <a:solidFill>
                  <a:srgbClr val="66FFFF"/>
                </a:solidFill>
                <a:latin typeface="Arial" charset="0"/>
              </a:rPr>
              <a:t>x</a:t>
            </a:r>
            <a:r>
              <a:rPr kumimoji="0" lang="en-US" sz="2800">
                <a:solidFill>
                  <a:srgbClr val="66FFFF"/>
                </a:solidFill>
                <a:latin typeface="Arial" charset="0"/>
              </a:rPr>
              <a:t> is </a:t>
            </a:r>
            <a:r>
              <a:rPr kumimoji="0" lang="en-US" sz="2800">
                <a:solidFill>
                  <a:srgbClr val="FFCC99"/>
                </a:solidFill>
                <a:latin typeface="Arial" charset="0"/>
              </a:rPr>
              <a:t>greater than</a:t>
            </a:r>
            <a:r>
              <a:rPr kumimoji="0" lang="en-US" sz="2800">
                <a:solidFill>
                  <a:srgbClr val="66FFFF"/>
                </a:solidFill>
                <a:latin typeface="Arial" charset="0"/>
              </a:rPr>
              <a:t> –2 </a:t>
            </a:r>
            <a:r>
              <a:rPr kumimoji="0" lang="en-US" sz="2800">
                <a:solidFill>
                  <a:srgbClr val="FF99CC"/>
                </a:solidFill>
                <a:latin typeface="Arial" charset="0"/>
              </a:rPr>
              <a:t>and</a:t>
            </a:r>
            <a:r>
              <a:rPr kumimoji="0" lang="en-US" sz="2800">
                <a:solidFill>
                  <a:srgbClr val="66FFFF"/>
                </a:solidFill>
                <a:latin typeface="Arial" charset="0"/>
              </a:rPr>
              <a:t> </a:t>
            </a:r>
            <a:r>
              <a:rPr kumimoji="0" lang="en-US" sz="2800" i="1">
                <a:solidFill>
                  <a:srgbClr val="66FFFF"/>
                </a:solidFill>
                <a:latin typeface="Arial" charset="0"/>
              </a:rPr>
              <a:t>x</a:t>
            </a:r>
            <a:r>
              <a:rPr kumimoji="0" lang="en-US" sz="2800">
                <a:solidFill>
                  <a:srgbClr val="66FFFF"/>
                </a:solidFill>
                <a:latin typeface="Arial" charset="0"/>
              </a:rPr>
              <a:t> is </a:t>
            </a:r>
            <a:r>
              <a:rPr kumimoji="0" lang="en-US" sz="2800">
                <a:solidFill>
                  <a:srgbClr val="FFCC99"/>
                </a:solidFill>
                <a:latin typeface="Arial" charset="0"/>
              </a:rPr>
              <a:t>less than or equal to</a:t>
            </a:r>
            <a:r>
              <a:rPr kumimoji="0" lang="en-US" sz="2800">
                <a:solidFill>
                  <a:srgbClr val="66FFFF"/>
                </a:solidFill>
                <a:latin typeface="Arial" charset="0"/>
              </a:rPr>
              <a:t> 3.</a:t>
            </a:r>
          </a:p>
        </p:txBody>
      </p:sp>
      <p:sp>
        <p:nvSpPr>
          <p:cNvPr id="467057" name="Oval 113"/>
          <p:cNvSpPr>
            <a:spLocks noChangeArrowheads="1"/>
          </p:cNvSpPr>
          <p:nvPr/>
        </p:nvSpPr>
        <p:spPr bwMode="auto">
          <a:xfrm>
            <a:off x="2971800" y="2895600"/>
            <a:ext cx="152400" cy="152400"/>
          </a:xfrm>
          <a:prstGeom prst="ellipse">
            <a:avLst/>
          </a:prstGeom>
          <a:solidFill>
            <a:schemeClr val="accent2"/>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en-AU"/>
          </a:p>
        </p:txBody>
      </p:sp>
      <p:sp>
        <p:nvSpPr>
          <p:cNvPr id="467058" name="Line 114"/>
          <p:cNvSpPr>
            <a:spLocks noChangeShapeType="1"/>
          </p:cNvSpPr>
          <p:nvPr/>
        </p:nvSpPr>
        <p:spPr bwMode="auto">
          <a:xfrm>
            <a:off x="1981200" y="2971800"/>
            <a:ext cx="9906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7059" name="Text Box 115"/>
          <p:cNvSpPr txBox="1">
            <a:spLocks noChangeArrowheads="1"/>
          </p:cNvSpPr>
          <p:nvPr/>
        </p:nvSpPr>
        <p:spPr bwMode="auto">
          <a:xfrm>
            <a:off x="7315200" y="26670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000" b="1">
                <a:solidFill>
                  <a:srgbClr val="0033CC"/>
                </a:solidFill>
              </a:rPr>
              <a:t>]</a:t>
            </a:r>
          </a:p>
        </p:txBody>
      </p:sp>
      <p:sp>
        <p:nvSpPr>
          <p:cNvPr id="467060" name="Line 116"/>
          <p:cNvSpPr>
            <a:spLocks noChangeShapeType="1"/>
          </p:cNvSpPr>
          <p:nvPr/>
        </p:nvSpPr>
        <p:spPr bwMode="auto">
          <a:xfrm>
            <a:off x="6324600" y="2971800"/>
            <a:ext cx="11430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67055"/>
                                        </p:tgtEl>
                                        <p:attrNameLst>
                                          <p:attrName>style.visibility</p:attrName>
                                        </p:attrNameLst>
                                      </p:cBhvr>
                                      <p:to>
                                        <p:strVal val="visible"/>
                                      </p:to>
                                    </p:set>
                                    <p:anim calcmode="lin" valueType="num">
                                      <p:cBhvr>
                                        <p:cTn id="7" dur="1000" fill="hold"/>
                                        <p:tgtEl>
                                          <p:spTgt spid="467055"/>
                                        </p:tgtEl>
                                        <p:attrNameLst>
                                          <p:attrName>ppt_w</p:attrName>
                                        </p:attrNameLst>
                                      </p:cBhvr>
                                      <p:tavLst>
                                        <p:tav tm="0">
                                          <p:val>
                                            <p:fltVal val="0"/>
                                          </p:val>
                                        </p:tav>
                                        <p:tav tm="100000">
                                          <p:val>
                                            <p:strVal val="#ppt_w"/>
                                          </p:val>
                                        </p:tav>
                                      </p:tavLst>
                                    </p:anim>
                                    <p:anim calcmode="lin" valueType="num">
                                      <p:cBhvr>
                                        <p:cTn id="8" dur="1000" fill="hold"/>
                                        <p:tgtEl>
                                          <p:spTgt spid="467055"/>
                                        </p:tgtEl>
                                        <p:attrNameLst>
                                          <p:attrName>ppt_h</p:attrName>
                                        </p:attrNameLst>
                                      </p:cBhvr>
                                      <p:tavLst>
                                        <p:tav tm="0">
                                          <p:val>
                                            <p:fltVal val="0"/>
                                          </p:val>
                                        </p:tav>
                                        <p:tav tm="100000">
                                          <p:val>
                                            <p:strVal val="#ppt_h"/>
                                          </p:val>
                                        </p:tav>
                                      </p:tavLst>
                                    </p:anim>
                                    <p:anim calcmode="lin" valueType="num">
                                      <p:cBhvr>
                                        <p:cTn id="9" dur="1000" fill="hold"/>
                                        <p:tgtEl>
                                          <p:spTgt spid="46705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7055"/>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 presetClass="entr" presetSubtype="6" fill="hold" nodeType="afterEffect">
                                  <p:stCondLst>
                                    <p:cond delay="0"/>
                                  </p:stCondLst>
                                  <p:childTnLst>
                                    <p:set>
                                      <p:cBhvr>
                                        <p:cTn id="13" dur="1" fill="hold">
                                          <p:stCondLst>
                                            <p:cond delay="0"/>
                                          </p:stCondLst>
                                        </p:cTn>
                                        <p:tgtEl>
                                          <p:spTgt spid="466946"/>
                                        </p:tgtEl>
                                        <p:attrNameLst>
                                          <p:attrName>style.visibility</p:attrName>
                                        </p:attrNameLst>
                                      </p:cBhvr>
                                      <p:to>
                                        <p:strVal val="visible"/>
                                      </p:to>
                                    </p:set>
                                    <p:anim calcmode="lin" valueType="num">
                                      <p:cBhvr additive="base">
                                        <p:cTn id="14" dur="500" fill="hold"/>
                                        <p:tgtEl>
                                          <p:spTgt spid="466946"/>
                                        </p:tgtEl>
                                        <p:attrNameLst>
                                          <p:attrName>ppt_x</p:attrName>
                                        </p:attrNameLst>
                                      </p:cBhvr>
                                      <p:tavLst>
                                        <p:tav tm="0">
                                          <p:val>
                                            <p:strVal val="1+#ppt_w/2"/>
                                          </p:val>
                                        </p:tav>
                                        <p:tav tm="100000">
                                          <p:val>
                                            <p:strVal val="#ppt_x"/>
                                          </p:val>
                                        </p:tav>
                                      </p:tavLst>
                                    </p:anim>
                                    <p:anim calcmode="lin" valueType="num">
                                      <p:cBhvr additive="base">
                                        <p:cTn id="15" dur="500" fill="hold"/>
                                        <p:tgtEl>
                                          <p:spTgt spid="466946"/>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500"/>
                            </p:stCondLst>
                            <p:childTnLst>
                              <p:par>
                                <p:cTn id="17" presetID="2" presetClass="entr" presetSubtype="12" fill="hold" nodeType="afterEffect">
                                  <p:stCondLst>
                                    <p:cond delay="0"/>
                                  </p:stCondLst>
                                  <p:childTnLst>
                                    <p:set>
                                      <p:cBhvr>
                                        <p:cTn id="18" dur="1" fill="hold">
                                          <p:stCondLst>
                                            <p:cond delay="0"/>
                                          </p:stCondLst>
                                        </p:cTn>
                                        <p:tgtEl>
                                          <p:spTgt spid="467002"/>
                                        </p:tgtEl>
                                        <p:attrNameLst>
                                          <p:attrName>style.visibility</p:attrName>
                                        </p:attrNameLst>
                                      </p:cBhvr>
                                      <p:to>
                                        <p:strVal val="visible"/>
                                      </p:to>
                                    </p:set>
                                    <p:anim calcmode="lin" valueType="num">
                                      <p:cBhvr additive="base">
                                        <p:cTn id="19" dur="500" fill="hold"/>
                                        <p:tgtEl>
                                          <p:spTgt spid="467002"/>
                                        </p:tgtEl>
                                        <p:attrNameLst>
                                          <p:attrName>ppt_x</p:attrName>
                                        </p:attrNameLst>
                                      </p:cBhvr>
                                      <p:tavLst>
                                        <p:tav tm="0">
                                          <p:val>
                                            <p:strVal val="0-#ppt_w/2"/>
                                          </p:val>
                                        </p:tav>
                                        <p:tav tm="100000">
                                          <p:val>
                                            <p:strVal val="#ppt_x"/>
                                          </p:val>
                                        </p:tav>
                                      </p:tavLst>
                                    </p:anim>
                                    <p:anim calcmode="lin" valueType="num">
                                      <p:cBhvr additive="base">
                                        <p:cTn id="20" dur="500" fill="hold"/>
                                        <p:tgtEl>
                                          <p:spTgt spid="46700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67001"/>
                                        </p:tgtEl>
                                        <p:attrNameLst>
                                          <p:attrName>style.visibility</p:attrName>
                                        </p:attrNameLst>
                                      </p:cBhvr>
                                      <p:to>
                                        <p:strVal val="visible"/>
                                      </p:to>
                                    </p:set>
                                  </p:childTnLst>
                                </p:cTn>
                              </p:par>
                            </p:childTnLst>
                          </p:cTn>
                        </p:par>
                        <p:par>
                          <p:cTn id="25" fill="hold" nodeType="afterGroup">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467058"/>
                                        </p:tgtEl>
                                        <p:attrNameLst>
                                          <p:attrName>style.visibility</p:attrName>
                                        </p:attrNameLst>
                                      </p:cBhvr>
                                      <p:to>
                                        <p:strVal val="visible"/>
                                      </p:to>
                                    </p:set>
                                    <p:animEffect transition="in" filter="wipe(left)">
                                      <p:cBhvr>
                                        <p:cTn id="28" dur="500"/>
                                        <p:tgtEl>
                                          <p:spTgt spid="467058"/>
                                        </p:tgtEl>
                                      </p:cBhvr>
                                    </p:animEffect>
                                  </p:childTnLst>
                                </p:cTn>
                              </p:par>
                            </p:childTnLst>
                          </p:cTn>
                        </p:par>
                        <p:par>
                          <p:cTn id="29" fill="hold" nodeType="afterGroup">
                            <p:stCondLst>
                              <p:cond delay="1000"/>
                            </p:stCondLst>
                            <p:childTnLst>
                              <p:par>
                                <p:cTn id="30" presetID="1" presetClass="entr" presetSubtype="0" fill="hold" grpId="0" nodeType="afterEffect">
                                  <p:stCondLst>
                                    <p:cond delay="0"/>
                                  </p:stCondLst>
                                  <p:childTnLst>
                                    <p:set>
                                      <p:cBhvr>
                                        <p:cTn id="31" dur="1" fill="hold">
                                          <p:stCondLst>
                                            <p:cond delay="499"/>
                                          </p:stCondLst>
                                        </p:cTn>
                                        <p:tgtEl>
                                          <p:spTgt spid="467057"/>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467054"/>
                                        </p:tgtEl>
                                        <p:attrNameLst>
                                          <p:attrName>style.visibility</p:attrName>
                                        </p:attrNameLst>
                                      </p:cBhvr>
                                      <p:to>
                                        <p:strVal val="visible"/>
                                      </p:to>
                                    </p:set>
                                  </p:childTnLst>
                                </p:cTn>
                              </p:par>
                            </p:childTnLst>
                          </p:cTn>
                        </p:par>
                        <p:par>
                          <p:cTn id="36" fill="hold" nodeType="afterGroup">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467060"/>
                                        </p:tgtEl>
                                        <p:attrNameLst>
                                          <p:attrName>style.visibility</p:attrName>
                                        </p:attrNameLst>
                                      </p:cBhvr>
                                      <p:to>
                                        <p:strVal val="visible"/>
                                      </p:to>
                                    </p:set>
                                    <p:animEffect transition="in" filter="wipe(left)">
                                      <p:cBhvr>
                                        <p:cTn id="39" dur="500"/>
                                        <p:tgtEl>
                                          <p:spTgt spid="467060"/>
                                        </p:tgtEl>
                                      </p:cBhvr>
                                    </p:animEffect>
                                  </p:childTnLst>
                                </p:cTn>
                              </p:par>
                            </p:childTnLst>
                          </p:cTn>
                        </p:par>
                        <p:par>
                          <p:cTn id="40" fill="hold" nodeType="afterGroup">
                            <p:stCondLst>
                              <p:cond delay="1000"/>
                            </p:stCondLst>
                            <p:childTnLst>
                              <p:par>
                                <p:cTn id="41" presetID="1" presetClass="entr" presetSubtype="0" fill="hold" grpId="0" nodeType="afterEffect">
                                  <p:stCondLst>
                                    <p:cond delay="0"/>
                                  </p:stCondLst>
                                  <p:childTnLst>
                                    <p:set>
                                      <p:cBhvr>
                                        <p:cTn id="42" dur="1" fill="hold">
                                          <p:stCondLst>
                                            <p:cond delay="499"/>
                                          </p:stCondLst>
                                        </p:cTn>
                                        <p:tgtEl>
                                          <p:spTgt spid="46705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467056"/>
                                        </p:tgtEl>
                                        <p:attrNameLst>
                                          <p:attrName>style.visibility</p:attrName>
                                        </p:attrNameLst>
                                      </p:cBhvr>
                                      <p:to>
                                        <p:strVal val="visible"/>
                                      </p:to>
                                    </p:set>
                                    <p:animEffect transition="in" filter="randombar(horizontal)">
                                      <p:cBhvr>
                                        <p:cTn id="47" dur="500"/>
                                        <p:tgtEl>
                                          <p:spTgt spid="467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001" grpId="0" animBg="1" autoUpdateAnimBg="0"/>
      <p:bldP spid="467054" grpId="0" autoUpdateAnimBg="0"/>
      <p:bldP spid="467056" grpId="0" animBg="1" autoUpdateAnimBg="0"/>
      <p:bldP spid="467057" grpId="0" animBg="1" autoUpdateAnimBg="0"/>
      <p:bldP spid="467058" grpId="0" animBg="1"/>
      <p:bldP spid="467059" grpId="0" autoUpdateAnimBg="0"/>
      <p:bldP spid="467060"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7970" name="Group 2"/>
          <p:cNvGrpSpPr>
            <a:grpSpLocks/>
          </p:cNvGrpSpPr>
          <p:nvPr/>
        </p:nvGrpSpPr>
        <p:grpSpPr bwMode="auto">
          <a:xfrm>
            <a:off x="381000" y="2819400"/>
            <a:ext cx="4114800" cy="625475"/>
            <a:chOff x="240" y="1536"/>
            <a:chExt cx="2592" cy="394"/>
          </a:xfrm>
        </p:grpSpPr>
        <p:sp>
          <p:nvSpPr>
            <p:cNvPr id="86082" name="Text Box 3"/>
            <p:cNvSpPr txBox="1">
              <a:spLocks noChangeArrowheads="1"/>
            </p:cNvSpPr>
            <p:nvPr/>
          </p:nvSpPr>
          <p:spPr bwMode="auto">
            <a:xfrm>
              <a:off x="22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grpSp>
          <p:nvGrpSpPr>
            <p:cNvPr id="86083" name="Group 4"/>
            <p:cNvGrpSpPr>
              <a:grpSpLocks/>
            </p:cNvGrpSpPr>
            <p:nvPr/>
          </p:nvGrpSpPr>
          <p:grpSpPr bwMode="auto">
            <a:xfrm>
              <a:off x="240" y="1536"/>
              <a:ext cx="2592" cy="394"/>
              <a:chOff x="240" y="1536"/>
              <a:chExt cx="2592" cy="394"/>
            </a:xfrm>
          </p:grpSpPr>
          <p:sp>
            <p:nvSpPr>
              <p:cNvPr id="86084" name="Text Box 5"/>
              <p:cNvSpPr txBox="1">
                <a:spLocks noChangeArrowheads="1"/>
              </p:cNvSpPr>
              <p:nvPr/>
            </p:nvSpPr>
            <p:spPr bwMode="auto">
              <a:xfrm>
                <a:off x="196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grpSp>
            <p:nvGrpSpPr>
              <p:cNvPr id="86085" name="Group 6"/>
              <p:cNvGrpSpPr>
                <a:grpSpLocks/>
              </p:cNvGrpSpPr>
              <p:nvPr/>
            </p:nvGrpSpPr>
            <p:grpSpPr bwMode="auto">
              <a:xfrm>
                <a:off x="240" y="1536"/>
                <a:ext cx="2592" cy="394"/>
                <a:chOff x="240" y="1536"/>
                <a:chExt cx="2592" cy="394"/>
              </a:xfrm>
            </p:grpSpPr>
            <p:sp>
              <p:nvSpPr>
                <p:cNvPr id="86086" name="Text Box 7"/>
                <p:cNvSpPr txBox="1">
                  <a:spLocks noChangeArrowheads="1"/>
                </p:cNvSpPr>
                <p:nvPr/>
              </p:nvSpPr>
              <p:spPr bwMode="auto">
                <a:xfrm>
                  <a:off x="1344" y="1680"/>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grpSp>
              <p:nvGrpSpPr>
                <p:cNvPr id="86087" name="Group 8"/>
                <p:cNvGrpSpPr>
                  <a:grpSpLocks/>
                </p:cNvGrpSpPr>
                <p:nvPr/>
              </p:nvGrpSpPr>
              <p:grpSpPr bwMode="auto">
                <a:xfrm>
                  <a:off x="240" y="1536"/>
                  <a:ext cx="2592" cy="394"/>
                  <a:chOff x="240" y="1536"/>
                  <a:chExt cx="2592" cy="394"/>
                </a:xfrm>
              </p:grpSpPr>
              <p:sp>
                <p:nvSpPr>
                  <p:cNvPr id="86088" name="Text Box 9"/>
                  <p:cNvSpPr txBox="1">
                    <a:spLocks noChangeArrowheads="1"/>
                  </p:cNvSpPr>
                  <p:nvPr/>
                </p:nvSpPr>
                <p:spPr bwMode="auto">
                  <a:xfrm>
                    <a:off x="254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sp>
                <p:nvSpPr>
                  <p:cNvPr id="86089" name="Text Box 10"/>
                  <p:cNvSpPr txBox="1">
                    <a:spLocks noChangeArrowheads="1"/>
                  </p:cNvSpPr>
                  <p:nvPr/>
                </p:nvSpPr>
                <p:spPr bwMode="auto">
                  <a:xfrm>
                    <a:off x="168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6090" name="Group 11"/>
                  <p:cNvGrpSpPr>
                    <a:grpSpLocks/>
                  </p:cNvGrpSpPr>
                  <p:nvPr/>
                </p:nvGrpSpPr>
                <p:grpSpPr bwMode="auto">
                  <a:xfrm>
                    <a:off x="240" y="1536"/>
                    <a:ext cx="2592" cy="394"/>
                    <a:chOff x="240" y="1536"/>
                    <a:chExt cx="2592" cy="394"/>
                  </a:xfrm>
                </p:grpSpPr>
                <p:grpSp>
                  <p:nvGrpSpPr>
                    <p:cNvPr id="86091" name="Group 12"/>
                    <p:cNvGrpSpPr>
                      <a:grpSpLocks/>
                    </p:cNvGrpSpPr>
                    <p:nvPr/>
                  </p:nvGrpSpPr>
                  <p:grpSpPr bwMode="auto">
                    <a:xfrm>
                      <a:off x="240" y="1536"/>
                      <a:ext cx="2592" cy="192"/>
                      <a:chOff x="240" y="1536"/>
                      <a:chExt cx="2592" cy="192"/>
                    </a:xfrm>
                  </p:grpSpPr>
                  <p:sp>
                    <p:nvSpPr>
                      <p:cNvPr id="86104" name="Line 13"/>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6105" name="Group 14"/>
                      <p:cNvGrpSpPr>
                        <a:grpSpLocks/>
                      </p:cNvGrpSpPr>
                      <p:nvPr/>
                    </p:nvGrpSpPr>
                    <p:grpSpPr bwMode="auto">
                      <a:xfrm>
                        <a:off x="480" y="1536"/>
                        <a:ext cx="1008" cy="192"/>
                        <a:chOff x="480" y="1536"/>
                        <a:chExt cx="1008" cy="192"/>
                      </a:xfrm>
                    </p:grpSpPr>
                    <p:grpSp>
                      <p:nvGrpSpPr>
                        <p:cNvPr id="86121" name="Group 15"/>
                        <p:cNvGrpSpPr>
                          <a:grpSpLocks/>
                        </p:cNvGrpSpPr>
                        <p:nvPr/>
                      </p:nvGrpSpPr>
                      <p:grpSpPr bwMode="auto">
                        <a:xfrm>
                          <a:off x="480" y="1536"/>
                          <a:ext cx="432" cy="192"/>
                          <a:chOff x="480" y="1536"/>
                          <a:chExt cx="432" cy="192"/>
                        </a:xfrm>
                      </p:grpSpPr>
                      <p:grpSp>
                        <p:nvGrpSpPr>
                          <p:cNvPr id="86129" name="Group 16"/>
                          <p:cNvGrpSpPr>
                            <a:grpSpLocks/>
                          </p:cNvGrpSpPr>
                          <p:nvPr/>
                        </p:nvGrpSpPr>
                        <p:grpSpPr bwMode="auto">
                          <a:xfrm>
                            <a:off x="480" y="1536"/>
                            <a:ext cx="144" cy="192"/>
                            <a:chOff x="480" y="1536"/>
                            <a:chExt cx="144" cy="192"/>
                          </a:xfrm>
                        </p:grpSpPr>
                        <p:sp>
                          <p:nvSpPr>
                            <p:cNvPr id="86133" name="Line 1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34" name="Line 1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130" name="Group 19"/>
                          <p:cNvGrpSpPr>
                            <a:grpSpLocks/>
                          </p:cNvGrpSpPr>
                          <p:nvPr/>
                        </p:nvGrpSpPr>
                        <p:grpSpPr bwMode="auto">
                          <a:xfrm>
                            <a:off x="768" y="1536"/>
                            <a:ext cx="144" cy="192"/>
                            <a:chOff x="480" y="1536"/>
                            <a:chExt cx="144" cy="192"/>
                          </a:xfrm>
                        </p:grpSpPr>
                        <p:sp>
                          <p:nvSpPr>
                            <p:cNvPr id="86131" name="Line 2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32" name="Line 2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6122" name="Group 22"/>
                        <p:cNvGrpSpPr>
                          <a:grpSpLocks/>
                        </p:cNvGrpSpPr>
                        <p:nvPr/>
                      </p:nvGrpSpPr>
                      <p:grpSpPr bwMode="auto">
                        <a:xfrm>
                          <a:off x="1056" y="1536"/>
                          <a:ext cx="432" cy="192"/>
                          <a:chOff x="480" y="1536"/>
                          <a:chExt cx="432" cy="192"/>
                        </a:xfrm>
                      </p:grpSpPr>
                      <p:grpSp>
                        <p:nvGrpSpPr>
                          <p:cNvPr id="86123" name="Group 23"/>
                          <p:cNvGrpSpPr>
                            <a:grpSpLocks/>
                          </p:cNvGrpSpPr>
                          <p:nvPr/>
                        </p:nvGrpSpPr>
                        <p:grpSpPr bwMode="auto">
                          <a:xfrm>
                            <a:off x="480" y="1536"/>
                            <a:ext cx="144" cy="192"/>
                            <a:chOff x="480" y="1536"/>
                            <a:chExt cx="144" cy="192"/>
                          </a:xfrm>
                        </p:grpSpPr>
                        <p:sp>
                          <p:nvSpPr>
                            <p:cNvPr id="86127" name="Line 24"/>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28" name="Line 25"/>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124" name="Group 26"/>
                          <p:cNvGrpSpPr>
                            <a:grpSpLocks/>
                          </p:cNvGrpSpPr>
                          <p:nvPr/>
                        </p:nvGrpSpPr>
                        <p:grpSpPr bwMode="auto">
                          <a:xfrm>
                            <a:off x="768" y="1536"/>
                            <a:ext cx="144" cy="192"/>
                            <a:chOff x="480" y="1536"/>
                            <a:chExt cx="144" cy="192"/>
                          </a:xfrm>
                        </p:grpSpPr>
                        <p:sp>
                          <p:nvSpPr>
                            <p:cNvPr id="86125" name="Line 2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26" name="Line 2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6106" name="Group 29"/>
                      <p:cNvGrpSpPr>
                        <a:grpSpLocks/>
                      </p:cNvGrpSpPr>
                      <p:nvPr/>
                    </p:nvGrpSpPr>
                    <p:grpSpPr bwMode="auto">
                      <a:xfrm>
                        <a:off x="1632" y="1536"/>
                        <a:ext cx="1008" cy="192"/>
                        <a:chOff x="480" y="1536"/>
                        <a:chExt cx="1008" cy="192"/>
                      </a:xfrm>
                    </p:grpSpPr>
                    <p:grpSp>
                      <p:nvGrpSpPr>
                        <p:cNvPr id="86107" name="Group 30"/>
                        <p:cNvGrpSpPr>
                          <a:grpSpLocks/>
                        </p:cNvGrpSpPr>
                        <p:nvPr/>
                      </p:nvGrpSpPr>
                      <p:grpSpPr bwMode="auto">
                        <a:xfrm>
                          <a:off x="480" y="1536"/>
                          <a:ext cx="432" cy="192"/>
                          <a:chOff x="480" y="1536"/>
                          <a:chExt cx="432" cy="192"/>
                        </a:xfrm>
                      </p:grpSpPr>
                      <p:grpSp>
                        <p:nvGrpSpPr>
                          <p:cNvPr id="86115" name="Group 31"/>
                          <p:cNvGrpSpPr>
                            <a:grpSpLocks/>
                          </p:cNvGrpSpPr>
                          <p:nvPr/>
                        </p:nvGrpSpPr>
                        <p:grpSpPr bwMode="auto">
                          <a:xfrm>
                            <a:off x="480" y="1536"/>
                            <a:ext cx="144" cy="192"/>
                            <a:chOff x="480" y="1536"/>
                            <a:chExt cx="144" cy="192"/>
                          </a:xfrm>
                        </p:grpSpPr>
                        <p:sp>
                          <p:nvSpPr>
                            <p:cNvPr id="86119" name="Line 3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20" name="Line 3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116" name="Group 34"/>
                          <p:cNvGrpSpPr>
                            <a:grpSpLocks/>
                          </p:cNvGrpSpPr>
                          <p:nvPr/>
                        </p:nvGrpSpPr>
                        <p:grpSpPr bwMode="auto">
                          <a:xfrm>
                            <a:off x="768" y="1536"/>
                            <a:ext cx="144" cy="192"/>
                            <a:chOff x="480" y="1536"/>
                            <a:chExt cx="144" cy="192"/>
                          </a:xfrm>
                        </p:grpSpPr>
                        <p:sp>
                          <p:nvSpPr>
                            <p:cNvPr id="86117" name="Line 3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18" name="Line 3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6108" name="Group 37"/>
                        <p:cNvGrpSpPr>
                          <a:grpSpLocks/>
                        </p:cNvGrpSpPr>
                        <p:nvPr/>
                      </p:nvGrpSpPr>
                      <p:grpSpPr bwMode="auto">
                        <a:xfrm>
                          <a:off x="1056" y="1536"/>
                          <a:ext cx="432" cy="192"/>
                          <a:chOff x="480" y="1536"/>
                          <a:chExt cx="432" cy="192"/>
                        </a:xfrm>
                      </p:grpSpPr>
                      <p:grpSp>
                        <p:nvGrpSpPr>
                          <p:cNvPr id="86109" name="Group 38"/>
                          <p:cNvGrpSpPr>
                            <a:grpSpLocks/>
                          </p:cNvGrpSpPr>
                          <p:nvPr/>
                        </p:nvGrpSpPr>
                        <p:grpSpPr bwMode="auto">
                          <a:xfrm>
                            <a:off x="480" y="1536"/>
                            <a:ext cx="144" cy="192"/>
                            <a:chOff x="480" y="1536"/>
                            <a:chExt cx="144" cy="192"/>
                          </a:xfrm>
                        </p:grpSpPr>
                        <p:sp>
                          <p:nvSpPr>
                            <p:cNvPr id="86113" name="Line 39"/>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14" name="Line 40"/>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110" name="Group 41"/>
                          <p:cNvGrpSpPr>
                            <a:grpSpLocks/>
                          </p:cNvGrpSpPr>
                          <p:nvPr/>
                        </p:nvGrpSpPr>
                        <p:grpSpPr bwMode="auto">
                          <a:xfrm>
                            <a:off x="768" y="1536"/>
                            <a:ext cx="144" cy="192"/>
                            <a:chOff x="480" y="1536"/>
                            <a:chExt cx="144" cy="192"/>
                          </a:xfrm>
                        </p:grpSpPr>
                        <p:sp>
                          <p:nvSpPr>
                            <p:cNvPr id="86111" name="Line 4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12" name="Line 4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6092" name="Text Box 44"/>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6093" name="Group 45"/>
                    <p:cNvGrpSpPr>
                      <a:grpSpLocks/>
                    </p:cNvGrpSpPr>
                    <p:nvPr/>
                  </p:nvGrpSpPr>
                  <p:grpSpPr bwMode="auto">
                    <a:xfrm>
                      <a:off x="480" y="1680"/>
                      <a:ext cx="672" cy="250"/>
                      <a:chOff x="480" y="1728"/>
                      <a:chExt cx="672" cy="250"/>
                    </a:xfrm>
                  </p:grpSpPr>
                  <p:sp>
                    <p:nvSpPr>
                      <p:cNvPr id="86100" name="Text Box 46"/>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6101" name="Text Box 47"/>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6102" name="Text Box 48"/>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6103" name="Text Box 49"/>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6094" name="Text Box 50"/>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6095" name="Text Box 51"/>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6096" name="Text Box 52"/>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6097" name="Text Box 53"/>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6098" name="Text Box 54"/>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6099" name="Text Box 55"/>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grpSp>
          </p:grpSp>
        </p:grpSp>
      </p:grpSp>
      <p:sp>
        <p:nvSpPr>
          <p:cNvPr id="86019" name="Text Box 56"/>
          <p:cNvSpPr txBox="1">
            <a:spLocks noChangeArrowheads="1"/>
          </p:cNvSpPr>
          <p:nvPr/>
        </p:nvSpPr>
        <p:spPr bwMode="auto">
          <a:xfrm>
            <a:off x="228600" y="0"/>
            <a:ext cx="8915400" cy="1587500"/>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sz="2800" u="sng">
                <a:solidFill>
                  <a:srgbClr val="66FFFF"/>
                </a:solidFill>
                <a:latin typeface="Arial Black" pitchFamily="34" charset="0"/>
              </a:rPr>
              <a:t>Compound Inequalities</a:t>
            </a:r>
          </a:p>
          <a:p>
            <a:pPr algn="ctr" eaLnBrk="1" hangingPunct="1">
              <a:spcBef>
                <a:spcPct val="50000"/>
              </a:spcBef>
            </a:pPr>
            <a:r>
              <a:rPr kumimoji="0" lang="en-US" sz="2800">
                <a:solidFill>
                  <a:srgbClr val="66FFFF"/>
                </a:solidFill>
                <a:latin typeface="Arial" charset="0"/>
              </a:rPr>
              <a:t>Now let's look at another form of a "double inequality"                      (having two inequality signs).</a:t>
            </a:r>
          </a:p>
        </p:txBody>
      </p:sp>
      <p:sp>
        <p:nvSpPr>
          <p:cNvPr id="468025" name="Oval 57"/>
          <p:cNvSpPr>
            <a:spLocks noChangeArrowheads="1"/>
          </p:cNvSpPr>
          <p:nvPr/>
        </p:nvSpPr>
        <p:spPr bwMode="auto">
          <a:xfrm>
            <a:off x="1828800" y="2895600"/>
            <a:ext cx="152400" cy="152400"/>
          </a:xfrm>
          <a:prstGeom prst="ellipse">
            <a:avLst/>
          </a:prstGeom>
          <a:noFill/>
          <a:ln w="38100">
            <a:solidFill>
              <a:schemeClr val="accent2"/>
            </a:solidFill>
            <a:round/>
            <a:headEnd/>
            <a:tailEnd/>
          </a:ln>
          <a:effectLst/>
          <a:extLst>
            <a:ext uri="{909E8E84-426E-40DD-AFC4-6F175D3DCCD1}">
              <a14:hiddenFill xmlns:a14="http://schemas.microsoft.com/office/drawing/2010/main">
                <a:solidFill>
                  <a:srgbClr val="0033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en-AU"/>
          </a:p>
        </p:txBody>
      </p:sp>
      <p:grpSp>
        <p:nvGrpSpPr>
          <p:cNvPr id="468026" name="Group 58"/>
          <p:cNvGrpSpPr>
            <a:grpSpLocks/>
          </p:cNvGrpSpPr>
          <p:nvPr/>
        </p:nvGrpSpPr>
        <p:grpSpPr bwMode="auto">
          <a:xfrm>
            <a:off x="4800600" y="2819400"/>
            <a:ext cx="4114800" cy="625475"/>
            <a:chOff x="432" y="2880"/>
            <a:chExt cx="2592" cy="394"/>
          </a:xfrm>
        </p:grpSpPr>
        <p:sp>
          <p:nvSpPr>
            <p:cNvPr id="86031" name="Text Box 59"/>
            <p:cNvSpPr txBox="1">
              <a:spLocks noChangeArrowheads="1"/>
            </p:cNvSpPr>
            <p:nvPr/>
          </p:nvSpPr>
          <p:spPr bwMode="auto">
            <a:xfrm>
              <a:off x="1872" y="302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6032" name="Group 60"/>
            <p:cNvGrpSpPr>
              <a:grpSpLocks/>
            </p:cNvGrpSpPr>
            <p:nvPr/>
          </p:nvGrpSpPr>
          <p:grpSpPr bwMode="auto">
            <a:xfrm>
              <a:off x="432" y="2880"/>
              <a:ext cx="2592" cy="394"/>
              <a:chOff x="432" y="2400"/>
              <a:chExt cx="2592" cy="394"/>
            </a:xfrm>
          </p:grpSpPr>
          <p:grpSp>
            <p:nvGrpSpPr>
              <p:cNvPr id="86033" name="Group 61"/>
              <p:cNvGrpSpPr>
                <a:grpSpLocks/>
              </p:cNvGrpSpPr>
              <p:nvPr/>
            </p:nvGrpSpPr>
            <p:grpSpPr bwMode="auto">
              <a:xfrm>
                <a:off x="432" y="2400"/>
                <a:ext cx="2592" cy="394"/>
                <a:chOff x="240" y="1536"/>
                <a:chExt cx="2592" cy="394"/>
              </a:xfrm>
            </p:grpSpPr>
            <p:grpSp>
              <p:nvGrpSpPr>
                <p:cNvPr id="86038" name="Group 62"/>
                <p:cNvGrpSpPr>
                  <a:grpSpLocks/>
                </p:cNvGrpSpPr>
                <p:nvPr/>
              </p:nvGrpSpPr>
              <p:grpSpPr bwMode="auto">
                <a:xfrm>
                  <a:off x="240" y="1536"/>
                  <a:ext cx="2592" cy="192"/>
                  <a:chOff x="240" y="1536"/>
                  <a:chExt cx="2592" cy="192"/>
                </a:xfrm>
              </p:grpSpPr>
              <p:sp>
                <p:nvSpPr>
                  <p:cNvPr id="86051" name="Line 63"/>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6052" name="Group 64"/>
                  <p:cNvGrpSpPr>
                    <a:grpSpLocks/>
                  </p:cNvGrpSpPr>
                  <p:nvPr/>
                </p:nvGrpSpPr>
                <p:grpSpPr bwMode="auto">
                  <a:xfrm>
                    <a:off x="480" y="1536"/>
                    <a:ext cx="1008" cy="192"/>
                    <a:chOff x="480" y="1536"/>
                    <a:chExt cx="1008" cy="192"/>
                  </a:xfrm>
                </p:grpSpPr>
                <p:grpSp>
                  <p:nvGrpSpPr>
                    <p:cNvPr id="86068" name="Group 65"/>
                    <p:cNvGrpSpPr>
                      <a:grpSpLocks/>
                    </p:cNvGrpSpPr>
                    <p:nvPr/>
                  </p:nvGrpSpPr>
                  <p:grpSpPr bwMode="auto">
                    <a:xfrm>
                      <a:off x="480" y="1536"/>
                      <a:ext cx="432" cy="192"/>
                      <a:chOff x="480" y="1536"/>
                      <a:chExt cx="432" cy="192"/>
                    </a:xfrm>
                  </p:grpSpPr>
                  <p:grpSp>
                    <p:nvGrpSpPr>
                      <p:cNvPr id="86076" name="Group 66"/>
                      <p:cNvGrpSpPr>
                        <a:grpSpLocks/>
                      </p:cNvGrpSpPr>
                      <p:nvPr/>
                    </p:nvGrpSpPr>
                    <p:grpSpPr bwMode="auto">
                      <a:xfrm>
                        <a:off x="480" y="1536"/>
                        <a:ext cx="144" cy="192"/>
                        <a:chOff x="480" y="1536"/>
                        <a:chExt cx="144" cy="192"/>
                      </a:xfrm>
                    </p:grpSpPr>
                    <p:sp>
                      <p:nvSpPr>
                        <p:cNvPr id="86080" name="Line 6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81" name="Line 6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77" name="Group 69"/>
                      <p:cNvGrpSpPr>
                        <a:grpSpLocks/>
                      </p:cNvGrpSpPr>
                      <p:nvPr/>
                    </p:nvGrpSpPr>
                    <p:grpSpPr bwMode="auto">
                      <a:xfrm>
                        <a:off x="768" y="1536"/>
                        <a:ext cx="144" cy="192"/>
                        <a:chOff x="480" y="1536"/>
                        <a:chExt cx="144" cy="192"/>
                      </a:xfrm>
                    </p:grpSpPr>
                    <p:sp>
                      <p:nvSpPr>
                        <p:cNvPr id="86078" name="Line 7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79" name="Line 7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6069" name="Group 72"/>
                    <p:cNvGrpSpPr>
                      <a:grpSpLocks/>
                    </p:cNvGrpSpPr>
                    <p:nvPr/>
                  </p:nvGrpSpPr>
                  <p:grpSpPr bwMode="auto">
                    <a:xfrm>
                      <a:off x="1056" y="1536"/>
                      <a:ext cx="432" cy="192"/>
                      <a:chOff x="480" y="1536"/>
                      <a:chExt cx="432" cy="192"/>
                    </a:xfrm>
                  </p:grpSpPr>
                  <p:grpSp>
                    <p:nvGrpSpPr>
                      <p:cNvPr id="86070" name="Group 73"/>
                      <p:cNvGrpSpPr>
                        <a:grpSpLocks/>
                      </p:cNvGrpSpPr>
                      <p:nvPr/>
                    </p:nvGrpSpPr>
                    <p:grpSpPr bwMode="auto">
                      <a:xfrm>
                        <a:off x="480" y="1536"/>
                        <a:ext cx="144" cy="192"/>
                        <a:chOff x="480" y="1536"/>
                        <a:chExt cx="144" cy="192"/>
                      </a:xfrm>
                    </p:grpSpPr>
                    <p:sp>
                      <p:nvSpPr>
                        <p:cNvPr id="86074" name="Line 74"/>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75" name="Line 75"/>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71" name="Group 76"/>
                      <p:cNvGrpSpPr>
                        <a:grpSpLocks/>
                      </p:cNvGrpSpPr>
                      <p:nvPr/>
                    </p:nvGrpSpPr>
                    <p:grpSpPr bwMode="auto">
                      <a:xfrm>
                        <a:off x="768" y="1536"/>
                        <a:ext cx="144" cy="192"/>
                        <a:chOff x="480" y="1536"/>
                        <a:chExt cx="144" cy="192"/>
                      </a:xfrm>
                    </p:grpSpPr>
                    <p:sp>
                      <p:nvSpPr>
                        <p:cNvPr id="86072" name="Line 7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73" name="Line 7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6053" name="Group 79"/>
                  <p:cNvGrpSpPr>
                    <a:grpSpLocks/>
                  </p:cNvGrpSpPr>
                  <p:nvPr/>
                </p:nvGrpSpPr>
                <p:grpSpPr bwMode="auto">
                  <a:xfrm>
                    <a:off x="1632" y="1536"/>
                    <a:ext cx="1008" cy="192"/>
                    <a:chOff x="480" y="1536"/>
                    <a:chExt cx="1008" cy="192"/>
                  </a:xfrm>
                </p:grpSpPr>
                <p:grpSp>
                  <p:nvGrpSpPr>
                    <p:cNvPr id="86054" name="Group 80"/>
                    <p:cNvGrpSpPr>
                      <a:grpSpLocks/>
                    </p:cNvGrpSpPr>
                    <p:nvPr/>
                  </p:nvGrpSpPr>
                  <p:grpSpPr bwMode="auto">
                    <a:xfrm>
                      <a:off x="480" y="1536"/>
                      <a:ext cx="432" cy="192"/>
                      <a:chOff x="480" y="1536"/>
                      <a:chExt cx="432" cy="192"/>
                    </a:xfrm>
                  </p:grpSpPr>
                  <p:grpSp>
                    <p:nvGrpSpPr>
                      <p:cNvPr id="86062" name="Group 81"/>
                      <p:cNvGrpSpPr>
                        <a:grpSpLocks/>
                      </p:cNvGrpSpPr>
                      <p:nvPr/>
                    </p:nvGrpSpPr>
                    <p:grpSpPr bwMode="auto">
                      <a:xfrm>
                        <a:off x="480" y="1536"/>
                        <a:ext cx="144" cy="192"/>
                        <a:chOff x="480" y="1536"/>
                        <a:chExt cx="144" cy="192"/>
                      </a:xfrm>
                    </p:grpSpPr>
                    <p:sp>
                      <p:nvSpPr>
                        <p:cNvPr id="86066" name="Line 8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67" name="Line 8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63" name="Group 84"/>
                      <p:cNvGrpSpPr>
                        <a:grpSpLocks/>
                      </p:cNvGrpSpPr>
                      <p:nvPr/>
                    </p:nvGrpSpPr>
                    <p:grpSpPr bwMode="auto">
                      <a:xfrm>
                        <a:off x="768" y="1536"/>
                        <a:ext cx="144" cy="192"/>
                        <a:chOff x="480" y="1536"/>
                        <a:chExt cx="144" cy="192"/>
                      </a:xfrm>
                    </p:grpSpPr>
                    <p:sp>
                      <p:nvSpPr>
                        <p:cNvPr id="86064" name="Line 8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65" name="Line 8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6055" name="Group 87"/>
                    <p:cNvGrpSpPr>
                      <a:grpSpLocks/>
                    </p:cNvGrpSpPr>
                    <p:nvPr/>
                  </p:nvGrpSpPr>
                  <p:grpSpPr bwMode="auto">
                    <a:xfrm>
                      <a:off x="1056" y="1536"/>
                      <a:ext cx="432" cy="192"/>
                      <a:chOff x="480" y="1536"/>
                      <a:chExt cx="432" cy="192"/>
                    </a:xfrm>
                  </p:grpSpPr>
                  <p:grpSp>
                    <p:nvGrpSpPr>
                      <p:cNvPr id="86056" name="Group 88"/>
                      <p:cNvGrpSpPr>
                        <a:grpSpLocks/>
                      </p:cNvGrpSpPr>
                      <p:nvPr/>
                    </p:nvGrpSpPr>
                    <p:grpSpPr bwMode="auto">
                      <a:xfrm>
                        <a:off x="480" y="1536"/>
                        <a:ext cx="144" cy="192"/>
                        <a:chOff x="480" y="1536"/>
                        <a:chExt cx="144" cy="192"/>
                      </a:xfrm>
                    </p:grpSpPr>
                    <p:sp>
                      <p:nvSpPr>
                        <p:cNvPr id="86060" name="Line 89"/>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61" name="Line 90"/>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57" name="Group 91"/>
                      <p:cNvGrpSpPr>
                        <a:grpSpLocks/>
                      </p:cNvGrpSpPr>
                      <p:nvPr/>
                    </p:nvGrpSpPr>
                    <p:grpSpPr bwMode="auto">
                      <a:xfrm>
                        <a:off x="768" y="1536"/>
                        <a:ext cx="144" cy="192"/>
                        <a:chOff x="480" y="1536"/>
                        <a:chExt cx="144" cy="192"/>
                      </a:xfrm>
                    </p:grpSpPr>
                    <p:sp>
                      <p:nvSpPr>
                        <p:cNvPr id="86058" name="Line 9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59" name="Line 9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6039" name="Text Box 94"/>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6040" name="Group 95"/>
                <p:cNvGrpSpPr>
                  <a:grpSpLocks/>
                </p:cNvGrpSpPr>
                <p:nvPr/>
              </p:nvGrpSpPr>
              <p:grpSpPr bwMode="auto">
                <a:xfrm>
                  <a:off x="480" y="1680"/>
                  <a:ext cx="672" cy="250"/>
                  <a:chOff x="480" y="1728"/>
                  <a:chExt cx="672" cy="250"/>
                </a:xfrm>
              </p:grpSpPr>
              <p:sp>
                <p:nvSpPr>
                  <p:cNvPr id="86047" name="Text Box 96"/>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6048" name="Text Box 97"/>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6049" name="Text Box 98"/>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6050" name="Text Box 99"/>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6041" name="Text Box 100"/>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6042" name="Text Box 101"/>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6043" name="Text Box 102"/>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6044" name="Text Box 103"/>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6045" name="Text Box 104"/>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6046" name="Text Box 105"/>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6034" name="Text Box 106"/>
              <p:cNvSpPr txBox="1">
                <a:spLocks noChangeArrowheads="1"/>
              </p:cNvSpPr>
              <p:nvPr/>
            </p:nvSpPr>
            <p:spPr bwMode="auto">
              <a:xfrm>
                <a:off x="1536" y="2544"/>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sp>
            <p:nvSpPr>
              <p:cNvPr id="86035" name="Text Box 107"/>
              <p:cNvSpPr txBox="1">
                <a:spLocks noChangeArrowheads="1"/>
              </p:cNvSpPr>
              <p:nvPr/>
            </p:nvSpPr>
            <p:spPr bwMode="auto">
              <a:xfrm>
                <a:off x="2160"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6036" name="Text Box 108"/>
              <p:cNvSpPr txBox="1">
                <a:spLocks noChangeArrowheads="1"/>
              </p:cNvSpPr>
              <p:nvPr/>
            </p:nvSpPr>
            <p:spPr bwMode="auto">
              <a:xfrm>
                <a:off x="2448"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6037" name="Text Box 109"/>
              <p:cNvSpPr txBox="1">
                <a:spLocks noChangeArrowheads="1"/>
              </p:cNvSpPr>
              <p:nvPr/>
            </p:nvSpPr>
            <p:spPr bwMode="auto">
              <a:xfrm>
                <a:off x="2736"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grpSp>
      </p:grpSp>
      <p:sp>
        <p:nvSpPr>
          <p:cNvPr id="468078" name="Text Box 110"/>
          <p:cNvSpPr txBox="1">
            <a:spLocks noChangeArrowheads="1"/>
          </p:cNvSpPr>
          <p:nvPr/>
        </p:nvSpPr>
        <p:spPr bwMode="auto">
          <a:xfrm>
            <a:off x="6172200" y="26670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000" b="1">
                <a:solidFill>
                  <a:srgbClr val="0033CC"/>
                </a:solidFill>
              </a:rPr>
              <a:t>)</a:t>
            </a:r>
          </a:p>
        </p:txBody>
      </p:sp>
      <p:graphicFrame>
        <p:nvGraphicFramePr>
          <p:cNvPr id="468079" name="Object 111"/>
          <p:cNvGraphicFramePr>
            <a:graphicFrameLocks noChangeAspect="1"/>
          </p:cNvGraphicFramePr>
          <p:nvPr/>
        </p:nvGraphicFramePr>
        <p:xfrm>
          <a:off x="2471738" y="1752600"/>
          <a:ext cx="4330700" cy="579438"/>
        </p:xfrm>
        <a:graphic>
          <a:graphicData uri="http://schemas.openxmlformats.org/presentationml/2006/ole">
            <mc:AlternateContent xmlns:mc="http://schemas.openxmlformats.org/markup-compatibility/2006">
              <mc:Choice xmlns:v="urn:schemas-microsoft-com:vml" Requires="v">
                <p:oleObj spid="_x0000_s86141" name="Equation" r:id="rId4" imgW="3416300" imgH="457200" progId="Equation.3">
                  <p:embed/>
                </p:oleObj>
              </mc:Choice>
              <mc:Fallback>
                <p:oleObj name="Equation" r:id="rId4" imgW="3416300" imgH="457200" progId="Equation.3">
                  <p:embed/>
                  <p:pic>
                    <p:nvPicPr>
                      <p:cNvPr id="0" name="Object 1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1738" y="1752600"/>
                        <a:ext cx="4330700" cy="579438"/>
                      </a:xfrm>
                      <a:prstGeom prst="rect">
                        <a:avLst/>
                      </a:prstGeom>
                      <a:solidFill>
                        <a:srgbClr val="6699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8080" name="Text Box 112"/>
          <p:cNvSpPr txBox="1">
            <a:spLocks noChangeArrowheads="1"/>
          </p:cNvSpPr>
          <p:nvPr/>
        </p:nvSpPr>
        <p:spPr bwMode="auto">
          <a:xfrm>
            <a:off x="381000" y="3733800"/>
            <a:ext cx="8458200" cy="2654300"/>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Instead of "and", these are </a:t>
            </a:r>
            <a:r>
              <a:rPr kumimoji="0" lang="en-US" sz="2800">
                <a:solidFill>
                  <a:srgbClr val="FFCC99"/>
                </a:solidFill>
                <a:latin typeface="Arial" charset="0"/>
              </a:rPr>
              <a:t>"or"</a:t>
            </a:r>
            <a:r>
              <a:rPr kumimoji="0" lang="en-US" sz="2800">
                <a:solidFill>
                  <a:srgbClr val="66FFFF"/>
                </a:solidFill>
                <a:latin typeface="Arial" charset="0"/>
              </a:rPr>
              <a:t> problems.  One part </a:t>
            </a:r>
            <a:r>
              <a:rPr kumimoji="0" lang="en-US" sz="2800">
                <a:solidFill>
                  <a:srgbClr val="FFCC99"/>
                </a:solidFill>
                <a:latin typeface="Arial" charset="0"/>
              </a:rPr>
              <a:t>or</a:t>
            </a:r>
            <a:r>
              <a:rPr kumimoji="0" lang="en-US" sz="2800">
                <a:solidFill>
                  <a:srgbClr val="66FFFF"/>
                </a:solidFill>
                <a:latin typeface="Arial" charset="0"/>
              </a:rPr>
              <a:t> the other part must be true (but not necessarily both).  Either </a:t>
            </a:r>
            <a:r>
              <a:rPr kumimoji="0" lang="en-US" sz="2800" i="1">
                <a:solidFill>
                  <a:srgbClr val="66FFFF"/>
                </a:solidFill>
                <a:latin typeface="Arial" charset="0"/>
              </a:rPr>
              <a:t>x</a:t>
            </a:r>
            <a:r>
              <a:rPr kumimoji="0" lang="en-US" sz="2800">
                <a:solidFill>
                  <a:srgbClr val="66FFFF"/>
                </a:solidFill>
                <a:latin typeface="Arial" charset="0"/>
              </a:rPr>
              <a:t> is less than –2 </a:t>
            </a:r>
            <a:r>
              <a:rPr kumimoji="0" lang="en-US" sz="2800">
                <a:solidFill>
                  <a:srgbClr val="FFCC99"/>
                </a:solidFill>
                <a:latin typeface="Arial" charset="0"/>
              </a:rPr>
              <a:t>or</a:t>
            </a:r>
            <a:r>
              <a:rPr kumimoji="0" lang="en-US" sz="2800">
                <a:solidFill>
                  <a:srgbClr val="66FFFF"/>
                </a:solidFill>
                <a:latin typeface="Arial" charset="0"/>
              </a:rPr>
              <a:t> </a:t>
            </a:r>
            <a:r>
              <a:rPr kumimoji="0" lang="en-US" sz="2800" i="1">
                <a:solidFill>
                  <a:srgbClr val="66FFFF"/>
                </a:solidFill>
                <a:latin typeface="Arial" charset="0"/>
              </a:rPr>
              <a:t>x</a:t>
            </a:r>
            <a:r>
              <a:rPr kumimoji="0" lang="en-US" sz="2800">
                <a:solidFill>
                  <a:srgbClr val="66FFFF"/>
                </a:solidFill>
                <a:latin typeface="Arial" charset="0"/>
              </a:rPr>
              <a:t> is greater than or equal to 3.  In this case both parts cannot be true at the same time since a number can't be less than –2 and also greater than 3.</a:t>
            </a:r>
          </a:p>
        </p:txBody>
      </p:sp>
      <p:sp>
        <p:nvSpPr>
          <p:cNvPr id="468081" name="Oval 113"/>
          <p:cNvSpPr>
            <a:spLocks noChangeArrowheads="1"/>
          </p:cNvSpPr>
          <p:nvPr/>
        </p:nvSpPr>
        <p:spPr bwMode="auto">
          <a:xfrm>
            <a:off x="2971800" y="2895600"/>
            <a:ext cx="152400" cy="152400"/>
          </a:xfrm>
          <a:prstGeom prst="ellipse">
            <a:avLst/>
          </a:prstGeom>
          <a:solidFill>
            <a:schemeClr val="accent2"/>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en-AU"/>
          </a:p>
        </p:txBody>
      </p:sp>
      <p:sp>
        <p:nvSpPr>
          <p:cNvPr id="468082" name="Text Box 114"/>
          <p:cNvSpPr txBox="1">
            <a:spLocks noChangeArrowheads="1"/>
          </p:cNvSpPr>
          <p:nvPr/>
        </p:nvSpPr>
        <p:spPr bwMode="auto">
          <a:xfrm>
            <a:off x="7315200" y="26670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000" b="1">
                <a:solidFill>
                  <a:srgbClr val="0033CC"/>
                </a:solidFill>
              </a:rPr>
              <a:t>[</a:t>
            </a:r>
          </a:p>
        </p:txBody>
      </p:sp>
      <p:sp>
        <p:nvSpPr>
          <p:cNvPr id="468083" name="Line 115"/>
          <p:cNvSpPr>
            <a:spLocks noChangeShapeType="1"/>
          </p:cNvSpPr>
          <p:nvPr/>
        </p:nvSpPr>
        <p:spPr bwMode="auto">
          <a:xfrm flipH="1">
            <a:off x="762000" y="2971800"/>
            <a:ext cx="1066800"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8084" name="Line 116"/>
          <p:cNvSpPr>
            <a:spLocks noChangeShapeType="1"/>
          </p:cNvSpPr>
          <p:nvPr/>
        </p:nvSpPr>
        <p:spPr bwMode="auto">
          <a:xfrm>
            <a:off x="3048000" y="2971800"/>
            <a:ext cx="1066800"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8085" name="Line 117"/>
          <p:cNvSpPr>
            <a:spLocks noChangeShapeType="1"/>
          </p:cNvSpPr>
          <p:nvPr/>
        </p:nvSpPr>
        <p:spPr bwMode="auto">
          <a:xfrm flipH="1">
            <a:off x="5181600" y="2971800"/>
            <a:ext cx="1143000"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8086" name="Line 118"/>
          <p:cNvSpPr>
            <a:spLocks noChangeShapeType="1"/>
          </p:cNvSpPr>
          <p:nvPr/>
        </p:nvSpPr>
        <p:spPr bwMode="auto">
          <a:xfrm>
            <a:off x="7467600" y="2971800"/>
            <a:ext cx="1066800"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68079"/>
                                        </p:tgtEl>
                                        <p:attrNameLst>
                                          <p:attrName>style.visibility</p:attrName>
                                        </p:attrNameLst>
                                      </p:cBhvr>
                                      <p:to>
                                        <p:strVal val="visible"/>
                                      </p:to>
                                    </p:set>
                                    <p:anim calcmode="lin" valueType="num">
                                      <p:cBhvr>
                                        <p:cTn id="7" dur="1000" fill="hold"/>
                                        <p:tgtEl>
                                          <p:spTgt spid="468079"/>
                                        </p:tgtEl>
                                        <p:attrNameLst>
                                          <p:attrName>ppt_w</p:attrName>
                                        </p:attrNameLst>
                                      </p:cBhvr>
                                      <p:tavLst>
                                        <p:tav tm="0">
                                          <p:val>
                                            <p:fltVal val="0"/>
                                          </p:val>
                                        </p:tav>
                                        <p:tav tm="100000">
                                          <p:val>
                                            <p:strVal val="#ppt_w"/>
                                          </p:val>
                                        </p:tav>
                                      </p:tavLst>
                                    </p:anim>
                                    <p:anim calcmode="lin" valueType="num">
                                      <p:cBhvr>
                                        <p:cTn id="8" dur="1000" fill="hold"/>
                                        <p:tgtEl>
                                          <p:spTgt spid="468079"/>
                                        </p:tgtEl>
                                        <p:attrNameLst>
                                          <p:attrName>ppt_h</p:attrName>
                                        </p:attrNameLst>
                                      </p:cBhvr>
                                      <p:tavLst>
                                        <p:tav tm="0">
                                          <p:val>
                                            <p:fltVal val="0"/>
                                          </p:val>
                                        </p:tav>
                                        <p:tav tm="100000">
                                          <p:val>
                                            <p:strVal val="#ppt_h"/>
                                          </p:val>
                                        </p:tav>
                                      </p:tavLst>
                                    </p:anim>
                                    <p:anim calcmode="lin" valueType="num">
                                      <p:cBhvr>
                                        <p:cTn id="9" dur="1000" fill="hold"/>
                                        <p:tgtEl>
                                          <p:spTgt spid="46807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8079"/>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 presetClass="entr" presetSubtype="6" fill="hold" nodeType="afterEffect">
                                  <p:stCondLst>
                                    <p:cond delay="0"/>
                                  </p:stCondLst>
                                  <p:childTnLst>
                                    <p:set>
                                      <p:cBhvr>
                                        <p:cTn id="13" dur="1" fill="hold">
                                          <p:stCondLst>
                                            <p:cond delay="0"/>
                                          </p:stCondLst>
                                        </p:cTn>
                                        <p:tgtEl>
                                          <p:spTgt spid="467970"/>
                                        </p:tgtEl>
                                        <p:attrNameLst>
                                          <p:attrName>style.visibility</p:attrName>
                                        </p:attrNameLst>
                                      </p:cBhvr>
                                      <p:to>
                                        <p:strVal val="visible"/>
                                      </p:to>
                                    </p:set>
                                    <p:anim calcmode="lin" valueType="num">
                                      <p:cBhvr additive="base">
                                        <p:cTn id="14" dur="500" fill="hold"/>
                                        <p:tgtEl>
                                          <p:spTgt spid="467970"/>
                                        </p:tgtEl>
                                        <p:attrNameLst>
                                          <p:attrName>ppt_x</p:attrName>
                                        </p:attrNameLst>
                                      </p:cBhvr>
                                      <p:tavLst>
                                        <p:tav tm="0">
                                          <p:val>
                                            <p:strVal val="1+#ppt_w/2"/>
                                          </p:val>
                                        </p:tav>
                                        <p:tav tm="100000">
                                          <p:val>
                                            <p:strVal val="#ppt_x"/>
                                          </p:val>
                                        </p:tav>
                                      </p:tavLst>
                                    </p:anim>
                                    <p:anim calcmode="lin" valueType="num">
                                      <p:cBhvr additive="base">
                                        <p:cTn id="15" dur="500" fill="hold"/>
                                        <p:tgtEl>
                                          <p:spTgt spid="467970"/>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500"/>
                            </p:stCondLst>
                            <p:childTnLst>
                              <p:par>
                                <p:cTn id="17" presetID="2" presetClass="entr" presetSubtype="12" fill="hold" nodeType="afterEffect">
                                  <p:stCondLst>
                                    <p:cond delay="0"/>
                                  </p:stCondLst>
                                  <p:childTnLst>
                                    <p:set>
                                      <p:cBhvr>
                                        <p:cTn id="18" dur="1" fill="hold">
                                          <p:stCondLst>
                                            <p:cond delay="0"/>
                                          </p:stCondLst>
                                        </p:cTn>
                                        <p:tgtEl>
                                          <p:spTgt spid="468026"/>
                                        </p:tgtEl>
                                        <p:attrNameLst>
                                          <p:attrName>style.visibility</p:attrName>
                                        </p:attrNameLst>
                                      </p:cBhvr>
                                      <p:to>
                                        <p:strVal val="visible"/>
                                      </p:to>
                                    </p:set>
                                    <p:anim calcmode="lin" valueType="num">
                                      <p:cBhvr additive="base">
                                        <p:cTn id="19" dur="500" fill="hold"/>
                                        <p:tgtEl>
                                          <p:spTgt spid="468026"/>
                                        </p:tgtEl>
                                        <p:attrNameLst>
                                          <p:attrName>ppt_x</p:attrName>
                                        </p:attrNameLst>
                                      </p:cBhvr>
                                      <p:tavLst>
                                        <p:tav tm="0">
                                          <p:val>
                                            <p:strVal val="0-#ppt_w/2"/>
                                          </p:val>
                                        </p:tav>
                                        <p:tav tm="100000">
                                          <p:val>
                                            <p:strVal val="#ppt_x"/>
                                          </p:val>
                                        </p:tav>
                                      </p:tavLst>
                                    </p:anim>
                                    <p:anim calcmode="lin" valueType="num">
                                      <p:cBhvr additive="base">
                                        <p:cTn id="20" dur="500" fill="hold"/>
                                        <p:tgtEl>
                                          <p:spTgt spid="46802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68025"/>
                                        </p:tgtEl>
                                        <p:attrNameLst>
                                          <p:attrName>style.visibility</p:attrName>
                                        </p:attrNameLst>
                                      </p:cBhvr>
                                      <p:to>
                                        <p:strVal val="visible"/>
                                      </p:to>
                                    </p:set>
                                  </p:childTnLst>
                                </p:cTn>
                              </p:par>
                            </p:childTnLst>
                          </p:cTn>
                        </p:par>
                        <p:par>
                          <p:cTn id="25" fill="hold" nodeType="afterGroup">
                            <p:stCondLst>
                              <p:cond delay="500"/>
                            </p:stCondLst>
                            <p:childTnLst>
                              <p:par>
                                <p:cTn id="26" presetID="22" presetClass="entr" presetSubtype="2" fill="hold" grpId="0" nodeType="afterEffect">
                                  <p:stCondLst>
                                    <p:cond delay="0"/>
                                  </p:stCondLst>
                                  <p:childTnLst>
                                    <p:set>
                                      <p:cBhvr>
                                        <p:cTn id="27" dur="1" fill="hold">
                                          <p:stCondLst>
                                            <p:cond delay="0"/>
                                          </p:stCondLst>
                                        </p:cTn>
                                        <p:tgtEl>
                                          <p:spTgt spid="468083"/>
                                        </p:tgtEl>
                                        <p:attrNameLst>
                                          <p:attrName>style.visibility</p:attrName>
                                        </p:attrNameLst>
                                      </p:cBhvr>
                                      <p:to>
                                        <p:strVal val="visible"/>
                                      </p:to>
                                    </p:set>
                                    <p:animEffect transition="in" filter="wipe(right)">
                                      <p:cBhvr>
                                        <p:cTn id="28" dur="500"/>
                                        <p:tgtEl>
                                          <p:spTgt spid="468083"/>
                                        </p:tgtEl>
                                      </p:cBhvr>
                                    </p:animEffect>
                                  </p:childTnLst>
                                </p:cTn>
                              </p:par>
                            </p:childTnLst>
                          </p:cTn>
                        </p:par>
                        <p:par>
                          <p:cTn id="29" fill="hold" nodeType="afterGroup">
                            <p:stCondLst>
                              <p:cond delay="1000"/>
                            </p:stCondLst>
                            <p:childTnLst>
                              <p:par>
                                <p:cTn id="30" presetID="1" presetClass="entr" presetSubtype="0" fill="hold" grpId="0" nodeType="afterEffect">
                                  <p:stCondLst>
                                    <p:cond delay="0"/>
                                  </p:stCondLst>
                                  <p:childTnLst>
                                    <p:set>
                                      <p:cBhvr>
                                        <p:cTn id="31" dur="1" fill="hold">
                                          <p:stCondLst>
                                            <p:cond delay="499"/>
                                          </p:stCondLst>
                                        </p:cTn>
                                        <p:tgtEl>
                                          <p:spTgt spid="468081"/>
                                        </p:tgtEl>
                                        <p:attrNameLst>
                                          <p:attrName>style.visibility</p:attrName>
                                        </p:attrNameLst>
                                      </p:cBhvr>
                                      <p:to>
                                        <p:strVal val="visible"/>
                                      </p:to>
                                    </p:set>
                                  </p:childTnLst>
                                </p:cTn>
                              </p:par>
                            </p:childTnLst>
                          </p:cTn>
                        </p:par>
                        <p:par>
                          <p:cTn id="32" fill="hold" nodeType="afterGroup">
                            <p:stCondLst>
                              <p:cond delay="1500"/>
                            </p:stCondLst>
                            <p:childTnLst>
                              <p:par>
                                <p:cTn id="33" presetID="22" presetClass="entr" presetSubtype="8" fill="hold" grpId="0" nodeType="afterEffect">
                                  <p:stCondLst>
                                    <p:cond delay="0"/>
                                  </p:stCondLst>
                                  <p:childTnLst>
                                    <p:set>
                                      <p:cBhvr>
                                        <p:cTn id="34" dur="1" fill="hold">
                                          <p:stCondLst>
                                            <p:cond delay="0"/>
                                          </p:stCondLst>
                                        </p:cTn>
                                        <p:tgtEl>
                                          <p:spTgt spid="468084"/>
                                        </p:tgtEl>
                                        <p:attrNameLst>
                                          <p:attrName>style.visibility</p:attrName>
                                        </p:attrNameLst>
                                      </p:cBhvr>
                                      <p:to>
                                        <p:strVal val="visible"/>
                                      </p:to>
                                    </p:set>
                                    <p:animEffect transition="in" filter="wipe(left)">
                                      <p:cBhvr>
                                        <p:cTn id="35" dur="500"/>
                                        <p:tgtEl>
                                          <p:spTgt spid="46808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468078"/>
                                        </p:tgtEl>
                                        <p:attrNameLst>
                                          <p:attrName>style.visibility</p:attrName>
                                        </p:attrNameLst>
                                      </p:cBhvr>
                                      <p:to>
                                        <p:strVal val="visible"/>
                                      </p:to>
                                    </p:set>
                                  </p:childTnLst>
                                </p:cTn>
                              </p:par>
                            </p:childTnLst>
                          </p:cTn>
                        </p:par>
                        <p:par>
                          <p:cTn id="40" fill="hold" nodeType="afterGroup">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468085"/>
                                        </p:tgtEl>
                                        <p:attrNameLst>
                                          <p:attrName>style.visibility</p:attrName>
                                        </p:attrNameLst>
                                      </p:cBhvr>
                                      <p:to>
                                        <p:strVal val="visible"/>
                                      </p:to>
                                    </p:set>
                                    <p:animEffect transition="in" filter="wipe(right)">
                                      <p:cBhvr>
                                        <p:cTn id="43" dur="500"/>
                                        <p:tgtEl>
                                          <p:spTgt spid="468085"/>
                                        </p:tgtEl>
                                      </p:cBhvr>
                                    </p:animEffect>
                                  </p:childTnLst>
                                </p:cTn>
                              </p:par>
                            </p:childTnLst>
                          </p:cTn>
                        </p:par>
                        <p:par>
                          <p:cTn id="44" fill="hold" nodeType="afterGroup">
                            <p:stCondLst>
                              <p:cond delay="1000"/>
                            </p:stCondLst>
                            <p:childTnLst>
                              <p:par>
                                <p:cTn id="45" presetID="1" presetClass="entr" presetSubtype="0" fill="hold" grpId="0" nodeType="afterEffect">
                                  <p:stCondLst>
                                    <p:cond delay="0"/>
                                  </p:stCondLst>
                                  <p:childTnLst>
                                    <p:set>
                                      <p:cBhvr>
                                        <p:cTn id="46" dur="1" fill="hold">
                                          <p:stCondLst>
                                            <p:cond delay="499"/>
                                          </p:stCondLst>
                                        </p:cTn>
                                        <p:tgtEl>
                                          <p:spTgt spid="468082"/>
                                        </p:tgtEl>
                                        <p:attrNameLst>
                                          <p:attrName>style.visibility</p:attrName>
                                        </p:attrNameLst>
                                      </p:cBhvr>
                                      <p:to>
                                        <p:strVal val="visible"/>
                                      </p:to>
                                    </p:set>
                                  </p:childTnLst>
                                </p:cTn>
                              </p:par>
                            </p:childTnLst>
                          </p:cTn>
                        </p:par>
                        <p:par>
                          <p:cTn id="47" fill="hold" nodeType="afterGroup">
                            <p:stCondLst>
                              <p:cond delay="1500"/>
                            </p:stCondLst>
                            <p:childTnLst>
                              <p:par>
                                <p:cTn id="48" presetID="22" presetClass="entr" presetSubtype="8" fill="hold" grpId="0" nodeType="afterEffect">
                                  <p:stCondLst>
                                    <p:cond delay="0"/>
                                  </p:stCondLst>
                                  <p:childTnLst>
                                    <p:set>
                                      <p:cBhvr>
                                        <p:cTn id="49" dur="1" fill="hold">
                                          <p:stCondLst>
                                            <p:cond delay="0"/>
                                          </p:stCondLst>
                                        </p:cTn>
                                        <p:tgtEl>
                                          <p:spTgt spid="468086"/>
                                        </p:tgtEl>
                                        <p:attrNameLst>
                                          <p:attrName>style.visibility</p:attrName>
                                        </p:attrNameLst>
                                      </p:cBhvr>
                                      <p:to>
                                        <p:strVal val="visible"/>
                                      </p:to>
                                    </p:set>
                                    <p:animEffect transition="in" filter="wipe(left)">
                                      <p:cBhvr>
                                        <p:cTn id="50" dur="500"/>
                                        <p:tgtEl>
                                          <p:spTgt spid="46808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468080"/>
                                        </p:tgtEl>
                                        <p:attrNameLst>
                                          <p:attrName>style.visibility</p:attrName>
                                        </p:attrNameLst>
                                      </p:cBhvr>
                                      <p:to>
                                        <p:strVal val="visible"/>
                                      </p:to>
                                    </p:set>
                                    <p:animEffect transition="in" filter="randombar(horizontal)">
                                      <p:cBhvr>
                                        <p:cTn id="55" dur="500"/>
                                        <p:tgtEl>
                                          <p:spTgt spid="468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025" grpId="0" animBg="1" autoUpdateAnimBg="0"/>
      <p:bldP spid="468078" grpId="0" autoUpdateAnimBg="0"/>
      <p:bldP spid="468080" grpId="0" animBg="1" autoUpdateAnimBg="0"/>
      <p:bldP spid="468081" grpId="0" animBg="1" autoUpdateAnimBg="0"/>
      <p:bldP spid="468082" grpId="0" autoUpdateAnimBg="0"/>
      <p:bldP spid="468083" grpId="0" animBg="1"/>
      <p:bldP spid="468084" grpId="0" animBg="1"/>
      <p:bldP spid="468085" grpId="0" animBg="1"/>
      <p:bldP spid="468086"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533400" y="152400"/>
            <a:ext cx="7924800" cy="1800225"/>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Just like graphically there are two different notations, when you write your answers you can use inequality notation or interval notation.  Again you should be familiar with both.</a:t>
            </a:r>
          </a:p>
        </p:txBody>
      </p:sp>
      <p:sp>
        <p:nvSpPr>
          <p:cNvPr id="87043" name="Oval 3"/>
          <p:cNvSpPr>
            <a:spLocks noChangeArrowheads="1"/>
          </p:cNvSpPr>
          <p:nvPr/>
        </p:nvSpPr>
        <p:spPr bwMode="auto">
          <a:xfrm>
            <a:off x="2057400" y="2514600"/>
            <a:ext cx="152400" cy="152400"/>
          </a:xfrm>
          <a:prstGeom prst="ellipse">
            <a:avLst/>
          </a:prstGeom>
          <a:solidFill>
            <a:srgbClr val="0033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en-AU"/>
          </a:p>
        </p:txBody>
      </p:sp>
      <p:sp>
        <p:nvSpPr>
          <p:cNvPr id="87044" name="Line 4"/>
          <p:cNvSpPr>
            <a:spLocks noChangeShapeType="1"/>
          </p:cNvSpPr>
          <p:nvPr/>
        </p:nvSpPr>
        <p:spPr bwMode="auto">
          <a:xfrm>
            <a:off x="2133600" y="2590800"/>
            <a:ext cx="1600200"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45" name="Text Box 5"/>
          <p:cNvSpPr txBox="1">
            <a:spLocks noChangeArrowheads="1"/>
          </p:cNvSpPr>
          <p:nvPr/>
        </p:nvSpPr>
        <p:spPr bwMode="auto">
          <a:xfrm>
            <a:off x="2133600" y="26670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sp>
        <p:nvSpPr>
          <p:cNvPr id="87046" name="Text Box 6"/>
          <p:cNvSpPr txBox="1">
            <a:spLocks noChangeArrowheads="1"/>
          </p:cNvSpPr>
          <p:nvPr/>
        </p:nvSpPr>
        <p:spPr bwMode="auto">
          <a:xfrm>
            <a:off x="3124200" y="266700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7047" name="Text Box 7"/>
          <p:cNvSpPr txBox="1">
            <a:spLocks noChangeArrowheads="1"/>
          </p:cNvSpPr>
          <p:nvPr/>
        </p:nvSpPr>
        <p:spPr bwMode="auto">
          <a:xfrm>
            <a:off x="3581400" y="266700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7048" name="Text Box 8"/>
          <p:cNvSpPr txBox="1">
            <a:spLocks noChangeArrowheads="1"/>
          </p:cNvSpPr>
          <p:nvPr/>
        </p:nvSpPr>
        <p:spPr bwMode="auto">
          <a:xfrm>
            <a:off x="4038600" y="266700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sp>
        <p:nvSpPr>
          <p:cNvPr id="87049" name="Text Box 9"/>
          <p:cNvSpPr txBox="1">
            <a:spLocks noChangeArrowheads="1"/>
          </p:cNvSpPr>
          <p:nvPr/>
        </p:nvSpPr>
        <p:spPr bwMode="auto">
          <a:xfrm>
            <a:off x="2667000" y="266700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7050" name="Group 10"/>
          <p:cNvGrpSpPr>
            <a:grpSpLocks/>
          </p:cNvGrpSpPr>
          <p:nvPr/>
        </p:nvGrpSpPr>
        <p:grpSpPr bwMode="auto">
          <a:xfrm>
            <a:off x="381000" y="2438400"/>
            <a:ext cx="4114800" cy="625475"/>
            <a:chOff x="240" y="1536"/>
            <a:chExt cx="2592" cy="394"/>
          </a:xfrm>
        </p:grpSpPr>
        <p:grpSp>
          <p:nvGrpSpPr>
            <p:cNvPr id="87115" name="Group 11"/>
            <p:cNvGrpSpPr>
              <a:grpSpLocks/>
            </p:cNvGrpSpPr>
            <p:nvPr/>
          </p:nvGrpSpPr>
          <p:grpSpPr bwMode="auto">
            <a:xfrm>
              <a:off x="240" y="1536"/>
              <a:ext cx="2592" cy="192"/>
              <a:chOff x="240" y="1536"/>
              <a:chExt cx="2592" cy="192"/>
            </a:xfrm>
          </p:grpSpPr>
          <p:sp>
            <p:nvSpPr>
              <p:cNvPr id="87128" name="Line 12"/>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7129" name="Group 13"/>
              <p:cNvGrpSpPr>
                <a:grpSpLocks/>
              </p:cNvGrpSpPr>
              <p:nvPr/>
            </p:nvGrpSpPr>
            <p:grpSpPr bwMode="auto">
              <a:xfrm>
                <a:off x="480" y="1536"/>
                <a:ext cx="1008" cy="192"/>
                <a:chOff x="480" y="1536"/>
                <a:chExt cx="1008" cy="192"/>
              </a:xfrm>
            </p:grpSpPr>
            <p:grpSp>
              <p:nvGrpSpPr>
                <p:cNvPr id="87145" name="Group 14"/>
                <p:cNvGrpSpPr>
                  <a:grpSpLocks/>
                </p:cNvGrpSpPr>
                <p:nvPr/>
              </p:nvGrpSpPr>
              <p:grpSpPr bwMode="auto">
                <a:xfrm>
                  <a:off x="480" y="1536"/>
                  <a:ext cx="432" cy="192"/>
                  <a:chOff x="480" y="1536"/>
                  <a:chExt cx="432" cy="192"/>
                </a:xfrm>
              </p:grpSpPr>
              <p:grpSp>
                <p:nvGrpSpPr>
                  <p:cNvPr id="87153" name="Group 15"/>
                  <p:cNvGrpSpPr>
                    <a:grpSpLocks/>
                  </p:cNvGrpSpPr>
                  <p:nvPr/>
                </p:nvGrpSpPr>
                <p:grpSpPr bwMode="auto">
                  <a:xfrm>
                    <a:off x="480" y="1536"/>
                    <a:ext cx="144" cy="192"/>
                    <a:chOff x="480" y="1536"/>
                    <a:chExt cx="144" cy="192"/>
                  </a:xfrm>
                </p:grpSpPr>
                <p:sp>
                  <p:nvSpPr>
                    <p:cNvPr id="87157" name="Line 16"/>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58" name="Line 17"/>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7154" name="Group 18"/>
                  <p:cNvGrpSpPr>
                    <a:grpSpLocks/>
                  </p:cNvGrpSpPr>
                  <p:nvPr/>
                </p:nvGrpSpPr>
                <p:grpSpPr bwMode="auto">
                  <a:xfrm>
                    <a:off x="768" y="1536"/>
                    <a:ext cx="144" cy="192"/>
                    <a:chOff x="480" y="1536"/>
                    <a:chExt cx="144" cy="192"/>
                  </a:xfrm>
                </p:grpSpPr>
                <p:sp>
                  <p:nvSpPr>
                    <p:cNvPr id="87155" name="Line 19"/>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56" name="Line 20"/>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7146" name="Group 21"/>
                <p:cNvGrpSpPr>
                  <a:grpSpLocks/>
                </p:cNvGrpSpPr>
                <p:nvPr/>
              </p:nvGrpSpPr>
              <p:grpSpPr bwMode="auto">
                <a:xfrm>
                  <a:off x="1056" y="1536"/>
                  <a:ext cx="432" cy="192"/>
                  <a:chOff x="480" y="1536"/>
                  <a:chExt cx="432" cy="192"/>
                </a:xfrm>
              </p:grpSpPr>
              <p:grpSp>
                <p:nvGrpSpPr>
                  <p:cNvPr id="87147" name="Group 22"/>
                  <p:cNvGrpSpPr>
                    <a:grpSpLocks/>
                  </p:cNvGrpSpPr>
                  <p:nvPr/>
                </p:nvGrpSpPr>
                <p:grpSpPr bwMode="auto">
                  <a:xfrm>
                    <a:off x="480" y="1536"/>
                    <a:ext cx="144" cy="192"/>
                    <a:chOff x="480" y="1536"/>
                    <a:chExt cx="144" cy="192"/>
                  </a:xfrm>
                </p:grpSpPr>
                <p:sp>
                  <p:nvSpPr>
                    <p:cNvPr id="87151" name="Line 23"/>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52" name="Line 24"/>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7148" name="Group 25"/>
                  <p:cNvGrpSpPr>
                    <a:grpSpLocks/>
                  </p:cNvGrpSpPr>
                  <p:nvPr/>
                </p:nvGrpSpPr>
                <p:grpSpPr bwMode="auto">
                  <a:xfrm>
                    <a:off x="768" y="1536"/>
                    <a:ext cx="144" cy="192"/>
                    <a:chOff x="480" y="1536"/>
                    <a:chExt cx="144" cy="192"/>
                  </a:xfrm>
                </p:grpSpPr>
                <p:sp>
                  <p:nvSpPr>
                    <p:cNvPr id="87149" name="Line 26"/>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50" name="Line 27"/>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7130" name="Group 28"/>
              <p:cNvGrpSpPr>
                <a:grpSpLocks/>
              </p:cNvGrpSpPr>
              <p:nvPr/>
            </p:nvGrpSpPr>
            <p:grpSpPr bwMode="auto">
              <a:xfrm>
                <a:off x="1632" y="1536"/>
                <a:ext cx="1008" cy="192"/>
                <a:chOff x="480" y="1536"/>
                <a:chExt cx="1008" cy="192"/>
              </a:xfrm>
            </p:grpSpPr>
            <p:grpSp>
              <p:nvGrpSpPr>
                <p:cNvPr id="87131" name="Group 29"/>
                <p:cNvGrpSpPr>
                  <a:grpSpLocks/>
                </p:cNvGrpSpPr>
                <p:nvPr/>
              </p:nvGrpSpPr>
              <p:grpSpPr bwMode="auto">
                <a:xfrm>
                  <a:off x="480" y="1536"/>
                  <a:ext cx="432" cy="192"/>
                  <a:chOff x="480" y="1536"/>
                  <a:chExt cx="432" cy="192"/>
                </a:xfrm>
              </p:grpSpPr>
              <p:grpSp>
                <p:nvGrpSpPr>
                  <p:cNvPr id="87139" name="Group 30"/>
                  <p:cNvGrpSpPr>
                    <a:grpSpLocks/>
                  </p:cNvGrpSpPr>
                  <p:nvPr/>
                </p:nvGrpSpPr>
                <p:grpSpPr bwMode="auto">
                  <a:xfrm>
                    <a:off x="480" y="1536"/>
                    <a:ext cx="144" cy="192"/>
                    <a:chOff x="480" y="1536"/>
                    <a:chExt cx="144" cy="192"/>
                  </a:xfrm>
                </p:grpSpPr>
                <p:sp>
                  <p:nvSpPr>
                    <p:cNvPr id="87143" name="Line 31"/>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44" name="Line 32"/>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7140" name="Group 33"/>
                  <p:cNvGrpSpPr>
                    <a:grpSpLocks/>
                  </p:cNvGrpSpPr>
                  <p:nvPr/>
                </p:nvGrpSpPr>
                <p:grpSpPr bwMode="auto">
                  <a:xfrm>
                    <a:off x="768" y="1536"/>
                    <a:ext cx="144" cy="192"/>
                    <a:chOff x="480" y="1536"/>
                    <a:chExt cx="144" cy="192"/>
                  </a:xfrm>
                </p:grpSpPr>
                <p:sp>
                  <p:nvSpPr>
                    <p:cNvPr id="87141" name="Line 34"/>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42" name="Line 35"/>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7132" name="Group 36"/>
                <p:cNvGrpSpPr>
                  <a:grpSpLocks/>
                </p:cNvGrpSpPr>
                <p:nvPr/>
              </p:nvGrpSpPr>
              <p:grpSpPr bwMode="auto">
                <a:xfrm>
                  <a:off x="1056" y="1536"/>
                  <a:ext cx="432" cy="192"/>
                  <a:chOff x="480" y="1536"/>
                  <a:chExt cx="432" cy="192"/>
                </a:xfrm>
              </p:grpSpPr>
              <p:grpSp>
                <p:nvGrpSpPr>
                  <p:cNvPr id="87133" name="Group 37"/>
                  <p:cNvGrpSpPr>
                    <a:grpSpLocks/>
                  </p:cNvGrpSpPr>
                  <p:nvPr/>
                </p:nvGrpSpPr>
                <p:grpSpPr bwMode="auto">
                  <a:xfrm>
                    <a:off x="480" y="1536"/>
                    <a:ext cx="144" cy="192"/>
                    <a:chOff x="480" y="1536"/>
                    <a:chExt cx="144" cy="192"/>
                  </a:xfrm>
                </p:grpSpPr>
                <p:sp>
                  <p:nvSpPr>
                    <p:cNvPr id="87137" name="Line 38"/>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38" name="Line 39"/>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7134" name="Group 40"/>
                  <p:cNvGrpSpPr>
                    <a:grpSpLocks/>
                  </p:cNvGrpSpPr>
                  <p:nvPr/>
                </p:nvGrpSpPr>
                <p:grpSpPr bwMode="auto">
                  <a:xfrm>
                    <a:off x="768" y="1536"/>
                    <a:ext cx="144" cy="192"/>
                    <a:chOff x="480" y="1536"/>
                    <a:chExt cx="144" cy="192"/>
                  </a:xfrm>
                </p:grpSpPr>
                <p:sp>
                  <p:nvSpPr>
                    <p:cNvPr id="87135" name="Line 41"/>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36" name="Line 42"/>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7116" name="Text Box 43"/>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7117" name="Group 44"/>
            <p:cNvGrpSpPr>
              <a:grpSpLocks/>
            </p:cNvGrpSpPr>
            <p:nvPr/>
          </p:nvGrpSpPr>
          <p:grpSpPr bwMode="auto">
            <a:xfrm>
              <a:off x="480" y="1680"/>
              <a:ext cx="672" cy="250"/>
              <a:chOff x="480" y="1728"/>
              <a:chExt cx="672" cy="250"/>
            </a:xfrm>
          </p:grpSpPr>
          <p:sp>
            <p:nvSpPr>
              <p:cNvPr id="87124" name="Text Box 45"/>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7125" name="Text Box 46"/>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7126" name="Text Box 47"/>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7127" name="Text Box 48"/>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7118" name="Text Box 49"/>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7119" name="Text Box 50"/>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7120" name="Text Box 51"/>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7121" name="Text Box 52"/>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7122" name="Text Box 53"/>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7123" name="Text Box 54"/>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grpSp>
        <p:nvGrpSpPr>
          <p:cNvPr id="87051" name="Group 55"/>
          <p:cNvGrpSpPr>
            <a:grpSpLocks/>
          </p:cNvGrpSpPr>
          <p:nvPr/>
        </p:nvGrpSpPr>
        <p:grpSpPr bwMode="auto">
          <a:xfrm>
            <a:off x="4876800" y="2438400"/>
            <a:ext cx="4114800" cy="625475"/>
            <a:chOff x="432" y="2880"/>
            <a:chExt cx="2592" cy="394"/>
          </a:xfrm>
        </p:grpSpPr>
        <p:sp>
          <p:nvSpPr>
            <p:cNvPr id="87064" name="Text Box 56"/>
            <p:cNvSpPr txBox="1">
              <a:spLocks noChangeArrowheads="1"/>
            </p:cNvSpPr>
            <p:nvPr/>
          </p:nvSpPr>
          <p:spPr bwMode="auto">
            <a:xfrm>
              <a:off x="1872" y="302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7065" name="Group 57"/>
            <p:cNvGrpSpPr>
              <a:grpSpLocks/>
            </p:cNvGrpSpPr>
            <p:nvPr/>
          </p:nvGrpSpPr>
          <p:grpSpPr bwMode="auto">
            <a:xfrm>
              <a:off x="432" y="2880"/>
              <a:ext cx="2592" cy="394"/>
              <a:chOff x="432" y="2400"/>
              <a:chExt cx="2592" cy="394"/>
            </a:xfrm>
          </p:grpSpPr>
          <p:grpSp>
            <p:nvGrpSpPr>
              <p:cNvPr id="87066" name="Group 58"/>
              <p:cNvGrpSpPr>
                <a:grpSpLocks/>
              </p:cNvGrpSpPr>
              <p:nvPr/>
            </p:nvGrpSpPr>
            <p:grpSpPr bwMode="auto">
              <a:xfrm>
                <a:off x="432" y="2400"/>
                <a:ext cx="2592" cy="394"/>
                <a:chOff x="240" y="1536"/>
                <a:chExt cx="2592" cy="394"/>
              </a:xfrm>
            </p:grpSpPr>
            <p:grpSp>
              <p:nvGrpSpPr>
                <p:cNvPr id="87071" name="Group 59"/>
                <p:cNvGrpSpPr>
                  <a:grpSpLocks/>
                </p:cNvGrpSpPr>
                <p:nvPr/>
              </p:nvGrpSpPr>
              <p:grpSpPr bwMode="auto">
                <a:xfrm>
                  <a:off x="240" y="1536"/>
                  <a:ext cx="2592" cy="192"/>
                  <a:chOff x="240" y="1536"/>
                  <a:chExt cx="2592" cy="192"/>
                </a:xfrm>
              </p:grpSpPr>
              <p:sp>
                <p:nvSpPr>
                  <p:cNvPr id="87084" name="Line 60"/>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7085" name="Group 61"/>
                  <p:cNvGrpSpPr>
                    <a:grpSpLocks/>
                  </p:cNvGrpSpPr>
                  <p:nvPr/>
                </p:nvGrpSpPr>
                <p:grpSpPr bwMode="auto">
                  <a:xfrm>
                    <a:off x="480" y="1536"/>
                    <a:ext cx="1008" cy="192"/>
                    <a:chOff x="480" y="1536"/>
                    <a:chExt cx="1008" cy="192"/>
                  </a:xfrm>
                </p:grpSpPr>
                <p:grpSp>
                  <p:nvGrpSpPr>
                    <p:cNvPr id="87101" name="Group 62"/>
                    <p:cNvGrpSpPr>
                      <a:grpSpLocks/>
                    </p:cNvGrpSpPr>
                    <p:nvPr/>
                  </p:nvGrpSpPr>
                  <p:grpSpPr bwMode="auto">
                    <a:xfrm>
                      <a:off x="480" y="1536"/>
                      <a:ext cx="432" cy="192"/>
                      <a:chOff x="480" y="1536"/>
                      <a:chExt cx="432" cy="192"/>
                    </a:xfrm>
                  </p:grpSpPr>
                  <p:grpSp>
                    <p:nvGrpSpPr>
                      <p:cNvPr id="87109" name="Group 63"/>
                      <p:cNvGrpSpPr>
                        <a:grpSpLocks/>
                      </p:cNvGrpSpPr>
                      <p:nvPr/>
                    </p:nvGrpSpPr>
                    <p:grpSpPr bwMode="auto">
                      <a:xfrm>
                        <a:off x="480" y="1536"/>
                        <a:ext cx="144" cy="192"/>
                        <a:chOff x="480" y="1536"/>
                        <a:chExt cx="144" cy="192"/>
                      </a:xfrm>
                    </p:grpSpPr>
                    <p:sp>
                      <p:nvSpPr>
                        <p:cNvPr id="87113" name="Line 64"/>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14" name="Line 65"/>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7110" name="Group 66"/>
                      <p:cNvGrpSpPr>
                        <a:grpSpLocks/>
                      </p:cNvGrpSpPr>
                      <p:nvPr/>
                    </p:nvGrpSpPr>
                    <p:grpSpPr bwMode="auto">
                      <a:xfrm>
                        <a:off x="768" y="1536"/>
                        <a:ext cx="144" cy="192"/>
                        <a:chOff x="480" y="1536"/>
                        <a:chExt cx="144" cy="192"/>
                      </a:xfrm>
                    </p:grpSpPr>
                    <p:sp>
                      <p:nvSpPr>
                        <p:cNvPr id="87111" name="Line 6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12" name="Line 6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7102" name="Group 69"/>
                    <p:cNvGrpSpPr>
                      <a:grpSpLocks/>
                    </p:cNvGrpSpPr>
                    <p:nvPr/>
                  </p:nvGrpSpPr>
                  <p:grpSpPr bwMode="auto">
                    <a:xfrm>
                      <a:off x="1056" y="1536"/>
                      <a:ext cx="432" cy="192"/>
                      <a:chOff x="480" y="1536"/>
                      <a:chExt cx="432" cy="192"/>
                    </a:xfrm>
                  </p:grpSpPr>
                  <p:grpSp>
                    <p:nvGrpSpPr>
                      <p:cNvPr id="87103" name="Group 70"/>
                      <p:cNvGrpSpPr>
                        <a:grpSpLocks/>
                      </p:cNvGrpSpPr>
                      <p:nvPr/>
                    </p:nvGrpSpPr>
                    <p:grpSpPr bwMode="auto">
                      <a:xfrm>
                        <a:off x="480" y="1536"/>
                        <a:ext cx="144" cy="192"/>
                        <a:chOff x="480" y="1536"/>
                        <a:chExt cx="144" cy="192"/>
                      </a:xfrm>
                    </p:grpSpPr>
                    <p:sp>
                      <p:nvSpPr>
                        <p:cNvPr id="87107" name="Line 71"/>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08" name="Line 72"/>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7104" name="Group 73"/>
                      <p:cNvGrpSpPr>
                        <a:grpSpLocks/>
                      </p:cNvGrpSpPr>
                      <p:nvPr/>
                    </p:nvGrpSpPr>
                    <p:grpSpPr bwMode="auto">
                      <a:xfrm>
                        <a:off x="768" y="1536"/>
                        <a:ext cx="144" cy="192"/>
                        <a:chOff x="480" y="1536"/>
                        <a:chExt cx="144" cy="192"/>
                      </a:xfrm>
                    </p:grpSpPr>
                    <p:sp>
                      <p:nvSpPr>
                        <p:cNvPr id="87105" name="Line 74"/>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06" name="Line 75"/>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7086" name="Group 76"/>
                  <p:cNvGrpSpPr>
                    <a:grpSpLocks/>
                  </p:cNvGrpSpPr>
                  <p:nvPr/>
                </p:nvGrpSpPr>
                <p:grpSpPr bwMode="auto">
                  <a:xfrm>
                    <a:off x="1632" y="1536"/>
                    <a:ext cx="1008" cy="192"/>
                    <a:chOff x="480" y="1536"/>
                    <a:chExt cx="1008" cy="192"/>
                  </a:xfrm>
                </p:grpSpPr>
                <p:grpSp>
                  <p:nvGrpSpPr>
                    <p:cNvPr id="87087" name="Group 77"/>
                    <p:cNvGrpSpPr>
                      <a:grpSpLocks/>
                    </p:cNvGrpSpPr>
                    <p:nvPr/>
                  </p:nvGrpSpPr>
                  <p:grpSpPr bwMode="auto">
                    <a:xfrm>
                      <a:off x="480" y="1536"/>
                      <a:ext cx="432" cy="192"/>
                      <a:chOff x="480" y="1536"/>
                      <a:chExt cx="432" cy="192"/>
                    </a:xfrm>
                  </p:grpSpPr>
                  <p:grpSp>
                    <p:nvGrpSpPr>
                      <p:cNvPr id="87095" name="Group 78"/>
                      <p:cNvGrpSpPr>
                        <a:grpSpLocks/>
                      </p:cNvGrpSpPr>
                      <p:nvPr/>
                    </p:nvGrpSpPr>
                    <p:grpSpPr bwMode="auto">
                      <a:xfrm>
                        <a:off x="480" y="1536"/>
                        <a:ext cx="144" cy="192"/>
                        <a:chOff x="480" y="1536"/>
                        <a:chExt cx="144" cy="192"/>
                      </a:xfrm>
                    </p:grpSpPr>
                    <p:sp>
                      <p:nvSpPr>
                        <p:cNvPr id="87099" name="Line 79"/>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100" name="Line 80"/>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7096" name="Group 81"/>
                      <p:cNvGrpSpPr>
                        <a:grpSpLocks/>
                      </p:cNvGrpSpPr>
                      <p:nvPr/>
                    </p:nvGrpSpPr>
                    <p:grpSpPr bwMode="auto">
                      <a:xfrm>
                        <a:off x="768" y="1536"/>
                        <a:ext cx="144" cy="192"/>
                        <a:chOff x="480" y="1536"/>
                        <a:chExt cx="144" cy="192"/>
                      </a:xfrm>
                    </p:grpSpPr>
                    <p:sp>
                      <p:nvSpPr>
                        <p:cNvPr id="87097" name="Line 8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98" name="Line 8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7088" name="Group 84"/>
                    <p:cNvGrpSpPr>
                      <a:grpSpLocks/>
                    </p:cNvGrpSpPr>
                    <p:nvPr/>
                  </p:nvGrpSpPr>
                  <p:grpSpPr bwMode="auto">
                    <a:xfrm>
                      <a:off x="1056" y="1536"/>
                      <a:ext cx="432" cy="192"/>
                      <a:chOff x="480" y="1536"/>
                      <a:chExt cx="432" cy="192"/>
                    </a:xfrm>
                  </p:grpSpPr>
                  <p:grpSp>
                    <p:nvGrpSpPr>
                      <p:cNvPr id="87089" name="Group 85"/>
                      <p:cNvGrpSpPr>
                        <a:grpSpLocks/>
                      </p:cNvGrpSpPr>
                      <p:nvPr/>
                    </p:nvGrpSpPr>
                    <p:grpSpPr bwMode="auto">
                      <a:xfrm>
                        <a:off x="480" y="1536"/>
                        <a:ext cx="144" cy="192"/>
                        <a:chOff x="480" y="1536"/>
                        <a:chExt cx="144" cy="192"/>
                      </a:xfrm>
                    </p:grpSpPr>
                    <p:sp>
                      <p:nvSpPr>
                        <p:cNvPr id="87093" name="Line 86"/>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94" name="Line 87"/>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7090" name="Group 88"/>
                      <p:cNvGrpSpPr>
                        <a:grpSpLocks/>
                      </p:cNvGrpSpPr>
                      <p:nvPr/>
                    </p:nvGrpSpPr>
                    <p:grpSpPr bwMode="auto">
                      <a:xfrm>
                        <a:off x="768" y="1536"/>
                        <a:ext cx="144" cy="192"/>
                        <a:chOff x="480" y="1536"/>
                        <a:chExt cx="144" cy="192"/>
                      </a:xfrm>
                    </p:grpSpPr>
                    <p:sp>
                      <p:nvSpPr>
                        <p:cNvPr id="87091" name="Line 89"/>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92" name="Line 90"/>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7072" name="Text Box 91"/>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7073" name="Group 92"/>
                <p:cNvGrpSpPr>
                  <a:grpSpLocks/>
                </p:cNvGrpSpPr>
                <p:nvPr/>
              </p:nvGrpSpPr>
              <p:grpSpPr bwMode="auto">
                <a:xfrm>
                  <a:off x="480" y="1680"/>
                  <a:ext cx="672" cy="250"/>
                  <a:chOff x="480" y="1728"/>
                  <a:chExt cx="672" cy="250"/>
                </a:xfrm>
              </p:grpSpPr>
              <p:sp>
                <p:nvSpPr>
                  <p:cNvPr id="87080" name="Text Box 93"/>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7081" name="Text Box 94"/>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7082" name="Text Box 95"/>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7083" name="Text Box 96"/>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7074" name="Text Box 97"/>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7075" name="Text Box 98"/>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7076" name="Text Box 99"/>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7077" name="Text Box 100"/>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7078" name="Text Box 101"/>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7079" name="Text Box 102"/>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7067" name="Text Box 103"/>
              <p:cNvSpPr txBox="1">
                <a:spLocks noChangeArrowheads="1"/>
              </p:cNvSpPr>
              <p:nvPr/>
            </p:nvSpPr>
            <p:spPr bwMode="auto">
              <a:xfrm>
                <a:off x="1536" y="2544"/>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sp>
            <p:nvSpPr>
              <p:cNvPr id="87068" name="Text Box 104"/>
              <p:cNvSpPr txBox="1">
                <a:spLocks noChangeArrowheads="1"/>
              </p:cNvSpPr>
              <p:nvPr/>
            </p:nvSpPr>
            <p:spPr bwMode="auto">
              <a:xfrm>
                <a:off x="2160"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7069" name="Text Box 105"/>
              <p:cNvSpPr txBox="1">
                <a:spLocks noChangeArrowheads="1"/>
              </p:cNvSpPr>
              <p:nvPr/>
            </p:nvSpPr>
            <p:spPr bwMode="auto">
              <a:xfrm>
                <a:off x="2448"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7070" name="Text Box 106"/>
              <p:cNvSpPr txBox="1">
                <a:spLocks noChangeArrowheads="1"/>
              </p:cNvSpPr>
              <p:nvPr/>
            </p:nvSpPr>
            <p:spPr bwMode="auto">
              <a:xfrm>
                <a:off x="2736"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grpSp>
      </p:grpSp>
      <p:sp>
        <p:nvSpPr>
          <p:cNvPr id="87052" name="Text Box 107"/>
          <p:cNvSpPr txBox="1">
            <a:spLocks noChangeArrowheads="1"/>
          </p:cNvSpPr>
          <p:nvPr/>
        </p:nvSpPr>
        <p:spPr bwMode="auto">
          <a:xfrm>
            <a:off x="6477000" y="22860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000" b="1">
                <a:solidFill>
                  <a:srgbClr val="0033CC"/>
                </a:solidFill>
              </a:rPr>
              <a:t>[</a:t>
            </a:r>
          </a:p>
        </p:txBody>
      </p:sp>
      <p:sp>
        <p:nvSpPr>
          <p:cNvPr id="87053" name="Line 108"/>
          <p:cNvSpPr>
            <a:spLocks noChangeShapeType="1"/>
          </p:cNvSpPr>
          <p:nvPr/>
        </p:nvSpPr>
        <p:spPr bwMode="auto">
          <a:xfrm>
            <a:off x="6629400" y="2590800"/>
            <a:ext cx="1676400"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69101" name="Object 109"/>
          <p:cNvGraphicFramePr>
            <a:graphicFrameLocks noChangeAspect="1"/>
          </p:cNvGraphicFramePr>
          <p:nvPr/>
        </p:nvGraphicFramePr>
        <p:xfrm>
          <a:off x="1752600" y="3429000"/>
          <a:ext cx="1504950" cy="638175"/>
        </p:xfrm>
        <a:graphic>
          <a:graphicData uri="http://schemas.openxmlformats.org/presentationml/2006/ole">
            <mc:AlternateContent xmlns:mc="http://schemas.openxmlformats.org/markup-compatibility/2006">
              <mc:Choice xmlns:v="urn:schemas-microsoft-com:vml" Requires="v">
                <p:oleObj spid="_x0000_s87171" name="Equation" r:id="rId4" imgW="418918" imgH="177723" progId="Equation.3">
                  <p:embed/>
                </p:oleObj>
              </mc:Choice>
              <mc:Fallback>
                <p:oleObj name="Equation" r:id="rId4" imgW="418918" imgH="177723" progId="Equation.3">
                  <p:embed/>
                  <p:pic>
                    <p:nvPicPr>
                      <p:cNvPr id="0" name="Object 1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3429000"/>
                        <a:ext cx="1504950" cy="638175"/>
                      </a:xfrm>
                      <a:prstGeom prst="rect">
                        <a:avLst/>
                      </a:prstGeom>
                      <a:solidFill>
                        <a:srgbClr val="6699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7055" name="Text Box 110"/>
          <p:cNvSpPr txBox="1">
            <a:spLocks noChangeArrowheads="1"/>
          </p:cNvSpPr>
          <p:nvPr/>
        </p:nvSpPr>
        <p:spPr bwMode="auto">
          <a:xfrm>
            <a:off x="4479925" y="3470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endParaRPr kumimoji="0" lang="en-AU"/>
          </a:p>
        </p:txBody>
      </p:sp>
      <p:sp>
        <p:nvSpPr>
          <p:cNvPr id="87056" name="Text Box 111"/>
          <p:cNvSpPr txBox="1">
            <a:spLocks noChangeArrowheads="1"/>
          </p:cNvSpPr>
          <p:nvPr/>
        </p:nvSpPr>
        <p:spPr bwMode="auto">
          <a:xfrm>
            <a:off x="4343400" y="48768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endParaRPr kumimoji="0" lang="en-AU"/>
          </a:p>
        </p:txBody>
      </p:sp>
      <p:grpSp>
        <p:nvGrpSpPr>
          <p:cNvPr id="469104" name="Group 112"/>
          <p:cNvGrpSpPr>
            <a:grpSpLocks/>
          </p:cNvGrpSpPr>
          <p:nvPr/>
        </p:nvGrpSpPr>
        <p:grpSpPr bwMode="auto">
          <a:xfrm>
            <a:off x="1295400" y="4191000"/>
            <a:ext cx="2590800" cy="1752600"/>
            <a:chOff x="288" y="2688"/>
            <a:chExt cx="1632" cy="1104"/>
          </a:xfrm>
        </p:grpSpPr>
        <p:sp>
          <p:nvSpPr>
            <p:cNvPr id="87062" name="AutoShape 113"/>
            <p:cNvSpPr>
              <a:spLocks noChangeArrowheads="1"/>
            </p:cNvSpPr>
            <p:nvPr/>
          </p:nvSpPr>
          <p:spPr bwMode="auto">
            <a:xfrm>
              <a:off x="288" y="2688"/>
              <a:ext cx="1536" cy="1104"/>
            </a:xfrm>
            <a:prstGeom prst="upArrowCallout">
              <a:avLst>
                <a:gd name="adj1" fmla="val 34783"/>
                <a:gd name="adj2" fmla="val 34783"/>
                <a:gd name="adj3" fmla="val 16667"/>
                <a:gd name="adj4" fmla="val 66667"/>
              </a:avLst>
            </a:prstGeom>
            <a:solidFill>
              <a:srgbClr val="99CCFF"/>
            </a:solidFill>
            <a:ln w="38100">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63" name="Text Box 114"/>
            <p:cNvSpPr txBox="1">
              <a:spLocks noChangeArrowheads="1"/>
            </p:cNvSpPr>
            <p:nvPr/>
          </p:nvSpPr>
          <p:spPr bwMode="auto">
            <a:xfrm>
              <a:off x="288" y="3024"/>
              <a:ext cx="163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CC3300"/>
                  </a:solidFill>
                </a:rPr>
                <a:t>Inequality </a:t>
              </a:r>
              <a:r>
                <a:rPr kumimoji="0" lang="en-US"/>
                <a:t>notation for graphs shown above.</a:t>
              </a:r>
            </a:p>
          </p:txBody>
        </p:sp>
      </p:grpSp>
      <p:graphicFrame>
        <p:nvGraphicFramePr>
          <p:cNvPr id="469107" name="Object 115"/>
          <p:cNvGraphicFramePr>
            <a:graphicFrameLocks noChangeAspect="1"/>
          </p:cNvGraphicFramePr>
          <p:nvPr/>
        </p:nvGraphicFramePr>
        <p:xfrm>
          <a:off x="6400800" y="3429000"/>
          <a:ext cx="1516063" cy="674688"/>
        </p:xfrm>
        <a:graphic>
          <a:graphicData uri="http://schemas.openxmlformats.org/presentationml/2006/ole">
            <mc:AlternateContent xmlns:mc="http://schemas.openxmlformats.org/markup-compatibility/2006">
              <mc:Choice xmlns:v="urn:schemas-microsoft-com:vml" Requires="v">
                <p:oleObj spid="_x0000_s87172" name="Equation" r:id="rId6" imgW="457002" imgH="203112" progId="Equation.3">
                  <p:embed/>
                </p:oleObj>
              </mc:Choice>
              <mc:Fallback>
                <p:oleObj name="Equation" r:id="rId6" imgW="457002" imgH="203112" progId="Equation.3">
                  <p:embed/>
                  <p:pic>
                    <p:nvPicPr>
                      <p:cNvPr id="0" name="Object 1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3429000"/>
                        <a:ext cx="1516063" cy="674688"/>
                      </a:xfrm>
                      <a:prstGeom prst="rect">
                        <a:avLst/>
                      </a:prstGeom>
                      <a:solidFill>
                        <a:srgbClr val="6699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69108" name="Group 116"/>
          <p:cNvGrpSpPr>
            <a:grpSpLocks/>
          </p:cNvGrpSpPr>
          <p:nvPr/>
        </p:nvGrpSpPr>
        <p:grpSpPr bwMode="auto">
          <a:xfrm>
            <a:off x="5867400" y="4267200"/>
            <a:ext cx="2590800" cy="1752600"/>
            <a:chOff x="2928" y="2736"/>
            <a:chExt cx="1632" cy="1104"/>
          </a:xfrm>
        </p:grpSpPr>
        <p:sp>
          <p:nvSpPr>
            <p:cNvPr id="87060" name="AutoShape 117"/>
            <p:cNvSpPr>
              <a:spLocks noChangeArrowheads="1"/>
            </p:cNvSpPr>
            <p:nvPr/>
          </p:nvSpPr>
          <p:spPr bwMode="auto">
            <a:xfrm>
              <a:off x="2928" y="2736"/>
              <a:ext cx="1536" cy="1104"/>
            </a:xfrm>
            <a:prstGeom prst="upArrowCallout">
              <a:avLst>
                <a:gd name="adj1" fmla="val 34783"/>
                <a:gd name="adj2" fmla="val 34783"/>
                <a:gd name="adj3" fmla="val 16667"/>
                <a:gd name="adj4" fmla="val 66667"/>
              </a:avLst>
            </a:prstGeom>
            <a:solidFill>
              <a:srgbClr val="99CCFF"/>
            </a:solidFill>
            <a:ln w="38100">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61" name="Text Box 118"/>
            <p:cNvSpPr txBox="1">
              <a:spLocks noChangeArrowheads="1"/>
            </p:cNvSpPr>
            <p:nvPr/>
          </p:nvSpPr>
          <p:spPr bwMode="auto">
            <a:xfrm>
              <a:off x="2928" y="3072"/>
              <a:ext cx="163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CC3300"/>
                  </a:solidFill>
                </a:rPr>
                <a:t>Interval</a:t>
              </a:r>
              <a:r>
                <a:rPr kumimoji="0" lang="en-US"/>
                <a:t> notation for graphs shown above.</a:t>
              </a: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469101"/>
                                        </p:tgtEl>
                                        <p:attrNameLst>
                                          <p:attrName>style.visibility</p:attrName>
                                        </p:attrNameLst>
                                      </p:cBhvr>
                                      <p:to>
                                        <p:strVal val="visible"/>
                                      </p:to>
                                    </p:set>
                                    <p:anim calcmode="lin" valueType="num">
                                      <p:cBhvr>
                                        <p:cTn id="7" dur="1000" fill="hold"/>
                                        <p:tgtEl>
                                          <p:spTgt spid="469101"/>
                                        </p:tgtEl>
                                        <p:attrNameLst>
                                          <p:attrName>ppt_w</p:attrName>
                                        </p:attrNameLst>
                                      </p:cBhvr>
                                      <p:tavLst>
                                        <p:tav tm="0">
                                          <p:val>
                                            <p:fltVal val="0"/>
                                          </p:val>
                                        </p:tav>
                                        <p:tav tm="100000">
                                          <p:val>
                                            <p:strVal val="#ppt_w"/>
                                          </p:val>
                                        </p:tav>
                                      </p:tavLst>
                                    </p:anim>
                                    <p:anim calcmode="lin" valueType="num">
                                      <p:cBhvr>
                                        <p:cTn id="8" dur="1000" fill="hold"/>
                                        <p:tgtEl>
                                          <p:spTgt spid="469101"/>
                                        </p:tgtEl>
                                        <p:attrNameLst>
                                          <p:attrName>ppt_h</p:attrName>
                                        </p:attrNameLst>
                                      </p:cBhvr>
                                      <p:tavLst>
                                        <p:tav tm="0">
                                          <p:val>
                                            <p:fltVal val="0"/>
                                          </p:val>
                                        </p:tav>
                                        <p:tav tm="100000">
                                          <p:val>
                                            <p:strVal val="#ppt_h"/>
                                          </p:val>
                                        </p:tav>
                                      </p:tavLst>
                                    </p:anim>
                                    <p:anim calcmode="lin" valueType="num">
                                      <p:cBhvr>
                                        <p:cTn id="9" dur="1000" fill="hold"/>
                                        <p:tgtEl>
                                          <p:spTgt spid="46910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9101"/>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5" presetClass="entr" presetSubtype="0" fill="hold" nodeType="afterEffect">
                                  <p:stCondLst>
                                    <p:cond delay="0"/>
                                  </p:stCondLst>
                                  <p:childTnLst>
                                    <p:set>
                                      <p:cBhvr>
                                        <p:cTn id="13" dur="1" fill="hold">
                                          <p:stCondLst>
                                            <p:cond delay="0"/>
                                          </p:stCondLst>
                                        </p:cTn>
                                        <p:tgtEl>
                                          <p:spTgt spid="469107"/>
                                        </p:tgtEl>
                                        <p:attrNameLst>
                                          <p:attrName>style.visibility</p:attrName>
                                        </p:attrNameLst>
                                      </p:cBhvr>
                                      <p:to>
                                        <p:strVal val="visible"/>
                                      </p:to>
                                    </p:set>
                                    <p:anim calcmode="lin" valueType="num">
                                      <p:cBhvr>
                                        <p:cTn id="14" dur="1000" fill="hold"/>
                                        <p:tgtEl>
                                          <p:spTgt spid="469107"/>
                                        </p:tgtEl>
                                        <p:attrNameLst>
                                          <p:attrName>ppt_w</p:attrName>
                                        </p:attrNameLst>
                                      </p:cBhvr>
                                      <p:tavLst>
                                        <p:tav tm="0">
                                          <p:val>
                                            <p:fltVal val="0"/>
                                          </p:val>
                                        </p:tav>
                                        <p:tav tm="100000">
                                          <p:val>
                                            <p:strVal val="#ppt_w"/>
                                          </p:val>
                                        </p:tav>
                                      </p:tavLst>
                                    </p:anim>
                                    <p:anim calcmode="lin" valueType="num">
                                      <p:cBhvr>
                                        <p:cTn id="15" dur="1000" fill="hold"/>
                                        <p:tgtEl>
                                          <p:spTgt spid="469107"/>
                                        </p:tgtEl>
                                        <p:attrNameLst>
                                          <p:attrName>ppt_h</p:attrName>
                                        </p:attrNameLst>
                                      </p:cBhvr>
                                      <p:tavLst>
                                        <p:tav tm="0">
                                          <p:val>
                                            <p:fltVal val="0"/>
                                          </p:val>
                                        </p:tav>
                                        <p:tav tm="100000">
                                          <p:val>
                                            <p:strVal val="#ppt_h"/>
                                          </p:val>
                                        </p:tav>
                                      </p:tavLst>
                                    </p:anim>
                                    <p:anim calcmode="lin" valueType="num">
                                      <p:cBhvr>
                                        <p:cTn id="16" dur="1000" fill="hold"/>
                                        <p:tgtEl>
                                          <p:spTgt spid="469107"/>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6910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469104"/>
                                        </p:tgtEl>
                                        <p:attrNameLst>
                                          <p:attrName>style.visibility</p:attrName>
                                        </p:attrNameLst>
                                      </p:cBhvr>
                                      <p:to>
                                        <p:strVal val="visible"/>
                                      </p:to>
                                    </p:set>
                                    <p:animEffect transition="in" filter="wipe(down)">
                                      <p:cBhvr>
                                        <p:cTn id="22" dur="500"/>
                                        <p:tgtEl>
                                          <p:spTgt spid="4691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469108"/>
                                        </p:tgtEl>
                                        <p:attrNameLst>
                                          <p:attrName>style.visibility</p:attrName>
                                        </p:attrNameLst>
                                      </p:cBhvr>
                                      <p:to>
                                        <p:strVal val="visible"/>
                                      </p:to>
                                    </p:set>
                                    <p:animEffect transition="in" filter="wipe(down)">
                                      <p:cBhvr>
                                        <p:cTn id="27" dur="500"/>
                                        <p:tgtEl>
                                          <p:spTgt spid="469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0018" name="Object 2"/>
          <p:cNvGraphicFramePr>
            <a:graphicFrameLocks noChangeAspect="1"/>
          </p:cNvGraphicFramePr>
          <p:nvPr/>
        </p:nvGraphicFramePr>
        <p:xfrm>
          <a:off x="3352800" y="914400"/>
          <a:ext cx="1516063" cy="674688"/>
        </p:xfrm>
        <a:graphic>
          <a:graphicData uri="http://schemas.openxmlformats.org/presentationml/2006/ole">
            <mc:AlternateContent xmlns:mc="http://schemas.openxmlformats.org/markup-compatibility/2006">
              <mc:Choice xmlns:v="urn:schemas-microsoft-com:vml" Requires="v">
                <p:oleObj spid="_x0000_s88156" name="Equation" r:id="rId4" imgW="457002" imgH="203112" progId="Equation.3">
                  <p:embed/>
                </p:oleObj>
              </mc:Choice>
              <mc:Fallback>
                <p:oleObj name="Equation" r:id="rId4" imgW="457002" imgH="203112"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914400"/>
                        <a:ext cx="1516063" cy="674688"/>
                      </a:xfrm>
                      <a:prstGeom prst="rect">
                        <a:avLst/>
                      </a:prstGeom>
                      <a:solidFill>
                        <a:srgbClr val="6699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8067" name="Text Box 3"/>
          <p:cNvSpPr txBox="1">
            <a:spLocks noChangeArrowheads="1"/>
          </p:cNvSpPr>
          <p:nvPr/>
        </p:nvSpPr>
        <p:spPr bwMode="auto">
          <a:xfrm>
            <a:off x="533400" y="152400"/>
            <a:ext cx="7924800" cy="519113"/>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Let's have a look at the interval notation.</a:t>
            </a:r>
          </a:p>
        </p:txBody>
      </p:sp>
      <p:sp>
        <p:nvSpPr>
          <p:cNvPr id="470020" name="Text Box 4"/>
          <p:cNvSpPr txBox="1">
            <a:spLocks noChangeArrowheads="1"/>
          </p:cNvSpPr>
          <p:nvPr/>
        </p:nvSpPr>
        <p:spPr bwMode="auto">
          <a:xfrm>
            <a:off x="228600" y="2819400"/>
            <a:ext cx="7924800" cy="1800225"/>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For interval notation you list the smallest </a:t>
            </a:r>
            <a:r>
              <a:rPr kumimoji="0" lang="en-US" sz="2800" i="1">
                <a:solidFill>
                  <a:srgbClr val="66FFFF"/>
                </a:solidFill>
                <a:latin typeface="Arial" charset="0"/>
              </a:rPr>
              <a:t>x </a:t>
            </a:r>
            <a:r>
              <a:rPr kumimoji="0" lang="en-US" sz="2800">
                <a:solidFill>
                  <a:srgbClr val="66FFFF"/>
                </a:solidFill>
                <a:latin typeface="Arial" charset="0"/>
              </a:rPr>
              <a:t>can be, a comma, and then the largest </a:t>
            </a:r>
            <a:r>
              <a:rPr kumimoji="0" lang="en-US" sz="2800" i="1">
                <a:solidFill>
                  <a:srgbClr val="66FFFF"/>
                </a:solidFill>
                <a:latin typeface="Arial" charset="0"/>
              </a:rPr>
              <a:t>x</a:t>
            </a:r>
            <a:r>
              <a:rPr kumimoji="0" lang="en-US" sz="2800">
                <a:solidFill>
                  <a:srgbClr val="66FFFF"/>
                </a:solidFill>
                <a:latin typeface="Arial" charset="0"/>
              </a:rPr>
              <a:t> can be so solutions are anything that falls between the smallest and largest.</a:t>
            </a:r>
          </a:p>
        </p:txBody>
      </p:sp>
      <p:sp>
        <p:nvSpPr>
          <p:cNvPr id="470021" name="AutoShape 5"/>
          <p:cNvSpPr>
            <a:spLocks noChangeArrowheads="1"/>
          </p:cNvSpPr>
          <p:nvPr/>
        </p:nvSpPr>
        <p:spPr bwMode="auto">
          <a:xfrm>
            <a:off x="5334000" y="2895600"/>
            <a:ext cx="1676400" cy="381000"/>
          </a:xfrm>
          <a:prstGeom prst="roundRect">
            <a:avLst>
              <a:gd name="adj" fmla="val 16667"/>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en-AU">
              <a:solidFill>
                <a:srgbClr val="FFFF00"/>
              </a:solidFill>
            </a:endParaRPr>
          </a:p>
        </p:txBody>
      </p:sp>
      <p:sp>
        <p:nvSpPr>
          <p:cNvPr id="470022" name="Line 6"/>
          <p:cNvSpPr>
            <a:spLocks noChangeShapeType="1"/>
          </p:cNvSpPr>
          <p:nvPr/>
        </p:nvSpPr>
        <p:spPr bwMode="auto">
          <a:xfrm flipV="1">
            <a:off x="6096000" y="2514600"/>
            <a:ext cx="0" cy="38100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0023" name="Line 7"/>
          <p:cNvSpPr>
            <a:spLocks noChangeShapeType="1"/>
          </p:cNvSpPr>
          <p:nvPr/>
        </p:nvSpPr>
        <p:spPr bwMode="auto">
          <a:xfrm flipH="1">
            <a:off x="3886200" y="2514600"/>
            <a:ext cx="22098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0024" name="Line 8"/>
          <p:cNvSpPr>
            <a:spLocks noChangeShapeType="1"/>
          </p:cNvSpPr>
          <p:nvPr/>
        </p:nvSpPr>
        <p:spPr bwMode="auto">
          <a:xfrm flipV="1">
            <a:off x="3886200" y="1600200"/>
            <a:ext cx="0" cy="91440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0025" name="AutoShape 9"/>
          <p:cNvSpPr>
            <a:spLocks noChangeArrowheads="1"/>
          </p:cNvSpPr>
          <p:nvPr/>
        </p:nvSpPr>
        <p:spPr bwMode="auto">
          <a:xfrm>
            <a:off x="4572000" y="3352800"/>
            <a:ext cx="1524000" cy="381000"/>
          </a:xfrm>
          <a:prstGeom prst="roundRect">
            <a:avLst>
              <a:gd name="adj" fmla="val 16667"/>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0026" name="Line 10"/>
          <p:cNvSpPr>
            <a:spLocks noChangeShapeType="1"/>
          </p:cNvSpPr>
          <p:nvPr/>
        </p:nvSpPr>
        <p:spPr bwMode="auto">
          <a:xfrm flipH="1" flipV="1">
            <a:off x="4495800" y="1600200"/>
            <a:ext cx="457200" cy="175260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0027" name="Group 11"/>
          <p:cNvGrpSpPr>
            <a:grpSpLocks/>
          </p:cNvGrpSpPr>
          <p:nvPr/>
        </p:nvGrpSpPr>
        <p:grpSpPr bwMode="auto">
          <a:xfrm>
            <a:off x="5181600" y="914400"/>
            <a:ext cx="3124200" cy="1524000"/>
            <a:chOff x="3264" y="576"/>
            <a:chExt cx="1968" cy="960"/>
          </a:xfrm>
        </p:grpSpPr>
        <p:sp>
          <p:nvSpPr>
            <p:cNvPr id="88142" name="Oval 12"/>
            <p:cNvSpPr>
              <a:spLocks noChangeArrowheads="1"/>
            </p:cNvSpPr>
            <p:nvPr/>
          </p:nvSpPr>
          <p:spPr bwMode="auto">
            <a:xfrm>
              <a:off x="3264" y="576"/>
              <a:ext cx="1968" cy="960"/>
            </a:xfrm>
            <a:prstGeom prst="ellipse">
              <a:avLst/>
            </a:prstGeom>
            <a:solidFill>
              <a:srgbClr val="66FFFF"/>
            </a:solidFill>
            <a:ln w="28575">
              <a:solidFill>
                <a:srgbClr val="0066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143" name="Text Box 13"/>
            <p:cNvSpPr txBox="1">
              <a:spLocks noChangeArrowheads="1"/>
            </p:cNvSpPr>
            <p:nvPr/>
          </p:nvSpPr>
          <p:spPr bwMode="auto">
            <a:xfrm rot="-12470">
              <a:off x="3504" y="672"/>
              <a:ext cx="1536"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a:solidFill>
                    <a:srgbClr val="006666"/>
                  </a:solidFill>
                  <a:latin typeface="Arial" charset="0"/>
                </a:rPr>
                <a:t>This means </a:t>
              </a:r>
              <a:r>
                <a:rPr kumimoji="0" lang="en-US" i="1">
                  <a:solidFill>
                    <a:srgbClr val="006666"/>
                  </a:solidFill>
                  <a:latin typeface="Arial" charset="0"/>
                </a:rPr>
                <a:t>x</a:t>
              </a:r>
              <a:r>
                <a:rPr kumimoji="0" lang="en-US">
                  <a:solidFill>
                    <a:srgbClr val="006666"/>
                  </a:solidFill>
                  <a:latin typeface="Arial" charset="0"/>
                </a:rPr>
                <a:t> is unbounded above</a:t>
              </a:r>
            </a:p>
          </p:txBody>
        </p:sp>
      </p:grpSp>
      <p:sp>
        <p:nvSpPr>
          <p:cNvPr id="470030" name="Line 14"/>
          <p:cNvSpPr>
            <a:spLocks noChangeShapeType="1"/>
          </p:cNvSpPr>
          <p:nvPr/>
        </p:nvSpPr>
        <p:spPr bwMode="auto">
          <a:xfrm flipH="1" flipV="1">
            <a:off x="4648200" y="1219200"/>
            <a:ext cx="762000" cy="7620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0031" name="Group 15"/>
          <p:cNvGrpSpPr>
            <a:grpSpLocks/>
          </p:cNvGrpSpPr>
          <p:nvPr/>
        </p:nvGrpSpPr>
        <p:grpSpPr bwMode="auto">
          <a:xfrm>
            <a:off x="4114800" y="990600"/>
            <a:ext cx="533400" cy="457200"/>
            <a:chOff x="2592" y="624"/>
            <a:chExt cx="336" cy="288"/>
          </a:xfrm>
        </p:grpSpPr>
        <p:sp>
          <p:nvSpPr>
            <p:cNvPr id="88140" name="Oval 16"/>
            <p:cNvSpPr>
              <a:spLocks noChangeArrowheads="1"/>
            </p:cNvSpPr>
            <p:nvPr/>
          </p:nvSpPr>
          <p:spPr bwMode="auto">
            <a:xfrm>
              <a:off x="2592" y="624"/>
              <a:ext cx="336" cy="288"/>
            </a:xfrm>
            <a:prstGeom prst="ellipse">
              <a:avLst/>
            </a:prstGeom>
            <a:solidFill>
              <a:srgbClr val="66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88141" name="Object 17"/>
            <p:cNvGraphicFramePr>
              <a:graphicFrameLocks noChangeAspect="1"/>
            </p:cNvGraphicFramePr>
            <p:nvPr/>
          </p:nvGraphicFramePr>
          <p:xfrm>
            <a:off x="2592" y="624"/>
            <a:ext cx="336" cy="280"/>
          </p:xfrm>
          <a:graphic>
            <a:graphicData uri="http://schemas.openxmlformats.org/presentationml/2006/ole">
              <mc:AlternateContent xmlns:mc="http://schemas.openxmlformats.org/markup-compatibility/2006">
                <mc:Choice xmlns:v="urn:schemas-microsoft-com:vml" Requires="v">
                  <p:oleObj spid="_x0000_s88157" name="Equation" r:id="rId6" imgW="152202" imgH="126835" progId="Equation.3">
                    <p:embed/>
                  </p:oleObj>
                </mc:Choice>
                <mc:Fallback>
                  <p:oleObj name="Equation" r:id="rId6" imgW="152202" imgH="126835" progId="Equation.3">
                    <p:embed/>
                    <p:pic>
                      <p:nvPicPr>
                        <p:cNvPr id="0"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2" y="624"/>
                          <a:ext cx="336" cy="2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70034" name="Group 18"/>
          <p:cNvGrpSpPr>
            <a:grpSpLocks/>
          </p:cNvGrpSpPr>
          <p:nvPr/>
        </p:nvGrpSpPr>
        <p:grpSpPr bwMode="auto">
          <a:xfrm>
            <a:off x="0" y="1828800"/>
            <a:ext cx="4114800" cy="625475"/>
            <a:chOff x="432" y="2880"/>
            <a:chExt cx="2592" cy="394"/>
          </a:xfrm>
        </p:grpSpPr>
        <p:sp>
          <p:nvSpPr>
            <p:cNvPr id="88089" name="Text Box 19"/>
            <p:cNvSpPr txBox="1">
              <a:spLocks noChangeArrowheads="1"/>
            </p:cNvSpPr>
            <p:nvPr/>
          </p:nvSpPr>
          <p:spPr bwMode="auto">
            <a:xfrm>
              <a:off x="1872" y="302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8090" name="Group 20"/>
            <p:cNvGrpSpPr>
              <a:grpSpLocks/>
            </p:cNvGrpSpPr>
            <p:nvPr/>
          </p:nvGrpSpPr>
          <p:grpSpPr bwMode="auto">
            <a:xfrm>
              <a:off x="432" y="2880"/>
              <a:ext cx="2592" cy="394"/>
              <a:chOff x="432" y="2400"/>
              <a:chExt cx="2592" cy="394"/>
            </a:xfrm>
          </p:grpSpPr>
          <p:grpSp>
            <p:nvGrpSpPr>
              <p:cNvPr id="88091" name="Group 21"/>
              <p:cNvGrpSpPr>
                <a:grpSpLocks/>
              </p:cNvGrpSpPr>
              <p:nvPr/>
            </p:nvGrpSpPr>
            <p:grpSpPr bwMode="auto">
              <a:xfrm>
                <a:off x="432" y="2400"/>
                <a:ext cx="2592" cy="394"/>
                <a:chOff x="240" y="1536"/>
                <a:chExt cx="2592" cy="394"/>
              </a:xfrm>
            </p:grpSpPr>
            <p:grpSp>
              <p:nvGrpSpPr>
                <p:cNvPr id="88096" name="Group 22"/>
                <p:cNvGrpSpPr>
                  <a:grpSpLocks/>
                </p:cNvGrpSpPr>
                <p:nvPr/>
              </p:nvGrpSpPr>
              <p:grpSpPr bwMode="auto">
                <a:xfrm>
                  <a:off x="240" y="1536"/>
                  <a:ext cx="2592" cy="192"/>
                  <a:chOff x="240" y="1536"/>
                  <a:chExt cx="2592" cy="192"/>
                </a:xfrm>
              </p:grpSpPr>
              <p:sp>
                <p:nvSpPr>
                  <p:cNvPr id="88109" name="Line 23"/>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8110" name="Group 24"/>
                  <p:cNvGrpSpPr>
                    <a:grpSpLocks/>
                  </p:cNvGrpSpPr>
                  <p:nvPr/>
                </p:nvGrpSpPr>
                <p:grpSpPr bwMode="auto">
                  <a:xfrm>
                    <a:off x="480" y="1536"/>
                    <a:ext cx="1008" cy="192"/>
                    <a:chOff x="480" y="1536"/>
                    <a:chExt cx="1008" cy="192"/>
                  </a:xfrm>
                </p:grpSpPr>
                <p:grpSp>
                  <p:nvGrpSpPr>
                    <p:cNvPr id="88126" name="Group 25"/>
                    <p:cNvGrpSpPr>
                      <a:grpSpLocks/>
                    </p:cNvGrpSpPr>
                    <p:nvPr/>
                  </p:nvGrpSpPr>
                  <p:grpSpPr bwMode="auto">
                    <a:xfrm>
                      <a:off x="480" y="1536"/>
                      <a:ext cx="432" cy="192"/>
                      <a:chOff x="480" y="1536"/>
                      <a:chExt cx="432" cy="192"/>
                    </a:xfrm>
                  </p:grpSpPr>
                  <p:grpSp>
                    <p:nvGrpSpPr>
                      <p:cNvPr id="88134" name="Group 26"/>
                      <p:cNvGrpSpPr>
                        <a:grpSpLocks/>
                      </p:cNvGrpSpPr>
                      <p:nvPr/>
                    </p:nvGrpSpPr>
                    <p:grpSpPr bwMode="auto">
                      <a:xfrm>
                        <a:off x="480" y="1536"/>
                        <a:ext cx="144" cy="192"/>
                        <a:chOff x="480" y="1536"/>
                        <a:chExt cx="144" cy="192"/>
                      </a:xfrm>
                    </p:grpSpPr>
                    <p:sp>
                      <p:nvSpPr>
                        <p:cNvPr id="88138" name="Line 2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39" name="Line 2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8135" name="Group 29"/>
                      <p:cNvGrpSpPr>
                        <a:grpSpLocks/>
                      </p:cNvGrpSpPr>
                      <p:nvPr/>
                    </p:nvGrpSpPr>
                    <p:grpSpPr bwMode="auto">
                      <a:xfrm>
                        <a:off x="768" y="1536"/>
                        <a:ext cx="144" cy="192"/>
                        <a:chOff x="480" y="1536"/>
                        <a:chExt cx="144" cy="192"/>
                      </a:xfrm>
                    </p:grpSpPr>
                    <p:sp>
                      <p:nvSpPr>
                        <p:cNvPr id="88136" name="Line 3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37" name="Line 3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8127" name="Group 32"/>
                    <p:cNvGrpSpPr>
                      <a:grpSpLocks/>
                    </p:cNvGrpSpPr>
                    <p:nvPr/>
                  </p:nvGrpSpPr>
                  <p:grpSpPr bwMode="auto">
                    <a:xfrm>
                      <a:off x="1056" y="1536"/>
                      <a:ext cx="432" cy="192"/>
                      <a:chOff x="480" y="1536"/>
                      <a:chExt cx="432" cy="192"/>
                    </a:xfrm>
                  </p:grpSpPr>
                  <p:grpSp>
                    <p:nvGrpSpPr>
                      <p:cNvPr id="88128" name="Group 33"/>
                      <p:cNvGrpSpPr>
                        <a:grpSpLocks/>
                      </p:cNvGrpSpPr>
                      <p:nvPr/>
                    </p:nvGrpSpPr>
                    <p:grpSpPr bwMode="auto">
                      <a:xfrm>
                        <a:off x="480" y="1536"/>
                        <a:ext cx="144" cy="192"/>
                        <a:chOff x="480" y="1536"/>
                        <a:chExt cx="144" cy="192"/>
                      </a:xfrm>
                    </p:grpSpPr>
                    <p:sp>
                      <p:nvSpPr>
                        <p:cNvPr id="88132" name="Line 34"/>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33" name="Line 35"/>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8129" name="Group 36"/>
                      <p:cNvGrpSpPr>
                        <a:grpSpLocks/>
                      </p:cNvGrpSpPr>
                      <p:nvPr/>
                    </p:nvGrpSpPr>
                    <p:grpSpPr bwMode="auto">
                      <a:xfrm>
                        <a:off x="768" y="1536"/>
                        <a:ext cx="144" cy="192"/>
                        <a:chOff x="480" y="1536"/>
                        <a:chExt cx="144" cy="192"/>
                      </a:xfrm>
                    </p:grpSpPr>
                    <p:sp>
                      <p:nvSpPr>
                        <p:cNvPr id="88130" name="Line 3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31" name="Line 3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8111" name="Group 39"/>
                  <p:cNvGrpSpPr>
                    <a:grpSpLocks/>
                  </p:cNvGrpSpPr>
                  <p:nvPr/>
                </p:nvGrpSpPr>
                <p:grpSpPr bwMode="auto">
                  <a:xfrm>
                    <a:off x="1632" y="1536"/>
                    <a:ext cx="1008" cy="192"/>
                    <a:chOff x="480" y="1536"/>
                    <a:chExt cx="1008" cy="192"/>
                  </a:xfrm>
                </p:grpSpPr>
                <p:grpSp>
                  <p:nvGrpSpPr>
                    <p:cNvPr id="88112" name="Group 40"/>
                    <p:cNvGrpSpPr>
                      <a:grpSpLocks/>
                    </p:cNvGrpSpPr>
                    <p:nvPr/>
                  </p:nvGrpSpPr>
                  <p:grpSpPr bwMode="auto">
                    <a:xfrm>
                      <a:off x="480" y="1536"/>
                      <a:ext cx="432" cy="192"/>
                      <a:chOff x="480" y="1536"/>
                      <a:chExt cx="432" cy="192"/>
                    </a:xfrm>
                  </p:grpSpPr>
                  <p:grpSp>
                    <p:nvGrpSpPr>
                      <p:cNvPr id="88120" name="Group 41"/>
                      <p:cNvGrpSpPr>
                        <a:grpSpLocks/>
                      </p:cNvGrpSpPr>
                      <p:nvPr/>
                    </p:nvGrpSpPr>
                    <p:grpSpPr bwMode="auto">
                      <a:xfrm>
                        <a:off x="480" y="1536"/>
                        <a:ext cx="144" cy="192"/>
                        <a:chOff x="480" y="1536"/>
                        <a:chExt cx="144" cy="192"/>
                      </a:xfrm>
                    </p:grpSpPr>
                    <p:sp>
                      <p:nvSpPr>
                        <p:cNvPr id="88124" name="Line 4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25" name="Line 4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8121" name="Group 44"/>
                      <p:cNvGrpSpPr>
                        <a:grpSpLocks/>
                      </p:cNvGrpSpPr>
                      <p:nvPr/>
                    </p:nvGrpSpPr>
                    <p:grpSpPr bwMode="auto">
                      <a:xfrm>
                        <a:off x="768" y="1536"/>
                        <a:ext cx="144" cy="192"/>
                        <a:chOff x="480" y="1536"/>
                        <a:chExt cx="144" cy="192"/>
                      </a:xfrm>
                    </p:grpSpPr>
                    <p:sp>
                      <p:nvSpPr>
                        <p:cNvPr id="88122" name="Line 4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23" name="Line 4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8113" name="Group 47"/>
                    <p:cNvGrpSpPr>
                      <a:grpSpLocks/>
                    </p:cNvGrpSpPr>
                    <p:nvPr/>
                  </p:nvGrpSpPr>
                  <p:grpSpPr bwMode="auto">
                    <a:xfrm>
                      <a:off x="1056" y="1536"/>
                      <a:ext cx="432" cy="192"/>
                      <a:chOff x="480" y="1536"/>
                      <a:chExt cx="432" cy="192"/>
                    </a:xfrm>
                  </p:grpSpPr>
                  <p:grpSp>
                    <p:nvGrpSpPr>
                      <p:cNvPr id="88114" name="Group 48"/>
                      <p:cNvGrpSpPr>
                        <a:grpSpLocks/>
                      </p:cNvGrpSpPr>
                      <p:nvPr/>
                    </p:nvGrpSpPr>
                    <p:grpSpPr bwMode="auto">
                      <a:xfrm>
                        <a:off x="480" y="1536"/>
                        <a:ext cx="144" cy="192"/>
                        <a:chOff x="480" y="1536"/>
                        <a:chExt cx="144" cy="192"/>
                      </a:xfrm>
                    </p:grpSpPr>
                    <p:sp>
                      <p:nvSpPr>
                        <p:cNvPr id="88118" name="Line 49"/>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19" name="Line 50"/>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8115" name="Group 51"/>
                      <p:cNvGrpSpPr>
                        <a:grpSpLocks/>
                      </p:cNvGrpSpPr>
                      <p:nvPr/>
                    </p:nvGrpSpPr>
                    <p:grpSpPr bwMode="auto">
                      <a:xfrm>
                        <a:off x="768" y="1536"/>
                        <a:ext cx="144" cy="192"/>
                        <a:chOff x="480" y="1536"/>
                        <a:chExt cx="144" cy="192"/>
                      </a:xfrm>
                    </p:grpSpPr>
                    <p:sp>
                      <p:nvSpPr>
                        <p:cNvPr id="88116" name="Line 5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17" name="Line 5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8097" name="Text Box 54"/>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8098" name="Group 55"/>
                <p:cNvGrpSpPr>
                  <a:grpSpLocks/>
                </p:cNvGrpSpPr>
                <p:nvPr/>
              </p:nvGrpSpPr>
              <p:grpSpPr bwMode="auto">
                <a:xfrm>
                  <a:off x="480" y="1680"/>
                  <a:ext cx="672" cy="250"/>
                  <a:chOff x="480" y="1728"/>
                  <a:chExt cx="672" cy="250"/>
                </a:xfrm>
              </p:grpSpPr>
              <p:sp>
                <p:nvSpPr>
                  <p:cNvPr id="88105" name="Text Box 56"/>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8106" name="Text Box 57"/>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8107" name="Text Box 58"/>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8108" name="Text Box 59"/>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8099" name="Text Box 60"/>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8100" name="Text Box 61"/>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8101" name="Text Box 62"/>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8102" name="Text Box 63"/>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8103" name="Text Box 64"/>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8104" name="Text Box 65"/>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8092" name="Text Box 66"/>
              <p:cNvSpPr txBox="1">
                <a:spLocks noChangeArrowheads="1"/>
              </p:cNvSpPr>
              <p:nvPr/>
            </p:nvSpPr>
            <p:spPr bwMode="auto">
              <a:xfrm>
                <a:off x="1536" y="2544"/>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sp>
            <p:nvSpPr>
              <p:cNvPr id="88093" name="Text Box 67"/>
              <p:cNvSpPr txBox="1">
                <a:spLocks noChangeArrowheads="1"/>
              </p:cNvSpPr>
              <p:nvPr/>
            </p:nvSpPr>
            <p:spPr bwMode="auto">
              <a:xfrm>
                <a:off x="2160"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8094" name="Text Box 68"/>
              <p:cNvSpPr txBox="1">
                <a:spLocks noChangeArrowheads="1"/>
              </p:cNvSpPr>
              <p:nvPr/>
            </p:nvSpPr>
            <p:spPr bwMode="auto">
              <a:xfrm>
                <a:off x="2448"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8095" name="Text Box 69"/>
              <p:cNvSpPr txBox="1">
                <a:spLocks noChangeArrowheads="1"/>
              </p:cNvSpPr>
              <p:nvPr/>
            </p:nvSpPr>
            <p:spPr bwMode="auto">
              <a:xfrm>
                <a:off x="2736"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grpSp>
      </p:grpSp>
      <p:sp>
        <p:nvSpPr>
          <p:cNvPr id="470086" name="Text Box 70"/>
          <p:cNvSpPr txBox="1">
            <a:spLocks noChangeArrowheads="1"/>
          </p:cNvSpPr>
          <p:nvPr/>
        </p:nvSpPr>
        <p:spPr bwMode="auto">
          <a:xfrm>
            <a:off x="1600200" y="16764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000" b="1">
                <a:solidFill>
                  <a:srgbClr val="0033CC"/>
                </a:solidFill>
              </a:rPr>
              <a:t>[</a:t>
            </a:r>
          </a:p>
        </p:txBody>
      </p:sp>
      <p:sp>
        <p:nvSpPr>
          <p:cNvPr id="470087" name="Line 71"/>
          <p:cNvSpPr>
            <a:spLocks noChangeShapeType="1"/>
          </p:cNvSpPr>
          <p:nvPr/>
        </p:nvSpPr>
        <p:spPr bwMode="auto">
          <a:xfrm>
            <a:off x="1752600" y="1981200"/>
            <a:ext cx="1676400"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0088" name="Line 72"/>
          <p:cNvSpPr>
            <a:spLocks noChangeShapeType="1"/>
          </p:cNvSpPr>
          <p:nvPr/>
        </p:nvSpPr>
        <p:spPr bwMode="auto">
          <a:xfrm>
            <a:off x="1752600" y="1371600"/>
            <a:ext cx="0" cy="38100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0089" name="Line 73"/>
          <p:cNvSpPr>
            <a:spLocks noChangeShapeType="1"/>
          </p:cNvSpPr>
          <p:nvPr/>
        </p:nvSpPr>
        <p:spPr bwMode="auto">
          <a:xfrm>
            <a:off x="1752600" y="1371600"/>
            <a:ext cx="18288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0090" name="Line 74"/>
          <p:cNvSpPr>
            <a:spLocks noChangeShapeType="1"/>
          </p:cNvSpPr>
          <p:nvPr/>
        </p:nvSpPr>
        <p:spPr bwMode="auto">
          <a:xfrm>
            <a:off x="2971800" y="762000"/>
            <a:ext cx="0" cy="106680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0091" name="Line 75"/>
          <p:cNvSpPr>
            <a:spLocks noChangeShapeType="1"/>
          </p:cNvSpPr>
          <p:nvPr/>
        </p:nvSpPr>
        <p:spPr bwMode="auto">
          <a:xfrm flipV="1">
            <a:off x="2971800" y="762000"/>
            <a:ext cx="13716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0092" name="Line 76"/>
          <p:cNvSpPr>
            <a:spLocks noChangeShapeType="1"/>
          </p:cNvSpPr>
          <p:nvPr/>
        </p:nvSpPr>
        <p:spPr bwMode="auto">
          <a:xfrm>
            <a:off x="4343400" y="762000"/>
            <a:ext cx="0" cy="22860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0093" name="Rectangle 77"/>
          <p:cNvSpPr>
            <a:spLocks noChangeArrowheads="1"/>
          </p:cNvSpPr>
          <p:nvPr/>
        </p:nvSpPr>
        <p:spPr bwMode="auto">
          <a:xfrm>
            <a:off x="5943600" y="1524000"/>
            <a:ext cx="1676400" cy="304800"/>
          </a:xfrm>
          <a:prstGeom prst="rect">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0094" name="Text Box 78"/>
          <p:cNvSpPr txBox="1">
            <a:spLocks noChangeArrowheads="1"/>
          </p:cNvSpPr>
          <p:nvPr/>
        </p:nvSpPr>
        <p:spPr bwMode="auto">
          <a:xfrm>
            <a:off x="5943600" y="14478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FFFF00"/>
                </a:solidFill>
              </a:rPr>
              <a:t>unbounded</a:t>
            </a:r>
          </a:p>
        </p:txBody>
      </p:sp>
      <p:sp>
        <p:nvSpPr>
          <p:cNvPr id="470095" name="Text Box 79"/>
          <p:cNvSpPr txBox="1">
            <a:spLocks noChangeArrowheads="1"/>
          </p:cNvSpPr>
          <p:nvPr/>
        </p:nvSpPr>
        <p:spPr bwMode="auto">
          <a:xfrm>
            <a:off x="609600" y="4724400"/>
            <a:ext cx="7848600" cy="2100263"/>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006666"/>
                </a:solidFill>
              </a:rPr>
              <a:t>The bracket before the –1 is square because this is greater than "or equal to" (solution can equal the endpoint).</a:t>
            </a:r>
          </a:p>
          <a:p>
            <a:pPr eaLnBrk="1" hangingPunct="1">
              <a:spcBef>
                <a:spcPct val="50000"/>
              </a:spcBef>
            </a:pPr>
            <a:r>
              <a:rPr kumimoji="0" lang="en-US">
                <a:solidFill>
                  <a:srgbClr val="006666"/>
                </a:solidFill>
              </a:rPr>
              <a:t>The bracket after the infinity sign is rounded because the interval goes on forever (unbounded) and since infinity is not a number, it doesn't equal the endpoint (there is no endpoint).</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470018"/>
                                        </p:tgtEl>
                                        <p:attrNameLst>
                                          <p:attrName>style.visibility</p:attrName>
                                        </p:attrNameLst>
                                      </p:cBhvr>
                                      <p:to>
                                        <p:strVal val="visible"/>
                                      </p:to>
                                    </p:set>
                                    <p:anim calcmode="lin" valueType="num">
                                      <p:cBhvr>
                                        <p:cTn id="7" dur="1000" fill="hold"/>
                                        <p:tgtEl>
                                          <p:spTgt spid="470018"/>
                                        </p:tgtEl>
                                        <p:attrNameLst>
                                          <p:attrName>ppt_w</p:attrName>
                                        </p:attrNameLst>
                                      </p:cBhvr>
                                      <p:tavLst>
                                        <p:tav tm="0">
                                          <p:val>
                                            <p:fltVal val="0"/>
                                          </p:val>
                                        </p:tav>
                                        <p:tav tm="100000">
                                          <p:val>
                                            <p:strVal val="#ppt_w"/>
                                          </p:val>
                                        </p:tav>
                                      </p:tavLst>
                                    </p:anim>
                                    <p:anim calcmode="lin" valueType="num">
                                      <p:cBhvr>
                                        <p:cTn id="8" dur="1000" fill="hold"/>
                                        <p:tgtEl>
                                          <p:spTgt spid="470018"/>
                                        </p:tgtEl>
                                        <p:attrNameLst>
                                          <p:attrName>ppt_h</p:attrName>
                                        </p:attrNameLst>
                                      </p:cBhvr>
                                      <p:tavLst>
                                        <p:tav tm="0">
                                          <p:val>
                                            <p:fltVal val="0"/>
                                          </p:val>
                                        </p:tav>
                                        <p:tav tm="100000">
                                          <p:val>
                                            <p:strVal val="#ppt_h"/>
                                          </p:val>
                                        </p:tav>
                                      </p:tavLst>
                                    </p:anim>
                                    <p:anim calcmode="lin" valueType="num">
                                      <p:cBhvr>
                                        <p:cTn id="9" dur="1000" fill="hold"/>
                                        <p:tgtEl>
                                          <p:spTgt spid="4700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700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470020"/>
                                        </p:tgtEl>
                                        <p:attrNameLst>
                                          <p:attrName>style.visibility</p:attrName>
                                        </p:attrNameLst>
                                      </p:cBhvr>
                                      <p:to>
                                        <p:strVal val="visible"/>
                                      </p:to>
                                    </p:set>
                                    <p:animEffect transition="in" filter="randombar(vertical)">
                                      <p:cBhvr>
                                        <p:cTn id="15" dur="500"/>
                                        <p:tgtEl>
                                          <p:spTgt spid="47002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70021"/>
                                        </p:tgtEl>
                                        <p:attrNameLst>
                                          <p:attrName>style.visibility</p:attrName>
                                        </p:attrNameLst>
                                      </p:cBhvr>
                                      <p:to>
                                        <p:strVal val="visible"/>
                                      </p:to>
                                    </p:set>
                                    <p:animEffect transition="in" filter="dissolve">
                                      <p:cBhvr>
                                        <p:cTn id="20" dur="500"/>
                                        <p:tgtEl>
                                          <p:spTgt spid="470021"/>
                                        </p:tgtEl>
                                      </p:cBhvr>
                                    </p:animEffect>
                                  </p:childTnLst>
                                </p:cTn>
                              </p:par>
                            </p:childTnLst>
                          </p:cTn>
                        </p:par>
                        <p:par>
                          <p:cTn id="21" fill="hold" nodeType="afterGroup">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470022"/>
                                        </p:tgtEl>
                                        <p:attrNameLst>
                                          <p:attrName>style.visibility</p:attrName>
                                        </p:attrNameLst>
                                      </p:cBhvr>
                                      <p:to>
                                        <p:strVal val="visible"/>
                                      </p:to>
                                    </p:set>
                                    <p:animEffect transition="in" filter="wipe(down)">
                                      <p:cBhvr>
                                        <p:cTn id="24" dur="500"/>
                                        <p:tgtEl>
                                          <p:spTgt spid="470022"/>
                                        </p:tgtEl>
                                      </p:cBhvr>
                                    </p:animEffect>
                                  </p:childTnLst>
                                </p:cTn>
                              </p:par>
                            </p:childTnLst>
                          </p:cTn>
                        </p:par>
                        <p:par>
                          <p:cTn id="25" fill="hold" nodeType="afterGroup">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470023"/>
                                        </p:tgtEl>
                                        <p:attrNameLst>
                                          <p:attrName>style.visibility</p:attrName>
                                        </p:attrNameLst>
                                      </p:cBhvr>
                                      <p:to>
                                        <p:strVal val="visible"/>
                                      </p:to>
                                    </p:set>
                                    <p:animEffect transition="in" filter="wipe(right)">
                                      <p:cBhvr>
                                        <p:cTn id="28" dur="500"/>
                                        <p:tgtEl>
                                          <p:spTgt spid="470023"/>
                                        </p:tgtEl>
                                      </p:cBhvr>
                                    </p:animEffect>
                                  </p:childTnLst>
                                </p:cTn>
                              </p:par>
                            </p:childTnLst>
                          </p:cTn>
                        </p:par>
                        <p:par>
                          <p:cTn id="29" fill="hold" nodeType="afterGroup">
                            <p:stCondLst>
                              <p:cond delay="1500"/>
                            </p:stCondLst>
                            <p:childTnLst>
                              <p:par>
                                <p:cTn id="30" presetID="22" presetClass="entr" presetSubtype="4" fill="hold" grpId="0" nodeType="afterEffect">
                                  <p:stCondLst>
                                    <p:cond delay="0"/>
                                  </p:stCondLst>
                                  <p:childTnLst>
                                    <p:set>
                                      <p:cBhvr>
                                        <p:cTn id="31" dur="1" fill="hold">
                                          <p:stCondLst>
                                            <p:cond delay="0"/>
                                          </p:stCondLst>
                                        </p:cTn>
                                        <p:tgtEl>
                                          <p:spTgt spid="470024"/>
                                        </p:tgtEl>
                                        <p:attrNameLst>
                                          <p:attrName>style.visibility</p:attrName>
                                        </p:attrNameLst>
                                      </p:cBhvr>
                                      <p:to>
                                        <p:strVal val="visible"/>
                                      </p:to>
                                    </p:set>
                                    <p:animEffect transition="in" filter="wipe(down)">
                                      <p:cBhvr>
                                        <p:cTn id="32" dur="500"/>
                                        <p:tgtEl>
                                          <p:spTgt spid="470024"/>
                                        </p:tgtEl>
                                      </p:cBhvr>
                                    </p:animEffect>
                                  </p:childTnLst>
                                </p:cTn>
                              </p:par>
                            </p:childTnLst>
                          </p:cTn>
                        </p:par>
                        <p:par>
                          <p:cTn id="33" fill="hold" nodeType="afterGroup">
                            <p:stCondLst>
                              <p:cond delay="2000"/>
                            </p:stCondLst>
                            <p:childTnLst>
                              <p:par>
                                <p:cTn id="34" presetID="9" presetClass="entr" presetSubtype="0" fill="hold" grpId="0" nodeType="afterEffect">
                                  <p:stCondLst>
                                    <p:cond delay="1000"/>
                                  </p:stCondLst>
                                  <p:childTnLst>
                                    <p:set>
                                      <p:cBhvr>
                                        <p:cTn id="35" dur="1" fill="hold">
                                          <p:stCondLst>
                                            <p:cond delay="0"/>
                                          </p:stCondLst>
                                        </p:cTn>
                                        <p:tgtEl>
                                          <p:spTgt spid="470025"/>
                                        </p:tgtEl>
                                        <p:attrNameLst>
                                          <p:attrName>style.visibility</p:attrName>
                                        </p:attrNameLst>
                                      </p:cBhvr>
                                      <p:to>
                                        <p:strVal val="visible"/>
                                      </p:to>
                                    </p:set>
                                    <p:animEffect transition="in" filter="dissolve">
                                      <p:cBhvr>
                                        <p:cTn id="36" dur="500"/>
                                        <p:tgtEl>
                                          <p:spTgt spid="470025"/>
                                        </p:tgtEl>
                                      </p:cBhvr>
                                    </p:animEffect>
                                  </p:childTnLst>
                                </p:cTn>
                              </p:par>
                            </p:childTnLst>
                          </p:cTn>
                        </p:par>
                        <p:par>
                          <p:cTn id="37" fill="hold" nodeType="afterGroup">
                            <p:stCondLst>
                              <p:cond delay="3500"/>
                            </p:stCondLst>
                            <p:childTnLst>
                              <p:par>
                                <p:cTn id="38" presetID="22" presetClass="entr" presetSubtype="4" fill="hold" grpId="0" nodeType="afterEffect">
                                  <p:stCondLst>
                                    <p:cond delay="0"/>
                                  </p:stCondLst>
                                  <p:childTnLst>
                                    <p:set>
                                      <p:cBhvr>
                                        <p:cTn id="39" dur="1" fill="hold">
                                          <p:stCondLst>
                                            <p:cond delay="0"/>
                                          </p:stCondLst>
                                        </p:cTn>
                                        <p:tgtEl>
                                          <p:spTgt spid="470026"/>
                                        </p:tgtEl>
                                        <p:attrNameLst>
                                          <p:attrName>style.visibility</p:attrName>
                                        </p:attrNameLst>
                                      </p:cBhvr>
                                      <p:to>
                                        <p:strVal val="visible"/>
                                      </p:to>
                                    </p:set>
                                    <p:animEffect transition="in" filter="wipe(down)">
                                      <p:cBhvr>
                                        <p:cTn id="40" dur="500"/>
                                        <p:tgtEl>
                                          <p:spTgt spid="47002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1" fill="hold" nodeType="clickEffect">
                                  <p:stCondLst>
                                    <p:cond delay="0"/>
                                  </p:stCondLst>
                                  <p:childTnLst>
                                    <p:set>
                                      <p:cBhvr>
                                        <p:cTn id="44" dur="1" fill="hold">
                                          <p:stCondLst>
                                            <p:cond delay="0"/>
                                          </p:stCondLst>
                                        </p:cTn>
                                        <p:tgtEl>
                                          <p:spTgt spid="470027"/>
                                        </p:tgtEl>
                                        <p:attrNameLst>
                                          <p:attrName>style.visibility</p:attrName>
                                        </p:attrNameLst>
                                      </p:cBhvr>
                                      <p:to>
                                        <p:strVal val="visible"/>
                                      </p:to>
                                    </p:set>
                                    <p:anim calcmode="lin" valueType="num">
                                      <p:cBhvr additive="base">
                                        <p:cTn id="45" dur="500" fill="hold"/>
                                        <p:tgtEl>
                                          <p:spTgt spid="470027"/>
                                        </p:tgtEl>
                                        <p:attrNameLst>
                                          <p:attrName>ppt_x</p:attrName>
                                        </p:attrNameLst>
                                      </p:cBhvr>
                                      <p:tavLst>
                                        <p:tav tm="0">
                                          <p:val>
                                            <p:strVal val="#ppt_x"/>
                                          </p:val>
                                        </p:tav>
                                        <p:tav tm="100000">
                                          <p:val>
                                            <p:strVal val="#ppt_x"/>
                                          </p:val>
                                        </p:tav>
                                      </p:tavLst>
                                    </p:anim>
                                    <p:anim calcmode="lin" valueType="num">
                                      <p:cBhvr additive="base">
                                        <p:cTn id="46" dur="500" fill="hold"/>
                                        <p:tgtEl>
                                          <p:spTgt spid="470027"/>
                                        </p:tgtEl>
                                        <p:attrNameLst>
                                          <p:attrName>ppt_y</p:attrName>
                                        </p:attrNameLst>
                                      </p:cBhvr>
                                      <p:tavLst>
                                        <p:tav tm="0">
                                          <p:val>
                                            <p:strVal val="0-#ppt_h/2"/>
                                          </p:val>
                                        </p:tav>
                                        <p:tav tm="100000">
                                          <p:val>
                                            <p:strVal val="#ppt_y"/>
                                          </p:val>
                                        </p:tav>
                                      </p:tavLst>
                                    </p:anim>
                                  </p:childTnLst>
                                </p:cTn>
                              </p:par>
                            </p:childTnLst>
                          </p:cTn>
                        </p:par>
                        <p:par>
                          <p:cTn id="47" fill="hold" nodeType="afterGroup">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470093"/>
                                        </p:tgtEl>
                                        <p:attrNameLst>
                                          <p:attrName>style.visibility</p:attrName>
                                        </p:attrNameLst>
                                      </p:cBhvr>
                                      <p:to>
                                        <p:strVal val="visible"/>
                                      </p:to>
                                    </p:set>
                                    <p:animEffect transition="in" filter="dissolve">
                                      <p:cBhvr>
                                        <p:cTn id="50" dur="500"/>
                                        <p:tgtEl>
                                          <p:spTgt spid="470093"/>
                                        </p:tgtEl>
                                      </p:cBhvr>
                                    </p:animEffect>
                                  </p:childTnLst>
                                </p:cTn>
                              </p:par>
                            </p:childTnLst>
                          </p:cTn>
                        </p:par>
                        <p:par>
                          <p:cTn id="51" fill="hold" nodeType="afterGroup">
                            <p:stCondLst>
                              <p:cond delay="1000"/>
                            </p:stCondLst>
                            <p:childTnLst>
                              <p:par>
                                <p:cTn id="52" presetID="9" presetClass="entr" presetSubtype="0" fill="hold" grpId="0" nodeType="afterEffect">
                                  <p:stCondLst>
                                    <p:cond delay="0"/>
                                  </p:stCondLst>
                                  <p:childTnLst>
                                    <p:set>
                                      <p:cBhvr>
                                        <p:cTn id="53" dur="1" fill="hold">
                                          <p:stCondLst>
                                            <p:cond delay="0"/>
                                          </p:stCondLst>
                                        </p:cTn>
                                        <p:tgtEl>
                                          <p:spTgt spid="470094"/>
                                        </p:tgtEl>
                                        <p:attrNameLst>
                                          <p:attrName>style.visibility</p:attrName>
                                        </p:attrNameLst>
                                      </p:cBhvr>
                                      <p:to>
                                        <p:strVal val="visible"/>
                                      </p:to>
                                    </p:set>
                                    <p:animEffect transition="in" filter="dissolve">
                                      <p:cBhvr>
                                        <p:cTn id="54" dur="500"/>
                                        <p:tgtEl>
                                          <p:spTgt spid="470094"/>
                                        </p:tgtEl>
                                      </p:cBhvr>
                                    </p:animEffect>
                                  </p:childTnLst>
                                </p:cTn>
                              </p:par>
                            </p:childTnLst>
                          </p:cTn>
                        </p:par>
                        <p:par>
                          <p:cTn id="55" fill="hold" nodeType="afterGroup">
                            <p:stCondLst>
                              <p:cond delay="1500"/>
                            </p:stCondLst>
                            <p:childTnLst>
                              <p:par>
                                <p:cTn id="56" presetID="22" presetClass="entr" presetSubtype="2" fill="hold" grpId="0" nodeType="afterEffect">
                                  <p:stCondLst>
                                    <p:cond delay="0"/>
                                  </p:stCondLst>
                                  <p:childTnLst>
                                    <p:set>
                                      <p:cBhvr>
                                        <p:cTn id="57" dur="1" fill="hold">
                                          <p:stCondLst>
                                            <p:cond delay="0"/>
                                          </p:stCondLst>
                                        </p:cTn>
                                        <p:tgtEl>
                                          <p:spTgt spid="470030"/>
                                        </p:tgtEl>
                                        <p:attrNameLst>
                                          <p:attrName>style.visibility</p:attrName>
                                        </p:attrNameLst>
                                      </p:cBhvr>
                                      <p:to>
                                        <p:strVal val="visible"/>
                                      </p:to>
                                    </p:set>
                                    <p:animEffect transition="in" filter="wipe(right)">
                                      <p:cBhvr>
                                        <p:cTn id="58" dur="500"/>
                                        <p:tgtEl>
                                          <p:spTgt spid="470030"/>
                                        </p:tgtEl>
                                      </p:cBhvr>
                                    </p:animEffect>
                                  </p:childTnLst>
                                </p:cTn>
                              </p:par>
                            </p:childTnLst>
                          </p:cTn>
                        </p:par>
                        <p:par>
                          <p:cTn id="59" fill="hold" nodeType="afterGroup">
                            <p:stCondLst>
                              <p:cond delay="2000"/>
                            </p:stCondLst>
                            <p:childTnLst>
                              <p:par>
                                <p:cTn id="60" presetID="1" presetClass="entr" presetSubtype="0" fill="hold" nodeType="afterEffect">
                                  <p:stCondLst>
                                    <p:cond delay="0"/>
                                  </p:stCondLst>
                                  <p:childTnLst>
                                    <p:set>
                                      <p:cBhvr>
                                        <p:cTn id="61" dur="1" fill="hold">
                                          <p:stCondLst>
                                            <p:cond delay="499"/>
                                          </p:stCondLst>
                                        </p:cTn>
                                        <p:tgtEl>
                                          <p:spTgt spid="470031"/>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23" presetClass="entr" presetSubtype="16" fill="hold" nodeType="clickEffect">
                                  <p:stCondLst>
                                    <p:cond delay="0"/>
                                  </p:stCondLst>
                                  <p:childTnLst>
                                    <p:set>
                                      <p:cBhvr>
                                        <p:cTn id="65" dur="1" fill="hold">
                                          <p:stCondLst>
                                            <p:cond delay="0"/>
                                          </p:stCondLst>
                                        </p:cTn>
                                        <p:tgtEl>
                                          <p:spTgt spid="470034"/>
                                        </p:tgtEl>
                                        <p:attrNameLst>
                                          <p:attrName>style.visibility</p:attrName>
                                        </p:attrNameLst>
                                      </p:cBhvr>
                                      <p:to>
                                        <p:strVal val="visible"/>
                                      </p:to>
                                    </p:set>
                                    <p:anim calcmode="lin" valueType="num">
                                      <p:cBhvr>
                                        <p:cTn id="66" dur="500" fill="hold"/>
                                        <p:tgtEl>
                                          <p:spTgt spid="470034"/>
                                        </p:tgtEl>
                                        <p:attrNameLst>
                                          <p:attrName>ppt_w</p:attrName>
                                        </p:attrNameLst>
                                      </p:cBhvr>
                                      <p:tavLst>
                                        <p:tav tm="0">
                                          <p:val>
                                            <p:fltVal val="0"/>
                                          </p:val>
                                        </p:tav>
                                        <p:tav tm="100000">
                                          <p:val>
                                            <p:strVal val="#ppt_w"/>
                                          </p:val>
                                        </p:tav>
                                      </p:tavLst>
                                    </p:anim>
                                    <p:anim calcmode="lin" valueType="num">
                                      <p:cBhvr>
                                        <p:cTn id="67" dur="500" fill="hold"/>
                                        <p:tgtEl>
                                          <p:spTgt spid="470034"/>
                                        </p:tgtEl>
                                        <p:attrNameLst>
                                          <p:attrName>ppt_h</p:attrName>
                                        </p:attrNameLst>
                                      </p:cBhvr>
                                      <p:tavLst>
                                        <p:tav tm="0">
                                          <p:val>
                                            <p:fltVal val="0"/>
                                          </p:val>
                                        </p:tav>
                                        <p:tav tm="100000">
                                          <p:val>
                                            <p:strVal val="#ppt_h"/>
                                          </p:val>
                                        </p:tav>
                                      </p:tavLst>
                                    </p:anim>
                                  </p:childTnLst>
                                </p:cTn>
                              </p:par>
                            </p:childTnLst>
                          </p:cTn>
                        </p:par>
                        <p:par>
                          <p:cTn id="68" fill="hold" nodeType="afterGroup">
                            <p:stCondLst>
                              <p:cond delay="500"/>
                            </p:stCondLst>
                            <p:childTnLst>
                              <p:par>
                                <p:cTn id="69" presetID="1" presetClass="entr" presetSubtype="0" fill="hold" grpId="0" nodeType="afterEffect">
                                  <p:stCondLst>
                                    <p:cond delay="0"/>
                                  </p:stCondLst>
                                  <p:childTnLst>
                                    <p:set>
                                      <p:cBhvr>
                                        <p:cTn id="70" dur="1" fill="hold">
                                          <p:stCondLst>
                                            <p:cond delay="499"/>
                                          </p:stCondLst>
                                        </p:cTn>
                                        <p:tgtEl>
                                          <p:spTgt spid="470086"/>
                                        </p:tgtEl>
                                        <p:attrNameLst>
                                          <p:attrName>style.visibility</p:attrName>
                                        </p:attrNameLst>
                                      </p:cBhvr>
                                      <p:to>
                                        <p:strVal val="visible"/>
                                      </p:to>
                                    </p:set>
                                  </p:childTnLst>
                                </p:cTn>
                              </p:par>
                            </p:childTnLst>
                          </p:cTn>
                        </p:par>
                        <p:par>
                          <p:cTn id="71" fill="hold" nodeType="afterGroup">
                            <p:stCondLst>
                              <p:cond delay="1000"/>
                            </p:stCondLst>
                            <p:childTnLst>
                              <p:par>
                                <p:cTn id="72" presetID="22" presetClass="entr" presetSubtype="8" fill="hold" grpId="0" nodeType="afterEffect">
                                  <p:stCondLst>
                                    <p:cond delay="0"/>
                                  </p:stCondLst>
                                  <p:childTnLst>
                                    <p:set>
                                      <p:cBhvr>
                                        <p:cTn id="73" dur="1" fill="hold">
                                          <p:stCondLst>
                                            <p:cond delay="0"/>
                                          </p:stCondLst>
                                        </p:cTn>
                                        <p:tgtEl>
                                          <p:spTgt spid="470087"/>
                                        </p:tgtEl>
                                        <p:attrNameLst>
                                          <p:attrName>style.visibility</p:attrName>
                                        </p:attrNameLst>
                                      </p:cBhvr>
                                      <p:to>
                                        <p:strVal val="visible"/>
                                      </p:to>
                                    </p:set>
                                    <p:animEffect transition="in" filter="wipe(left)">
                                      <p:cBhvr>
                                        <p:cTn id="74" dur="500"/>
                                        <p:tgtEl>
                                          <p:spTgt spid="470087"/>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2" fill="hold" grpId="0" nodeType="clickEffect">
                                  <p:stCondLst>
                                    <p:cond delay="0"/>
                                  </p:stCondLst>
                                  <p:childTnLst>
                                    <p:set>
                                      <p:cBhvr>
                                        <p:cTn id="78" dur="1" fill="hold">
                                          <p:stCondLst>
                                            <p:cond delay="0"/>
                                          </p:stCondLst>
                                        </p:cTn>
                                        <p:tgtEl>
                                          <p:spTgt spid="470089"/>
                                        </p:tgtEl>
                                        <p:attrNameLst>
                                          <p:attrName>style.visibility</p:attrName>
                                        </p:attrNameLst>
                                      </p:cBhvr>
                                      <p:to>
                                        <p:strVal val="visible"/>
                                      </p:to>
                                    </p:set>
                                    <p:animEffect transition="in" filter="wipe(right)">
                                      <p:cBhvr>
                                        <p:cTn id="79" dur="500"/>
                                        <p:tgtEl>
                                          <p:spTgt spid="470089"/>
                                        </p:tgtEl>
                                      </p:cBhvr>
                                    </p:animEffect>
                                  </p:childTnLst>
                                </p:cTn>
                              </p:par>
                            </p:childTnLst>
                          </p:cTn>
                        </p:par>
                        <p:par>
                          <p:cTn id="80" fill="hold" nodeType="afterGroup">
                            <p:stCondLst>
                              <p:cond delay="500"/>
                            </p:stCondLst>
                            <p:childTnLst>
                              <p:par>
                                <p:cTn id="81" presetID="22" presetClass="entr" presetSubtype="1" fill="hold" grpId="0" nodeType="afterEffect">
                                  <p:stCondLst>
                                    <p:cond delay="0"/>
                                  </p:stCondLst>
                                  <p:childTnLst>
                                    <p:set>
                                      <p:cBhvr>
                                        <p:cTn id="82" dur="1" fill="hold">
                                          <p:stCondLst>
                                            <p:cond delay="0"/>
                                          </p:stCondLst>
                                        </p:cTn>
                                        <p:tgtEl>
                                          <p:spTgt spid="470088"/>
                                        </p:tgtEl>
                                        <p:attrNameLst>
                                          <p:attrName>style.visibility</p:attrName>
                                        </p:attrNameLst>
                                      </p:cBhvr>
                                      <p:to>
                                        <p:strVal val="visible"/>
                                      </p:to>
                                    </p:set>
                                    <p:animEffect transition="in" filter="wipe(up)">
                                      <p:cBhvr>
                                        <p:cTn id="83" dur="500"/>
                                        <p:tgtEl>
                                          <p:spTgt spid="470088"/>
                                        </p:tgtEl>
                                      </p:cBhvr>
                                    </p:animEffect>
                                  </p:childTnLst>
                                </p:cTn>
                              </p:par>
                            </p:childTnLst>
                          </p:cTn>
                        </p:par>
                        <p:par>
                          <p:cTn id="84" fill="hold" nodeType="afterGroup">
                            <p:stCondLst>
                              <p:cond delay="1000"/>
                            </p:stCondLst>
                            <p:childTnLst>
                              <p:par>
                                <p:cTn id="85" presetID="22" presetClass="entr" presetSubtype="4" fill="hold" grpId="0" nodeType="afterEffect">
                                  <p:stCondLst>
                                    <p:cond delay="1000"/>
                                  </p:stCondLst>
                                  <p:childTnLst>
                                    <p:set>
                                      <p:cBhvr>
                                        <p:cTn id="86" dur="1" fill="hold">
                                          <p:stCondLst>
                                            <p:cond delay="0"/>
                                          </p:stCondLst>
                                        </p:cTn>
                                        <p:tgtEl>
                                          <p:spTgt spid="470092"/>
                                        </p:tgtEl>
                                        <p:attrNameLst>
                                          <p:attrName>style.visibility</p:attrName>
                                        </p:attrNameLst>
                                      </p:cBhvr>
                                      <p:to>
                                        <p:strVal val="visible"/>
                                      </p:to>
                                    </p:set>
                                    <p:animEffect transition="in" filter="wipe(down)">
                                      <p:cBhvr>
                                        <p:cTn id="87" dur="500"/>
                                        <p:tgtEl>
                                          <p:spTgt spid="470092"/>
                                        </p:tgtEl>
                                      </p:cBhvr>
                                    </p:animEffect>
                                  </p:childTnLst>
                                </p:cTn>
                              </p:par>
                            </p:childTnLst>
                          </p:cTn>
                        </p:par>
                        <p:par>
                          <p:cTn id="88" fill="hold" nodeType="afterGroup">
                            <p:stCondLst>
                              <p:cond delay="2500"/>
                            </p:stCondLst>
                            <p:childTnLst>
                              <p:par>
                                <p:cTn id="89" presetID="22" presetClass="entr" presetSubtype="2" fill="hold" grpId="0" nodeType="afterEffect">
                                  <p:stCondLst>
                                    <p:cond delay="0"/>
                                  </p:stCondLst>
                                  <p:childTnLst>
                                    <p:set>
                                      <p:cBhvr>
                                        <p:cTn id="90" dur="1" fill="hold">
                                          <p:stCondLst>
                                            <p:cond delay="0"/>
                                          </p:stCondLst>
                                        </p:cTn>
                                        <p:tgtEl>
                                          <p:spTgt spid="470091"/>
                                        </p:tgtEl>
                                        <p:attrNameLst>
                                          <p:attrName>style.visibility</p:attrName>
                                        </p:attrNameLst>
                                      </p:cBhvr>
                                      <p:to>
                                        <p:strVal val="visible"/>
                                      </p:to>
                                    </p:set>
                                    <p:animEffect transition="in" filter="wipe(right)">
                                      <p:cBhvr>
                                        <p:cTn id="91" dur="500"/>
                                        <p:tgtEl>
                                          <p:spTgt spid="470091"/>
                                        </p:tgtEl>
                                      </p:cBhvr>
                                    </p:animEffect>
                                  </p:childTnLst>
                                </p:cTn>
                              </p:par>
                            </p:childTnLst>
                          </p:cTn>
                        </p:par>
                        <p:par>
                          <p:cTn id="92" fill="hold" nodeType="afterGroup">
                            <p:stCondLst>
                              <p:cond delay="3000"/>
                            </p:stCondLst>
                            <p:childTnLst>
                              <p:par>
                                <p:cTn id="93" presetID="22" presetClass="entr" presetSubtype="1" fill="hold" grpId="0" nodeType="afterEffect">
                                  <p:stCondLst>
                                    <p:cond delay="0"/>
                                  </p:stCondLst>
                                  <p:childTnLst>
                                    <p:set>
                                      <p:cBhvr>
                                        <p:cTn id="94" dur="1" fill="hold">
                                          <p:stCondLst>
                                            <p:cond delay="0"/>
                                          </p:stCondLst>
                                        </p:cTn>
                                        <p:tgtEl>
                                          <p:spTgt spid="470090"/>
                                        </p:tgtEl>
                                        <p:attrNameLst>
                                          <p:attrName>style.visibility</p:attrName>
                                        </p:attrNameLst>
                                      </p:cBhvr>
                                      <p:to>
                                        <p:strVal val="visible"/>
                                      </p:to>
                                    </p:set>
                                    <p:animEffect transition="in" filter="wipe(up)">
                                      <p:cBhvr>
                                        <p:cTn id="95" dur="500"/>
                                        <p:tgtEl>
                                          <p:spTgt spid="470090"/>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2" presetClass="entr" presetSubtype="4" fill="hold" grpId="0" nodeType="clickEffect">
                                  <p:stCondLst>
                                    <p:cond delay="0"/>
                                  </p:stCondLst>
                                  <p:childTnLst>
                                    <p:set>
                                      <p:cBhvr>
                                        <p:cTn id="99" dur="1" fill="hold">
                                          <p:stCondLst>
                                            <p:cond delay="0"/>
                                          </p:stCondLst>
                                        </p:cTn>
                                        <p:tgtEl>
                                          <p:spTgt spid="470095"/>
                                        </p:tgtEl>
                                        <p:attrNameLst>
                                          <p:attrName>style.visibility</p:attrName>
                                        </p:attrNameLst>
                                      </p:cBhvr>
                                      <p:to>
                                        <p:strVal val="visible"/>
                                      </p:to>
                                    </p:set>
                                    <p:animEffect transition="in" filter="slide(fromBottom)">
                                      <p:cBhvr>
                                        <p:cTn id="100" dur="500"/>
                                        <p:tgtEl>
                                          <p:spTgt spid="470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0" grpId="0" animBg="1" autoUpdateAnimBg="0"/>
      <p:bldP spid="470021" grpId="0" animBg="1" autoUpdateAnimBg="0"/>
      <p:bldP spid="470022" grpId="0" animBg="1"/>
      <p:bldP spid="470023" grpId="0" animBg="1"/>
      <p:bldP spid="470024" grpId="0" animBg="1"/>
      <p:bldP spid="470025" grpId="0" animBg="1"/>
      <p:bldP spid="470026" grpId="0" animBg="1"/>
      <p:bldP spid="470030" grpId="0" animBg="1"/>
      <p:bldP spid="470086" grpId="0" autoUpdateAnimBg="0"/>
      <p:bldP spid="470087" grpId="0" animBg="1"/>
      <p:bldP spid="470088" grpId="0" animBg="1"/>
      <p:bldP spid="470089" grpId="0" animBg="1"/>
      <p:bldP spid="470090" grpId="0" animBg="1"/>
      <p:bldP spid="470091" grpId="0" animBg="1"/>
      <p:bldP spid="470092" grpId="0" animBg="1"/>
      <p:bldP spid="470093" grpId="0" animBg="1"/>
      <p:bldP spid="470094" grpId="0" autoUpdateAnimBg="0"/>
      <p:bldP spid="470095" grpId="0" animBg="1"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42" name="Object 2"/>
          <p:cNvGraphicFramePr>
            <a:graphicFrameLocks noChangeAspect="1"/>
          </p:cNvGraphicFramePr>
          <p:nvPr/>
        </p:nvGraphicFramePr>
        <p:xfrm>
          <a:off x="4038600" y="914400"/>
          <a:ext cx="1389063" cy="674688"/>
        </p:xfrm>
        <a:graphic>
          <a:graphicData uri="http://schemas.openxmlformats.org/presentationml/2006/ole">
            <mc:AlternateContent xmlns:mc="http://schemas.openxmlformats.org/markup-compatibility/2006">
              <mc:Choice xmlns:v="urn:schemas-microsoft-com:vml" Requires="v">
                <p:oleObj spid="_x0000_s89163" name="Equation" r:id="rId4" imgW="418918" imgH="203112" progId="Equation.3">
                  <p:embed/>
                </p:oleObj>
              </mc:Choice>
              <mc:Fallback>
                <p:oleObj name="Equation" r:id="rId4" imgW="418918" imgH="203112"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914400"/>
                        <a:ext cx="1389063" cy="674688"/>
                      </a:xfrm>
                      <a:prstGeom prst="rect">
                        <a:avLst/>
                      </a:prstGeom>
                      <a:solidFill>
                        <a:srgbClr val="6699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9091" name="Text Box 3"/>
          <p:cNvSpPr txBox="1">
            <a:spLocks noChangeArrowheads="1"/>
          </p:cNvSpPr>
          <p:nvPr/>
        </p:nvSpPr>
        <p:spPr bwMode="auto">
          <a:xfrm>
            <a:off x="2362200" y="228600"/>
            <a:ext cx="3657600" cy="519113"/>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Let's try another one.</a:t>
            </a:r>
          </a:p>
        </p:txBody>
      </p:sp>
      <p:grpSp>
        <p:nvGrpSpPr>
          <p:cNvPr id="471044" name="Group 4"/>
          <p:cNvGrpSpPr>
            <a:grpSpLocks/>
          </p:cNvGrpSpPr>
          <p:nvPr/>
        </p:nvGrpSpPr>
        <p:grpSpPr bwMode="auto">
          <a:xfrm>
            <a:off x="2209800" y="3810000"/>
            <a:ext cx="4114800" cy="625475"/>
            <a:chOff x="432" y="2880"/>
            <a:chExt cx="2592" cy="394"/>
          </a:xfrm>
        </p:grpSpPr>
        <p:sp>
          <p:nvSpPr>
            <p:cNvPr id="89106" name="Text Box 5"/>
            <p:cNvSpPr txBox="1">
              <a:spLocks noChangeArrowheads="1"/>
            </p:cNvSpPr>
            <p:nvPr/>
          </p:nvSpPr>
          <p:spPr bwMode="auto">
            <a:xfrm>
              <a:off x="1872" y="302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89107" name="Group 6"/>
            <p:cNvGrpSpPr>
              <a:grpSpLocks/>
            </p:cNvGrpSpPr>
            <p:nvPr/>
          </p:nvGrpSpPr>
          <p:grpSpPr bwMode="auto">
            <a:xfrm>
              <a:off x="432" y="2880"/>
              <a:ext cx="2592" cy="394"/>
              <a:chOff x="432" y="2400"/>
              <a:chExt cx="2592" cy="394"/>
            </a:xfrm>
          </p:grpSpPr>
          <p:grpSp>
            <p:nvGrpSpPr>
              <p:cNvPr id="89108" name="Group 7"/>
              <p:cNvGrpSpPr>
                <a:grpSpLocks/>
              </p:cNvGrpSpPr>
              <p:nvPr/>
            </p:nvGrpSpPr>
            <p:grpSpPr bwMode="auto">
              <a:xfrm>
                <a:off x="432" y="2400"/>
                <a:ext cx="2592" cy="394"/>
                <a:chOff x="240" y="1536"/>
                <a:chExt cx="2592" cy="394"/>
              </a:xfrm>
            </p:grpSpPr>
            <p:grpSp>
              <p:nvGrpSpPr>
                <p:cNvPr id="89113" name="Group 8"/>
                <p:cNvGrpSpPr>
                  <a:grpSpLocks/>
                </p:cNvGrpSpPr>
                <p:nvPr/>
              </p:nvGrpSpPr>
              <p:grpSpPr bwMode="auto">
                <a:xfrm>
                  <a:off x="240" y="1536"/>
                  <a:ext cx="2592" cy="192"/>
                  <a:chOff x="240" y="1536"/>
                  <a:chExt cx="2592" cy="192"/>
                </a:xfrm>
              </p:grpSpPr>
              <p:sp>
                <p:nvSpPr>
                  <p:cNvPr id="89126" name="Line 9"/>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9127" name="Group 10"/>
                  <p:cNvGrpSpPr>
                    <a:grpSpLocks/>
                  </p:cNvGrpSpPr>
                  <p:nvPr/>
                </p:nvGrpSpPr>
                <p:grpSpPr bwMode="auto">
                  <a:xfrm>
                    <a:off x="480" y="1536"/>
                    <a:ext cx="1008" cy="192"/>
                    <a:chOff x="480" y="1536"/>
                    <a:chExt cx="1008" cy="192"/>
                  </a:xfrm>
                </p:grpSpPr>
                <p:grpSp>
                  <p:nvGrpSpPr>
                    <p:cNvPr id="89143" name="Group 11"/>
                    <p:cNvGrpSpPr>
                      <a:grpSpLocks/>
                    </p:cNvGrpSpPr>
                    <p:nvPr/>
                  </p:nvGrpSpPr>
                  <p:grpSpPr bwMode="auto">
                    <a:xfrm>
                      <a:off x="480" y="1536"/>
                      <a:ext cx="432" cy="192"/>
                      <a:chOff x="480" y="1536"/>
                      <a:chExt cx="432" cy="192"/>
                    </a:xfrm>
                  </p:grpSpPr>
                  <p:grpSp>
                    <p:nvGrpSpPr>
                      <p:cNvPr id="89151" name="Group 12"/>
                      <p:cNvGrpSpPr>
                        <a:grpSpLocks/>
                      </p:cNvGrpSpPr>
                      <p:nvPr/>
                    </p:nvGrpSpPr>
                    <p:grpSpPr bwMode="auto">
                      <a:xfrm>
                        <a:off x="480" y="1536"/>
                        <a:ext cx="144" cy="192"/>
                        <a:chOff x="480" y="1536"/>
                        <a:chExt cx="144" cy="192"/>
                      </a:xfrm>
                    </p:grpSpPr>
                    <p:sp>
                      <p:nvSpPr>
                        <p:cNvPr id="89155" name="Line 13"/>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156" name="Line 14"/>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9152" name="Group 15"/>
                      <p:cNvGrpSpPr>
                        <a:grpSpLocks/>
                      </p:cNvGrpSpPr>
                      <p:nvPr/>
                    </p:nvGrpSpPr>
                    <p:grpSpPr bwMode="auto">
                      <a:xfrm>
                        <a:off x="768" y="1536"/>
                        <a:ext cx="144" cy="192"/>
                        <a:chOff x="480" y="1536"/>
                        <a:chExt cx="144" cy="192"/>
                      </a:xfrm>
                    </p:grpSpPr>
                    <p:sp>
                      <p:nvSpPr>
                        <p:cNvPr id="89153" name="Line 16"/>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154" name="Line 17"/>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9144" name="Group 18"/>
                    <p:cNvGrpSpPr>
                      <a:grpSpLocks/>
                    </p:cNvGrpSpPr>
                    <p:nvPr/>
                  </p:nvGrpSpPr>
                  <p:grpSpPr bwMode="auto">
                    <a:xfrm>
                      <a:off x="1056" y="1536"/>
                      <a:ext cx="432" cy="192"/>
                      <a:chOff x="480" y="1536"/>
                      <a:chExt cx="432" cy="192"/>
                    </a:xfrm>
                  </p:grpSpPr>
                  <p:grpSp>
                    <p:nvGrpSpPr>
                      <p:cNvPr id="89145" name="Group 19"/>
                      <p:cNvGrpSpPr>
                        <a:grpSpLocks/>
                      </p:cNvGrpSpPr>
                      <p:nvPr/>
                    </p:nvGrpSpPr>
                    <p:grpSpPr bwMode="auto">
                      <a:xfrm>
                        <a:off x="480" y="1536"/>
                        <a:ext cx="144" cy="192"/>
                        <a:chOff x="480" y="1536"/>
                        <a:chExt cx="144" cy="192"/>
                      </a:xfrm>
                    </p:grpSpPr>
                    <p:sp>
                      <p:nvSpPr>
                        <p:cNvPr id="89149" name="Line 2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150" name="Line 2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9146" name="Group 22"/>
                      <p:cNvGrpSpPr>
                        <a:grpSpLocks/>
                      </p:cNvGrpSpPr>
                      <p:nvPr/>
                    </p:nvGrpSpPr>
                    <p:grpSpPr bwMode="auto">
                      <a:xfrm>
                        <a:off x="768" y="1536"/>
                        <a:ext cx="144" cy="192"/>
                        <a:chOff x="480" y="1536"/>
                        <a:chExt cx="144" cy="192"/>
                      </a:xfrm>
                    </p:grpSpPr>
                    <p:sp>
                      <p:nvSpPr>
                        <p:cNvPr id="89147" name="Line 23"/>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148" name="Line 24"/>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9128" name="Group 25"/>
                  <p:cNvGrpSpPr>
                    <a:grpSpLocks/>
                  </p:cNvGrpSpPr>
                  <p:nvPr/>
                </p:nvGrpSpPr>
                <p:grpSpPr bwMode="auto">
                  <a:xfrm>
                    <a:off x="1632" y="1536"/>
                    <a:ext cx="1008" cy="192"/>
                    <a:chOff x="480" y="1536"/>
                    <a:chExt cx="1008" cy="192"/>
                  </a:xfrm>
                </p:grpSpPr>
                <p:grpSp>
                  <p:nvGrpSpPr>
                    <p:cNvPr id="89129" name="Group 26"/>
                    <p:cNvGrpSpPr>
                      <a:grpSpLocks/>
                    </p:cNvGrpSpPr>
                    <p:nvPr/>
                  </p:nvGrpSpPr>
                  <p:grpSpPr bwMode="auto">
                    <a:xfrm>
                      <a:off x="480" y="1536"/>
                      <a:ext cx="432" cy="192"/>
                      <a:chOff x="480" y="1536"/>
                      <a:chExt cx="432" cy="192"/>
                    </a:xfrm>
                  </p:grpSpPr>
                  <p:grpSp>
                    <p:nvGrpSpPr>
                      <p:cNvPr id="89137" name="Group 27"/>
                      <p:cNvGrpSpPr>
                        <a:grpSpLocks/>
                      </p:cNvGrpSpPr>
                      <p:nvPr/>
                    </p:nvGrpSpPr>
                    <p:grpSpPr bwMode="auto">
                      <a:xfrm>
                        <a:off x="480" y="1536"/>
                        <a:ext cx="144" cy="192"/>
                        <a:chOff x="480" y="1536"/>
                        <a:chExt cx="144" cy="192"/>
                      </a:xfrm>
                    </p:grpSpPr>
                    <p:sp>
                      <p:nvSpPr>
                        <p:cNvPr id="89141" name="Line 28"/>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142" name="Line 29"/>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9138" name="Group 30"/>
                      <p:cNvGrpSpPr>
                        <a:grpSpLocks/>
                      </p:cNvGrpSpPr>
                      <p:nvPr/>
                    </p:nvGrpSpPr>
                    <p:grpSpPr bwMode="auto">
                      <a:xfrm>
                        <a:off x="768" y="1536"/>
                        <a:ext cx="144" cy="192"/>
                        <a:chOff x="480" y="1536"/>
                        <a:chExt cx="144" cy="192"/>
                      </a:xfrm>
                    </p:grpSpPr>
                    <p:sp>
                      <p:nvSpPr>
                        <p:cNvPr id="89139" name="Line 31"/>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140" name="Line 32"/>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9130" name="Group 33"/>
                    <p:cNvGrpSpPr>
                      <a:grpSpLocks/>
                    </p:cNvGrpSpPr>
                    <p:nvPr/>
                  </p:nvGrpSpPr>
                  <p:grpSpPr bwMode="auto">
                    <a:xfrm>
                      <a:off x="1056" y="1536"/>
                      <a:ext cx="432" cy="192"/>
                      <a:chOff x="480" y="1536"/>
                      <a:chExt cx="432" cy="192"/>
                    </a:xfrm>
                  </p:grpSpPr>
                  <p:grpSp>
                    <p:nvGrpSpPr>
                      <p:cNvPr id="89131" name="Group 34"/>
                      <p:cNvGrpSpPr>
                        <a:grpSpLocks/>
                      </p:cNvGrpSpPr>
                      <p:nvPr/>
                    </p:nvGrpSpPr>
                    <p:grpSpPr bwMode="auto">
                      <a:xfrm>
                        <a:off x="480" y="1536"/>
                        <a:ext cx="144" cy="192"/>
                        <a:chOff x="480" y="1536"/>
                        <a:chExt cx="144" cy="192"/>
                      </a:xfrm>
                    </p:grpSpPr>
                    <p:sp>
                      <p:nvSpPr>
                        <p:cNvPr id="89135" name="Line 3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136" name="Line 3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9132" name="Group 37"/>
                      <p:cNvGrpSpPr>
                        <a:grpSpLocks/>
                      </p:cNvGrpSpPr>
                      <p:nvPr/>
                    </p:nvGrpSpPr>
                    <p:grpSpPr bwMode="auto">
                      <a:xfrm>
                        <a:off x="768" y="1536"/>
                        <a:ext cx="144" cy="192"/>
                        <a:chOff x="480" y="1536"/>
                        <a:chExt cx="144" cy="192"/>
                      </a:xfrm>
                    </p:grpSpPr>
                    <p:sp>
                      <p:nvSpPr>
                        <p:cNvPr id="89133" name="Line 38"/>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134" name="Line 39"/>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89114" name="Text Box 40"/>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89115" name="Group 41"/>
                <p:cNvGrpSpPr>
                  <a:grpSpLocks/>
                </p:cNvGrpSpPr>
                <p:nvPr/>
              </p:nvGrpSpPr>
              <p:grpSpPr bwMode="auto">
                <a:xfrm>
                  <a:off x="480" y="1680"/>
                  <a:ext cx="672" cy="250"/>
                  <a:chOff x="480" y="1728"/>
                  <a:chExt cx="672" cy="250"/>
                </a:xfrm>
              </p:grpSpPr>
              <p:sp>
                <p:nvSpPr>
                  <p:cNvPr id="89122" name="Text Box 42"/>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9123" name="Text Box 43"/>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9124" name="Text Box 44"/>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9125" name="Text Box 45"/>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9116" name="Text Box 46"/>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89117" name="Text Box 47"/>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9118" name="Text Box 48"/>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89119" name="Text Box 49"/>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89120" name="Text Box 50"/>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89121" name="Text Box 51"/>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89109" name="Text Box 52"/>
              <p:cNvSpPr txBox="1">
                <a:spLocks noChangeArrowheads="1"/>
              </p:cNvSpPr>
              <p:nvPr/>
            </p:nvSpPr>
            <p:spPr bwMode="auto">
              <a:xfrm>
                <a:off x="1536" y="2544"/>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sp>
            <p:nvSpPr>
              <p:cNvPr id="89110" name="Text Box 53"/>
              <p:cNvSpPr txBox="1">
                <a:spLocks noChangeArrowheads="1"/>
              </p:cNvSpPr>
              <p:nvPr/>
            </p:nvSpPr>
            <p:spPr bwMode="auto">
              <a:xfrm>
                <a:off x="2160"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89111" name="Text Box 54"/>
              <p:cNvSpPr txBox="1">
                <a:spLocks noChangeArrowheads="1"/>
              </p:cNvSpPr>
              <p:nvPr/>
            </p:nvSpPr>
            <p:spPr bwMode="auto">
              <a:xfrm>
                <a:off x="2448"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89112" name="Text Box 55"/>
              <p:cNvSpPr txBox="1">
                <a:spLocks noChangeArrowheads="1"/>
              </p:cNvSpPr>
              <p:nvPr/>
            </p:nvSpPr>
            <p:spPr bwMode="auto">
              <a:xfrm>
                <a:off x="2736"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grpSp>
      </p:grpSp>
      <p:grpSp>
        <p:nvGrpSpPr>
          <p:cNvPr id="471096" name="Group 56"/>
          <p:cNvGrpSpPr>
            <a:grpSpLocks/>
          </p:cNvGrpSpPr>
          <p:nvPr/>
        </p:nvGrpSpPr>
        <p:grpSpPr bwMode="auto">
          <a:xfrm>
            <a:off x="152400" y="685800"/>
            <a:ext cx="3886200" cy="1295400"/>
            <a:chOff x="96" y="432"/>
            <a:chExt cx="2448" cy="768"/>
          </a:xfrm>
        </p:grpSpPr>
        <p:sp>
          <p:nvSpPr>
            <p:cNvPr id="89104" name="AutoShape 57"/>
            <p:cNvSpPr>
              <a:spLocks noChangeArrowheads="1"/>
            </p:cNvSpPr>
            <p:nvPr/>
          </p:nvSpPr>
          <p:spPr bwMode="auto">
            <a:xfrm>
              <a:off x="96" y="432"/>
              <a:ext cx="2448" cy="768"/>
            </a:xfrm>
            <a:prstGeom prst="rightArrow">
              <a:avLst>
                <a:gd name="adj1" fmla="val 50000"/>
                <a:gd name="adj2" fmla="val 79688"/>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5" name="Text Box 58"/>
            <p:cNvSpPr txBox="1">
              <a:spLocks noChangeArrowheads="1"/>
            </p:cNvSpPr>
            <p:nvPr/>
          </p:nvSpPr>
          <p:spPr bwMode="auto">
            <a:xfrm>
              <a:off x="144" y="624"/>
              <a:ext cx="2352" cy="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sz="2000"/>
                <a:t>Rounded bracket means      </a:t>
              </a:r>
              <a:r>
                <a:rPr kumimoji="0" lang="en-US" sz="2000" b="1" u="sng">
                  <a:solidFill>
                    <a:srgbClr val="CC3300"/>
                  </a:solidFill>
                </a:rPr>
                <a:t>cannot</a:t>
              </a:r>
              <a:r>
                <a:rPr kumimoji="0" lang="en-US" sz="2000">
                  <a:solidFill>
                    <a:srgbClr val="CC3300"/>
                  </a:solidFill>
                </a:rPr>
                <a:t> </a:t>
              </a:r>
              <a:r>
                <a:rPr kumimoji="0" lang="en-US" sz="2000"/>
                <a:t>equal -2</a:t>
              </a:r>
            </a:p>
          </p:txBody>
        </p:sp>
      </p:grpSp>
      <p:grpSp>
        <p:nvGrpSpPr>
          <p:cNvPr id="471099" name="Group 59"/>
          <p:cNvGrpSpPr>
            <a:grpSpLocks/>
          </p:cNvGrpSpPr>
          <p:nvPr/>
        </p:nvGrpSpPr>
        <p:grpSpPr bwMode="auto">
          <a:xfrm>
            <a:off x="5410200" y="609600"/>
            <a:ext cx="3733800" cy="1295400"/>
            <a:chOff x="3408" y="384"/>
            <a:chExt cx="2352" cy="816"/>
          </a:xfrm>
        </p:grpSpPr>
        <p:sp>
          <p:nvSpPr>
            <p:cNvPr id="89102" name="AutoShape 60"/>
            <p:cNvSpPr>
              <a:spLocks noChangeArrowheads="1"/>
            </p:cNvSpPr>
            <p:nvPr/>
          </p:nvSpPr>
          <p:spPr bwMode="auto">
            <a:xfrm>
              <a:off x="3408" y="384"/>
              <a:ext cx="2352" cy="816"/>
            </a:xfrm>
            <a:prstGeom prst="leftArrow">
              <a:avLst>
                <a:gd name="adj1" fmla="val 50000"/>
                <a:gd name="adj2" fmla="val 72059"/>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3" name="Text Box 61"/>
            <p:cNvSpPr txBox="1">
              <a:spLocks noChangeArrowheads="1"/>
            </p:cNvSpPr>
            <p:nvPr/>
          </p:nvSpPr>
          <p:spPr bwMode="auto">
            <a:xfrm>
              <a:off x="3600" y="576"/>
              <a:ext cx="2160" cy="442"/>
            </a:xfrm>
            <a:prstGeom prst="rect">
              <a:avLst/>
            </a:prstGeom>
            <a:noFill/>
            <a:ln>
              <a:noFill/>
            </a:ln>
            <a:effectLst/>
            <a:extLst>
              <a:ext uri="{909E8E84-426E-40DD-AFC4-6F175D3DCCD1}">
                <a14:hiddenFill xmlns:a14="http://schemas.microsoft.com/office/drawing/2010/main">
                  <a:solidFill>
                    <a:srgbClr val="66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sz="2000"/>
                <a:t>Squared bracket means         </a:t>
              </a:r>
              <a:r>
                <a:rPr kumimoji="0" lang="en-US" sz="2000" b="1" u="sng">
                  <a:solidFill>
                    <a:srgbClr val="CC3300"/>
                  </a:solidFill>
                </a:rPr>
                <a:t>can</a:t>
              </a:r>
              <a:r>
                <a:rPr kumimoji="0" lang="en-US" sz="2000"/>
                <a:t> equal 4</a:t>
              </a:r>
            </a:p>
          </p:txBody>
        </p:sp>
      </p:grpSp>
      <p:sp>
        <p:nvSpPr>
          <p:cNvPr id="471102" name="Text Box 62"/>
          <p:cNvSpPr txBox="1">
            <a:spLocks noChangeArrowheads="1"/>
          </p:cNvSpPr>
          <p:nvPr/>
        </p:nvSpPr>
        <p:spPr bwMode="auto">
          <a:xfrm>
            <a:off x="1143000" y="2362200"/>
            <a:ext cx="7010400" cy="822325"/>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a:solidFill>
                  <a:srgbClr val="66FFFF"/>
                </a:solidFill>
                <a:latin typeface="Arial" charset="0"/>
              </a:rPr>
              <a:t>The brackets used in the interval notation above are the same ones used when you graph this.</a:t>
            </a:r>
          </a:p>
        </p:txBody>
      </p:sp>
      <p:sp>
        <p:nvSpPr>
          <p:cNvPr id="471103" name="Text Box 63"/>
          <p:cNvSpPr txBox="1">
            <a:spLocks noChangeArrowheads="1"/>
          </p:cNvSpPr>
          <p:nvPr/>
        </p:nvSpPr>
        <p:spPr bwMode="auto">
          <a:xfrm>
            <a:off x="3581400" y="3657600"/>
            <a:ext cx="30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200" b="1">
                <a:solidFill>
                  <a:schemeClr val="accent2"/>
                </a:solidFill>
              </a:rPr>
              <a:t>(</a:t>
            </a:r>
          </a:p>
        </p:txBody>
      </p:sp>
      <p:sp>
        <p:nvSpPr>
          <p:cNvPr id="471104" name="Text Box 64"/>
          <p:cNvSpPr txBox="1">
            <a:spLocks noChangeArrowheads="1"/>
          </p:cNvSpPr>
          <p:nvPr/>
        </p:nvSpPr>
        <p:spPr bwMode="auto">
          <a:xfrm>
            <a:off x="4953000" y="3657600"/>
            <a:ext cx="30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200" b="1">
                <a:solidFill>
                  <a:schemeClr val="accent2"/>
                </a:solidFill>
              </a:rPr>
              <a:t>]</a:t>
            </a:r>
          </a:p>
        </p:txBody>
      </p:sp>
      <p:sp>
        <p:nvSpPr>
          <p:cNvPr id="471105" name="Line 65"/>
          <p:cNvSpPr>
            <a:spLocks noChangeShapeType="1"/>
          </p:cNvSpPr>
          <p:nvPr/>
        </p:nvSpPr>
        <p:spPr bwMode="auto">
          <a:xfrm>
            <a:off x="3733800" y="3962400"/>
            <a:ext cx="13716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06" name="Text Box 66"/>
          <p:cNvSpPr txBox="1">
            <a:spLocks noChangeArrowheads="1"/>
          </p:cNvSpPr>
          <p:nvPr/>
        </p:nvSpPr>
        <p:spPr bwMode="auto">
          <a:xfrm>
            <a:off x="381000" y="5257800"/>
            <a:ext cx="8534400" cy="457200"/>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solidFill>
                  <a:srgbClr val="66FFFF"/>
                </a:solidFill>
                <a:latin typeface="Arial" charset="0"/>
              </a:rPr>
              <a:t>This means everything between –2 and 4 but not including -2</a:t>
            </a:r>
          </a:p>
        </p:txBody>
      </p:sp>
      <p:sp>
        <p:nvSpPr>
          <p:cNvPr id="471107" name="Line 67"/>
          <p:cNvSpPr>
            <a:spLocks noChangeShapeType="1"/>
          </p:cNvSpPr>
          <p:nvPr/>
        </p:nvSpPr>
        <p:spPr bwMode="auto">
          <a:xfrm flipV="1">
            <a:off x="3810000" y="1524000"/>
            <a:ext cx="381000" cy="220980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08" name="Line 68"/>
          <p:cNvSpPr>
            <a:spLocks noChangeShapeType="1"/>
          </p:cNvSpPr>
          <p:nvPr/>
        </p:nvSpPr>
        <p:spPr bwMode="auto">
          <a:xfrm flipV="1">
            <a:off x="5105400" y="1600200"/>
            <a:ext cx="152400" cy="213360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ppt_w</p:attrName>
                                        </p:attrNameLst>
                                      </p:cBhvr>
                                      <p:tavLst>
                                        <p:tav tm="0">
                                          <p:val>
                                            <p:fltVal val="0"/>
                                          </p:val>
                                        </p:tav>
                                        <p:tav tm="100000">
                                          <p:val>
                                            <p:strVal val="#ppt_w"/>
                                          </p:val>
                                        </p:tav>
                                      </p:tavLst>
                                    </p:anim>
                                    <p:anim calcmode="lin" valueType="num">
                                      <p:cBhvr>
                                        <p:cTn id="8" dur="1000" fill="hold"/>
                                        <p:tgtEl>
                                          <p:spTgt spid="471042"/>
                                        </p:tgtEl>
                                        <p:attrNameLst>
                                          <p:attrName>ppt_h</p:attrName>
                                        </p:attrNameLst>
                                      </p:cBhvr>
                                      <p:tavLst>
                                        <p:tav tm="0">
                                          <p:val>
                                            <p:fltVal val="0"/>
                                          </p:val>
                                        </p:tav>
                                        <p:tav tm="100000">
                                          <p:val>
                                            <p:strVal val="#ppt_h"/>
                                          </p:val>
                                        </p:tav>
                                      </p:tavLst>
                                    </p:anim>
                                    <p:anim calcmode="lin" valueType="num">
                                      <p:cBhvr>
                                        <p:cTn id="9" dur="1000" fill="hold"/>
                                        <p:tgtEl>
                                          <p:spTgt spid="4710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710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471106"/>
                                        </p:tgtEl>
                                        <p:attrNameLst>
                                          <p:attrName>style.visibility</p:attrName>
                                        </p:attrNameLst>
                                      </p:cBhvr>
                                      <p:to>
                                        <p:strVal val="visible"/>
                                      </p:to>
                                    </p:set>
                                    <p:animEffect transition="in" filter="slide(fromTop)">
                                      <p:cBhvr>
                                        <p:cTn id="15" dur="500"/>
                                        <p:tgtEl>
                                          <p:spTgt spid="47110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471096"/>
                                        </p:tgtEl>
                                        <p:attrNameLst>
                                          <p:attrName>style.visibility</p:attrName>
                                        </p:attrNameLst>
                                      </p:cBhvr>
                                      <p:to>
                                        <p:strVal val="visible"/>
                                      </p:to>
                                    </p:set>
                                    <p:animEffect transition="in" filter="wipe(left)">
                                      <p:cBhvr>
                                        <p:cTn id="20" dur="500"/>
                                        <p:tgtEl>
                                          <p:spTgt spid="47109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2" fill="hold" nodeType="clickEffect">
                                  <p:stCondLst>
                                    <p:cond delay="0"/>
                                  </p:stCondLst>
                                  <p:childTnLst>
                                    <p:set>
                                      <p:cBhvr>
                                        <p:cTn id="24" dur="1" fill="hold">
                                          <p:stCondLst>
                                            <p:cond delay="0"/>
                                          </p:stCondLst>
                                        </p:cTn>
                                        <p:tgtEl>
                                          <p:spTgt spid="471099"/>
                                        </p:tgtEl>
                                        <p:attrNameLst>
                                          <p:attrName>style.visibility</p:attrName>
                                        </p:attrNameLst>
                                      </p:cBhvr>
                                      <p:to>
                                        <p:strVal val="visible"/>
                                      </p:to>
                                    </p:set>
                                    <p:animEffect transition="in" filter="wipe(right)">
                                      <p:cBhvr>
                                        <p:cTn id="25" dur="500"/>
                                        <p:tgtEl>
                                          <p:spTgt spid="47109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471102"/>
                                        </p:tgtEl>
                                        <p:attrNameLst>
                                          <p:attrName>style.visibility</p:attrName>
                                        </p:attrNameLst>
                                      </p:cBhvr>
                                      <p:to>
                                        <p:strVal val="visible"/>
                                      </p:to>
                                    </p:set>
                                    <p:animEffect transition="in" filter="slide(fromBottom)">
                                      <p:cBhvr>
                                        <p:cTn id="30" dur="500"/>
                                        <p:tgtEl>
                                          <p:spTgt spid="47110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 fill="hold" nodeType="clickEffect">
                                  <p:stCondLst>
                                    <p:cond delay="0"/>
                                  </p:stCondLst>
                                  <p:childTnLst>
                                    <p:set>
                                      <p:cBhvr>
                                        <p:cTn id="34" dur="1" fill="hold">
                                          <p:stCondLst>
                                            <p:cond delay="0"/>
                                          </p:stCondLst>
                                        </p:cTn>
                                        <p:tgtEl>
                                          <p:spTgt spid="471044"/>
                                        </p:tgtEl>
                                        <p:attrNameLst>
                                          <p:attrName>style.visibility</p:attrName>
                                        </p:attrNameLst>
                                      </p:cBhvr>
                                      <p:to>
                                        <p:strVal val="visible"/>
                                      </p:to>
                                    </p:set>
                                    <p:anim calcmode="lin" valueType="num">
                                      <p:cBhvr additive="base">
                                        <p:cTn id="35" dur="500" fill="hold"/>
                                        <p:tgtEl>
                                          <p:spTgt spid="471044"/>
                                        </p:tgtEl>
                                        <p:attrNameLst>
                                          <p:attrName>ppt_x</p:attrName>
                                        </p:attrNameLst>
                                      </p:cBhvr>
                                      <p:tavLst>
                                        <p:tav tm="0">
                                          <p:val>
                                            <p:strVal val="#ppt_x"/>
                                          </p:val>
                                        </p:tav>
                                        <p:tav tm="100000">
                                          <p:val>
                                            <p:strVal val="#ppt_x"/>
                                          </p:val>
                                        </p:tav>
                                      </p:tavLst>
                                    </p:anim>
                                    <p:anim calcmode="lin" valueType="num">
                                      <p:cBhvr additive="base">
                                        <p:cTn id="36" dur="500" fill="hold"/>
                                        <p:tgtEl>
                                          <p:spTgt spid="471044"/>
                                        </p:tgtEl>
                                        <p:attrNameLst>
                                          <p:attrName>ppt_y</p:attrName>
                                        </p:attrNameLst>
                                      </p:cBhvr>
                                      <p:tavLst>
                                        <p:tav tm="0">
                                          <p:val>
                                            <p:strVal val="0-#ppt_h/2"/>
                                          </p:val>
                                        </p:tav>
                                        <p:tav tm="100000">
                                          <p:val>
                                            <p:strVal val="#ppt_y"/>
                                          </p:val>
                                        </p:tav>
                                      </p:tavLst>
                                    </p:anim>
                                  </p:childTnLst>
                                </p:cTn>
                              </p:par>
                            </p:childTnLst>
                          </p:cTn>
                        </p:par>
                        <p:par>
                          <p:cTn id="37" fill="hold" nodeType="afterGroup">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471103"/>
                                        </p:tgtEl>
                                        <p:attrNameLst>
                                          <p:attrName>style.visibility</p:attrName>
                                        </p:attrNameLst>
                                      </p:cBhvr>
                                      <p:to>
                                        <p:strVal val="visible"/>
                                      </p:to>
                                    </p:set>
                                  </p:childTnLst>
                                </p:cTn>
                              </p:par>
                            </p:childTnLst>
                          </p:cTn>
                        </p:par>
                        <p:par>
                          <p:cTn id="40" fill="hold" nodeType="afterGroup">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471105"/>
                                        </p:tgtEl>
                                        <p:attrNameLst>
                                          <p:attrName>style.visibility</p:attrName>
                                        </p:attrNameLst>
                                      </p:cBhvr>
                                      <p:to>
                                        <p:strVal val="visible"/>
                                      </p:to>
                                    </p:set>
                                    <p:animEffect transition="in" filter="wipe(left)">
                                      <p:cBhvr>
                                        <p:cTn id="43" dur="500"/>
                                        <p:tgtEl>
                                          <p:spTgt spid="471105"/>
                                        </p:tgtEl>
                                      </p:cBhvr>
                                    </p:animEffect>
                                  </p:childTnLst>
                                </p:cTn>
                              </p:par>
                            </p:childTnLst>
                          </p:cTn>
                        </p:par>
                        <p:par>
                          <p:cTn id="44" fill="hold" nodeType="afterGroup">
                            <p:stCondLst>
                              <p:cond delay="1500"/>
                            </p:stCondLst>
                            <p:childTnLst>
                              <p:par>
                                <p:cTn id="45" presetID="1" presetClass="entr" presetSubtype="0" fill="hold" grpId="0" nodeType="afterEffect">
                                  <p:stCondLst>
                                    <p:cond delay="0"/>
                                  </p:stCondLst>
                                  <p:childTnLst>
                                    <p:set>
                                      <p:cBhvr>
                                        <p:cTn id="46" dur="1" fill="hold">
                                          <p:stCondLst>
                                            <p:cond delay="499"/>
                                          </p:stCondLst>
                                        </p:cTn>
                                        <p:tgtEl>
                                          <p:spTgt spid="47110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471107"/>
                                        </p:tgtEl>
                                        <p:attrNameLst>
                                          <p:attrName>style.visibility</p:attrName>
                                        </p:attrNameLst>
                                      </p:cBhvr>
                                      <p:to>
                                        <p:strVal val="visible"/>
                                      </p:to>
                                    </p:set>
                                    <p:animEffect transition="in" filter="wipe(down)">
                                      <p:cBhvr>
                                        <p:cTn id="51" dur="500"/>
                                        <p:tgtEl>
                                          <p:spTgt spid="471107"/>
                                        </p:tgtEl>
                                      </p:cBhvr>
                                    </p:animEffect>
                                  </p:childTnLst>
                                </p:cTn>
                              </p:par>
                            </p:childTnLst>
                          </p:cTn>
                        </p:par>
                        <p:par>
                          <p:cTn id="52" fill="hold" nodeType="afterGroup">
                            <p:stCondLst>
                              <p:cond delay="500"/>
                            </p:stCondLst>
                            <p:childTnLst>
                              <p:par>
                                <p:cTn id="53" presetID="22" presetClass="entr" presetSubtype="4" fill="hold" grpId="0" nodeType="afterEffect">
                                  <p:stCondLst>
                                    <p:cond delay="0"/>
                                  </p:stCondLst>
                                  <p:childTnLst>
                                    <p:set>
                                      <p:cBhvr>
                                        <p:cTn id="54" dur="1" fill="hold">
                                          <p:stCondLst>
                                            <p:cond delay="0"/>
                                          </p:stCondLst>
                                        </p:cTn>
                                        <p:tgtEl>
                                          <p:spTgt spid="471108"/>
                                        </p:tgtEl>
                                        <p:attrNameLst>
                                          <p:attrName>style.visibility</p:attrName>
                                        </p:attrNameLst>
                                      </p:cBhvr>
                                      <p:to>
                                        <p:strVal val="visible"/>
                                      </p:to>
                                    </p:set>
                                    <p:animEffect transition="in" filter="wipe(down)">
                                      <p:cBhvr>
                                        <p:cTn id="55" dur="500"/>
                                        <p:tgtEl>
                                          <p:spTgt spid="471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2" grpId="0" animBg="1" autoUpdateAnimBg="0"/>
      <p:bldP spid="471103" grpId="0" autoUpdateAnimBg="0"/>
      <p:bldP spid="471104" grpId="0" autoUpdateAnimBg="0"/>
      <p:bldP spid="471105" grpId="0" animBg="1"/>
      <p:bldP spid="471106" grpId="0" animBg="1" autoUpdateAnimBg="0"/>
      <p:bldP spid="471107" grpId="0" animBg="1"/>
      <p:bldP spid="471108"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2066" name="Group 2"/>
          <p:cNvGrpSpPr>
            <a:grpSpLocks/>
          </p:cNvGrpSpPr>
          <p:nvPr/>
        </p:nvGrpSpPr>
        <p:grpSpPr bwMode="auto">
          <a:xfrm>
            <a:off x="2286000" y="2819400"/>
            <a:ext cx="4114800" cy="625475"/>
            <a:chOff x="432" y="2880"/>
            <a:chExt cx="2592" cy="394"/>
          </a:xfrm>
        </p:grpSpPr>
        <p:sp>
          <p:nvSpPr>
            <p:cNvPr id="90130" name="Text Box 3"/>
            <p:cNvSpPr txBox="1">
              <a:spLocks noChangeArrowheads="1"/>
            </p:cNvSpPr>
            <p:nvPr/>
          </p:nvSpPr>
          <p:spPr bwMode="auto">
            <a:xfrm>
              <a:off x="1872" y="302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90131" name="Group 4"/>
            <p:cNvGrpSpPr>
              <a:grpSpLocks/>
            </p:cNvGrpSpPr>
            <p:nvPr/>
          </p:nvGrpSpPr>
          <p:grpSpPr bwMode="auto">
            <a:xfrm>
              <a:off x="432" y="2880"/>
              <a:ext cx="2592" cy="394"/>
              <a:chOff x="432" y="2400"/>
              <a:chExt cx="2592" cy="394"/>
            </a:xfrm>
          </p:grpSpPr>
          <p:grpSp>
            <p:nvGrpSpPr>
              <p:cNvPr id="90132" name="Group 5"/>
              <p:cNvGrpSpPr>
                <a:grpSpLocks/>
              </p:cNvGrpSpPr>
              <p:nvPr/>
            </p:nvGrpSpPr>
            <p:grpSpPr bwMode="auto">
              <a:xfrm>
                <a:off x="432" y="2400"/>
                <a:ext cx="2592" cy="394"/>
                <a:chOff x="240" y="1536"/>
                <a:chExt cx="2592" cy="394"/>
              </a:xfrm>
            </p:grpSpPr>
            <p:grpSp>
              <p:nvGrpSpPr>
                <p:cNvPr id="90137" name="Group 6"/>
                <p:cNvGrpSpPr>
                  <a:grpSpLocks/>
                </p:cNvGrpSpPr>
                <p:nvPr/>
              </p:nvGrpSpPr>
              <p:grpSpPr bwMode="auto">
                <a:xfrm>
                  <a:off x="240" y="1536"/>
                  <a:ext cx="2592" cy="192"/>
                  <a:chOff x="240" y="1536"/>
                  <a:chExt cx="2592" cy="192"/>
                </a:xfrm>
              </p:grpSpPr>
              <p:sp>
                <p:nvSpPr>
                  <p:cNvPr id="90150" name="Line 7"/>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0151" name="Group 8"/>
                  <p:cNvGrpSpPr>
                    <a:grpSpLocks/>
                  </p:cNvGrpSpPr>
                  <p:nvPr/>
                </p:nvGrpSpPr>
                <p:grpSpPr bwMode="auto">
                  <a:xfrm>
                    <a:off x="480" y="1536"/>
                    <a:ext cx="1008" cy="192"/>
                    <a:chOff x="480" y="1536"/>
                    <a:chExt cx="1008" cy="192"/>
                  </a:xfrm>
                </p:grpSpPr>
                <p:grpSp>
                  <p:nvGrpSpPr>
                    <p:cNvPr id="90167" name="Group 9"/>
                    <p:cNvGrpSpPr>
                      <a:grpSpLocks/>
                    </p:cNvGrpSpPr>
                    <p:nvPr/>
                  </p:nvGrpSpPr>
                  <p:grpSpPr bwMode="auto">
                    <a:xfrm>
                      <a:off x="480" y="1536"/>
                      <a:ext cx="432" cy="192"/>
                      <a:chOff x="480" y="1536"/>
                      <a:chExt cx="432" cy="192"/>
                    </a:xfrm>
                  </p:grpSpPr>
                  <p:grpSp>
                    <p:nvGrpSpPr>
                      <p:cNvPr id="90175" name="Group 10"/>
                      <p:cNvGrpSpPr>
                        <a:grpSpLocks/>
                      </p:cNvGrpSpPr>
                      <p:nvPr/>
                    </p:nvGrpSpPr>
                    <p:grpSpPr bwMode="auto">
                      <a:xfrm>
                        <a:off x="480" y="1536"/>
                        <a:ext cx="144" cy="192"/>
                        <a:chOff x="480" y="1536"/>
                        <a:chExt cx="144" cy="192"/>
                      </a:xfrm>
                    </p:grpSpPr>
                    <p:sp>
                      <p:nvSpPr>
                        <p:cNvPr id="90179" name="Line 11"/>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80" name="Line 12"/>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0176" name="Group 13"/>
                      <p:cNvGrpSpPr>
                        <a:grpSpLocks/>
                      </p:cNvGrpSpPr>
                      <p:nvPr/>
                    </p:nvGrpSpPr>
                    <p:grpSpPr bwMode="auto">
                      <a:xfrm>
                        <a:off x="768" y="1536"/>
                        <a:ext cx="144" cy="192"/>
                        <a:chOff x="480" y="1536"/>
                        <a:chExt cx="144" cy="192"/>
                      </a:xfrm>
                    </p:grpSpPr>
                    <p:sp>
                      <p:nvSpPr>
                        <p:cNvPr id="90177" name="Line 14"/>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78" name="Line 15"/>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90168" name="Group 16"/>
                    <p:cNvGrpSpPr>
                      <a:grpSpLocks/>
                    </p:cNvGrpSpPr>
                    <p:nvPr/>
                  </p:nvGrpSpPr>
                  <p:grpSpPr bwMode="auto">
                    <a:xfrm>
                      <a:off x="1056" y="1536"/>
                      <a:ext cx="432" cy="192"/>
                      <a:chOff x="480" y="1536"/>
                      <a:chExt cx="432" cy="192"/>
                    </a:xfrm>
                  </p:grpSpPr>
                  <p:grpSp>
                    <p:nvGrpSpPr>
                      <p:cNvPr id="90169" name="Group 17"/>
                      <p:cNvGrpSpPr>
                        <a:grpSpLocks/>
                      </p:cNvGrpSpPr>
                      <p:nvPr/>
                    </p:nvGrpSpPr>
                    <p:grpSpPr bwMode="auto">
                      <a:xfrm>
                        <a:off x="480" y="1536"/>
                        <a:ext cx="144" cy="192"/>
                        <a:chOff x="480" y="1536"/>
                        <a:chExt cx="144" cy="192"/>
                      </a:xfrm>
                    </p:grpSpPr>
                    <p:sp>
                      <p:nvSpPr>
                        <p:cNvPr id="90173" name="Line 18"/>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74" name="Line 19"/>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0170" name="Group 20"/>
                      <p:cNvGrpSpPr>
                        <a:grpSpLocks/>
                      </p:cNvGrpSpPr>
                      <p:nvPr/>
                    </p:nvGrpSpPr>
                    <p:grpSpPr bwMode="auto">
                      <a:xfrm>
                        <a:off x="768" y="1536"/>
                        <a:ext cx="144" cy="192"/>
                        <a:chOff x="480" y="1536"/>
                        <a:chExt cx="144" cy="192"/>
                      </a:xfrm>
                    </p:grpSpPr>
                    <p:sp>
                      <p:nvSpPr>
                        <p:cNvPr id="90171" name="Line 21"/>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72" name="Line 22"/>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90152" name="Group 23"/>
                  <p:cNvGrpSpPr>
                    <a:grpSpLocks/>
                  </p:cNvGrpSpPr>
                  <p:nvPr/>
                </p:nvGrpSpPr>
                <p:grpSpPr bwMode="auto">
                  <a:xfrm>
                    <a:off x="1632" y="1536"/>
                    <a:ext cx="1008" cy="192"/>
                    <a:chOff x="480" y="1536"/>
                    <a:chExt cx="1008" cy="192"/>
                  </a:xfrm>
                </p:grpSpPr>
                <p:grpSp>
                  <p:nvGrpSpPr>
                    <p:cNvPr id="90153" name="Group 24"/>
                    <p:cNvGrpSpPr>
                      <a:grpSpLocks/>
                    </p:cNvGrpSpPr>
                    <p:nvPr/>
                  </p:nvGrpSpPr>
                  <p:grpSpPr bwMode="auto">
                    <a:xfrm>
                      <a:off x="480" y="1536"/>
                      <a:ext cx="432" cy="192"/>
                      <a:chOff x="480" y="1536"/>
                      <a:chExt cx="432" cy="192"/>
                    </a:xfrm>
                  </p:grpSpPr>
                  <p:grpSp>
                    <p:nvGrpSpPr>
                      <p:cNvPr id="90161" name="Group 25"/>
                      <p:cNvGrpSpPr>
                        <a:grpSpLocks/>
                      </p:cNvGrpSpPr>
                      <p:nvPr/>
                    </p:nvGrpSpPr>
                    <p:grpSpPr bwMode="auto">
                      <a:xfrm>
                        <a:off x="480" y="1536"/>
                        <a:ext cx="144" cy="192"/>
                        <a:chOff x="480" y="1536"/>
                        <a:chExt cx="144" cy="192"/>
                      </a:xfrm>
                    </p:grpSpPr>
                    <p:sp>
                      <p:nvSpPr>
                        <p:cNvPr id="90165" name="Line 26"/>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66" name="Line 27"/>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0162" name="Group 28"/>
                      <p:cNvGrpSpPr>
                        <a:grpSpLocks/>
                      </p:cNvGrpSpPr>
                      <p:nvPr/>
                    </p:nvGrpSpPr>
                    <p:grpSpPr bwMode="auto">
                      <a:xfrm>
                        <a:off x="768" y="1536"/>
                        <a:ext cx="144" cy="192"/>
                        <a:chOff x="480" y="1536"/>
                        <a:chExt cx="144" cy="192"/>
                      </a:xfrm>
                    </p:grpSpPr>
                    <p:sp>
                      <p:nvSpPr>
                        <p:cNvPr id="90163" name="Line 29"/>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64" name="Line 30"/>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90154" name="Group 31"/>
                    <p:cNvGrpSpPr>
                      <a:grpSpLocks/>
                    </p:cNvGrpSpPr>
                    <p:nvPr/>
                  </p:nvGrpSpPr>
                  <p:grpSpPr bwMode="auto">
                    <a:xfrm>
                      <a:off x="1056" y="1536"/>
                      <a:ext cx="432" cy="192"/>
                      <a:chOff x="480" y="1536"/>
                      <a:chExt cx="432" cy="192"/>
                    </a:xfrm>
                  </p:grpSpPr>
                  <p:grpSp>
                    <p:nvGrpSpPr>
                      <p:cNvPr id="90155" name="Group 32"/>
                      <p:cNvGrpSpPr>
                        <a:grpSpLocks/>
                      </p:cNvGrpSpPr>
                      <p:nvPr/>
                    </p:nvGrpSpPr>
                    <p:grpSpPr bwMode="auto">
                      <a:xfrm>
                        <a:off x="480" y="1536"/>
                        <a:ext cx="144" cy="192"/>
                        <a:chOff x="480" y="1536"/>
                        <a:chExt cx="144" cy="192"/>
                      </a:xfrm>
                    </p:grpSpPr>
                    <p:sp>
                      <p:nvSpPr>
                        <p:cNvPr id="90159" name="Line 33"/>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60" name="Line 34"/>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0156" name="Group 35"/>
                      <p:cNvGrpSpPr>
                        <a:grpSpLocks/>
                      </p:cNvGrpSpPr>
                      <p:nvPr/>
                    </p:nvGrpSpPr>
                    <p:grpSpPr bwMode="auto">
                      <a:xfrm>
                        <a:off x="768" y="1536"/>
                        <a:ext cx="144" cy="192"/>
                        <a:chOff x="480" y="1536"/>
                        <a:chExt cx="144" cy="192"/>
                      </a:xfrm>
                    </p:grpSpPr>
                    <p:sp>
                      <p:nvSpPr>
                        <p:cNvPr id="90157" name="Line 36"/>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58" name="Line 37"/>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90138" name="Text Box 38"/>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90139" name="Group 39"/>
                <p:cNvGrpSpPr>
                  <a:grpSpLocks/>
                </p:cNvGrpSpPr>
                <p:nvPr/>
              </p:nvGrpSpPr>
              <p:grpSpPr bwMode="auto">
                <a:xfrm>
                  <a:off x="480" y="1680"/>
                  <a:ext cx="672" cy="250"/>
                  <a:chOff x="480" y="1728"/>
                  <a:chExt cx="672" cy="250"/>
                </a:xfrm>
              </p:grpSpPr>
              <p:sp>
                <p:nvSpPr>
                  <p:cNvPr id="90146" name="Text Box 40"/>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90147" name="Text Box 41"/>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90148" name="Text Box 42"/>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90149" name="Text Box 43"/>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90140" name="Text Box 44"/>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90141" name="Text Box 45"/>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90142" name="Text Box 46"/>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90143" name="Text Box 47"/>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90144" name="Text Box 48"/>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90145" name="Text Box 49"/>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90133" name="Text Box 50"/>
              <p:cNvSpPr txBox="1">
                <a:spLocks noChangeArrowheads="1"/>
              </p:cNvSpPr>
              <p:nvPr/>
            </p:nvSpPr>
            <p:spPr bwMode="auto">
              <a:xfrm>
                <a:off x="1536" y="2544"/>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sp>
            <p:nvSpPr>
              <p:cNvPr id="90134" name="Text Box 51"/>
              <p:cNvSpPr txBox="1">
                <a:spLocks noChangeArrowheads="1"/>
              </p:cNvSpPr>
              <p:nvPr/>
            </p:nvSpPr>
            <p:spPr bwMode="auto">
              <a:xfrm>
                <a:off x="2160"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90135" name="Text Box 52"/>
              <p:cNvSpPr txBox="1">
                <a:spLocks noChangeArrowheads="1"/>
              </p:cNvSpPr>
              <p:nvPr/>
            </p:nvSpPr>
            <p:spPr bwMode="auto">
              <a:xfrm>
                <a:off x="2448"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90136" name="Text Box 53"/>
              <p:cNvSpPr txBox="1">
                <a:spLocks noChangeArrowheads="1"/>
              </p:cNvSpPr>
              <p:nvPr/>
            </p:nvSpPr>
            <p:spPr bwMode="auto">
              <a:xfrm>
                <a:off x="2736"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grpSp>
      </p:grpSp>
      <p:graphicFrame>
        <p:nvGraphicFramePr>
          <p:cNvPr id="472118" name="Object 54"/>
          <p:cNvGraphicFramePr>
            <a:graphicFrameLocks noChangeAspect="1"/>
          </p:cNvGraphicFramePr>
          <p:nvPr/>
        </p:nvGraphicFramePr>
        <p:xfrm>
          <a:off x="3352800" y="914400"/>
          <a:ext cx="1516063" cy="674688"/>
        </p:xfrm>
        <a:graphic>
          <a:graphicData uri="http://schemas.openxmlformats.org/presentationml/2006/ole">
            <mc:AlternateContent xmlns:mc="http://schemas.openxmlformats.org/markup-compatibility/2006">
              <mc:Choice xmlns:v="urn:schemas-microsoft-com:vml" Requires="v">
                <p:oleObj spid="_x0000_s90187" name="Equation" r:id="rId4" imgW="457002" imgH="203112" progId="Equation.3">
                  <p:embed/>
                </p:oleObj>
              </mc:Choice>
              <mc:Fallback>
                <p:oleObj name="Equation" r:id="rId4" imgW="457002" imgH="203112" progId="Equation.3">
                  <p:embed/>
                  <p:pic>
                    <p:nvPicPr>
                      <p:cNvPr id="0" name="Object 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914400"/>
                        <a:ext cx="1516063" cy="674688"/>
                      </a:xfrm>
                      <a:prstGeom prst="rect">
                        <a:avLst/>
                      </a:prstGeom>
                      <a:solidFill>
                        <a:srgbClr val="6699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0116" name="Text Box 55"/>
          <p:cNvSpPr txBox="1">
            <a:spLocks noChangeArrowheads="1"/>
          </p:cNvSpPr>
          <p:nvPr/>
        </p:nvSpPr>
        <p:spPr bwMode="auto">
          <a:xfrm>
            <a:off x="1981200" y="228600"/>
            <a:ext cx="4191000" cy="519113"/>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66FFFF"/>
                </a:solidFill>
                <a:latin typeface="Arial" charset="0"/>
              </a:rPr>
              <a:t>Let's look at another one </a:t>
            </a:r>
          </a:p>
        </p:txBody>
      </p:sp>
      <p:grpSp>
        <p:nvGrpSpPr>
          <p:cNvPr id="472120" name="Group 56"/>
          <p:cNvGrpSpPr>
            <a:grpSpLocks/>
          </p:cNvGrpSpPr>
          <p:nvPr/>
        </p:nvGrpSpPr>
        <p:grpSpPr bwMode="auto">
          <a:xfrm>
            <a:off x="152400" y="1066800"/>
            <a:ext cx="3124200" cy="1524000"/>
            <a:chOff x="3264" y="576"/>
            <a:chExt cx="1968" cy="960"/>
          </a:xfrm>
        </p:grpSpPr>
        <p:sp>
          <p:nvSpPr>
            <p:cNvPr id="90128" name="Oval 57"/>
            <p:cNvSpPr>
              <a:spLocks noChangeArrowheads="1"/>
            </p:cNvSpPr>
            <p:nvPr/>
          </p:nvSpPr>
          <p:spPr bwMode="auto">
            <a:xfrm>
              <a:off x="3264" y="576"/>
              <a:ext cx="1968" cy="960"/>
            </a:xfrm>
            <a:prstGeom prst="ellipse">
              <a:avLst/>
            </a:prstGeom>
            <a:solidFill>
              <a:srgbClr val="66FFFF"/>
            </a:solidFill>
            <a:ln w="28575">
              <a:solidFill>
                <a:srgbClr val="0066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29" name="Text Box 58"/>
            <p:cNvSpPr txBox="1">
              <a:spLocks noChangeArrowheads="1"/>
            </p:cNvSpPr>
            <p:nvPr/>
          </p:nvSpPr>
          <p:spPr bwMode="auto">
            <a:xfrm rot="-12470">
              <a:off x="3504" y="672"/>
              <a:ext cx="1536"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a:solidFill>
                    <a:srgbClr val="006666"/>
                  </a:solidFill>
                  <a:latin typeface="Arial" charset="0"/>
                </a:rPr>
                <a:t>This means </a:t>
              </a:r>
              <a:r>
                <a:rPr kumimoji="0" lang="en-US" i="1">
                  <a:solidFill>
                    <a:srgbClr val="006666"/>
                  </a:solidFill>
                  <a:latin typeface="Arial" charset="0"/>
                </a:rPr>
                <a:t>x</a:t>
              </a:r>
              <a:r>
                <a:rPr kumimoji="0" lang="en-US">
                  <a:solidFill>
                    <a:srgbClr val="006666"/>
                  </a:solidFill>
                  <a:latin typeface="Arial" charset="0"/>
                </a:rPr>
                <a:t> is unbounded below</a:t>
              </a:r>
            </a:p>
          </p:txBody>
        </p:sp>
      </p:grpSp>
      <p:sp>
        <p:nvSpPr>
          <p:cNvPr id="472123" name="Text Box 59"/>
          <p:cNvSpPr txBox="1">
            <a:spLocks noChangeArrowheads="1"/>
          </p:cNvSpPr>
          <p:nvPr/>
        </p:nvSpPr>
        <p:spPr bwMode="auto">
          <a:xfrm>
            <a:off x="533400" y="3962400"/>
            <a:ext cx="7848600" cy="2465388"/>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a:solidFill>
                  <a:srgbClr val="66FFFF"/>
                </a:solidFill>
                <a:latin typeface="Arial" charset="0"/>
              </a:rPr>
              <a:t>Notice how the bracket notation for graphing corresponds to the brackets in interval notation.</a:t>
            </a:r>
          </a:p>
          <a:p>
            <a:pPr algn="ctr" eaLnBrk="1" hangingPunct="1">
              <a:spcBef>
                <a:spcPct val="50000"/>
              </a:spcBef>
            </a:pPr>
            <a:r>
              <a:rPr kumimoji="0" lang="en-US">
                <a:solidFill>
                  <a:srgbClr val="66FFFF"/>
                </a:solidFill>
                <a:latin typeface="Arial" charset="0"/>
              </a:rPr>
              <a:t>Remember that square is "or equal to" and round is up to but not equal.  By the infinity sign it will always be round because it can't equal infinity (that is not a number).</a:t>
            </a:r>
          </a:p>
        </p:txBody>
      </p:sp>
      <p:sp>
        <p:nvSpPr>
          <p:cNvPr id="472124" name="Line 60"/>
          <p:cNvSpPr>
            <a:spLocks noChangeShapeType="1"/>
          </p:cNvSpPr>
          <p:nvPr/>
        </p:nvSpPr>
        <p:spPr bwMode="auto">
          <a:xfrm flipV="1">
            <a:off x="3276600" y="1905000"/>
            <a:ext cx="6858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2125" name="Line 61"/>
          <p:cNvSpPr>
            <a:spLocks noChangeShapeType="1"/>
          </p:cNvSpPr>
          <p:nvPr/>
        </p:nvSpPr>
        <p:spPr bwMode="auto">
          <a:xfrm flipV="1">
            <a:off x="3962400" y="1600200"/>
            <a:ext cx="0" cy="30480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2126" name="Group 62"/>
          <p:cNvGrpSpPr>
            <a:grpSpLocks/>
          </p:cNvGrpSpPr>
          <p:nvPr/>
        </p:nvGrpSpPr>
        <p:grpSpPr bwMode="auto">
          <a:xfrm>
            <a:off x="5029200" y="990600"/>
            <a:ext cx="3810000" cy="1524000"/>
            <a:chOff x="3264" y="576"/>
            <a:chExt cx="1968" cy="960"/>
          </a:xfrm>
        </p:grpSpPr>
        <p:sp>
          <p:nvSpPr>
            <p:cNvPr id="90126" name="Oval 63"/>
            <p:cNvSpPr>
              <a:spLocks noChangeArrowheads="1"/>
            </p:cNvSpPr>
            <p:nvPr/>
          </p:nvSpPr>
          <p:spPr bwMode="auto">
            <a:xfrm>
              <a:off x="3264" y="576"/>
              <a:ext cx="1968" cy="960"/>
            </a:xfrm>
            <a:prstGeom prst="ellipse">
              <a:avLst/>
            </a:prstGeom>
            <a:solidFill>
              <a:srgbClr val="66FFFF"/>
            </a:solidFill>
            <a:ln w="28575">
              <a:solidFill>
                <a:srgbClr val="0066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27" name="Text Box 64"/>
            <p:cNvSpPr txBox="1">
              <a:spLocks noChangeArrowheads="1"/>
            </p:cNvSpPr>
            <p:nvPr/>
          </p:nvSpPr>
          <p:spPr bwMode="auto">
            <a:xfrm rot="-12470">
              <a:off x="3504" y="672"/>
              <a:ext cx="1536"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a:solidFill>
                    <a:srgbClr val="006666"/>
                  </a:solidFill>
                  <a:latin typeface="Arial" charset="0"/>
                </a:rPr>
                <a:t>This means the largest </a:t>
              </a:r>
              <a:r>
                <a:rPr kumimoji="0" lang="en-US" i="1">
                  <a:solidFill>
                    <a:srgbClr val="006666"/>
                  </a:solidFill>
                  <a:latin typeface="Arial" charset="0"/>
                </a:rPr>
                <a:t>x</a:t>
              </a:r>
              <a:r>
                <a:rPr kumimoji="0" lang="en-US">
                  <a:solidFill>
                    <a:srgbClr val="006666"/>
                  </a:solidFill>
                  <a:latin typeface="Arial" charset="0"/>
                </a:rPr>
                <a:t> can be is 4 but can't equal 4</a:t>
              </a:r>
            </a:p>
          </p:txBody>
        </p:sp>
      </p:grpSp>
      <p:sp>
        <p:nvSpPr>
          <p:cNvPr id="472129" name="Line 65"/>
          <p:cNvSpPr>
            <a:spLocks noChangeShapeType="1"/>
          </p:cNvSpPr>
          <p:nvPr/>
        </p:nvSpPr>
        <p:spPr bwMode="auto">
          <a:xfrm flipH="1">
            <a:off x="4495800" y="1981200"/>
            <a:ext cx="6096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2130" name="Line 66"/>
          <p:cNvSpPr>
            <a:spLocks noChangeShapeType="1"/>
          </p:cNvSpPr>
          <p:nvPr/>
        </p:nvSpPr>
        <p:spPr bwMode="auto">
          <a:xfrm flipV="1">
            <a:off x="4495800" y="1600200"/>
            <a:ext cx="0" cy="38100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2131" name="Text Box 67"/>
          <p:cNvSpPr txBox="1">
            <a:spLocks noChangeArrowheads="1"/>
          </p:cNvSpPr>
          <p:nvPr/>
        </p:nvSpPr>
        <p:spPr bwMode="auto">
          <a:xfrm>
            <a:off x="5029200" y="2667000"/>
            <a:ext cx="30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200" b="1">
                <a:solidFill>
                  <a:schemeClr val="accent2"/>
                </a:solidFill>
              </a:rPr>
              <a:t>)</a:t>
            </a:r>
          </a:p>
        </p:txBody>
      </p:sp>
      <p:sp>
        <p:nvSpPr>
          <p:cNvPr id="472132" name="Line 68"/>
          <p:cNvSpPr>
            <a:spLocks noChangeShapeType="1"/>
          </p:cNvSpPr>
          <p:nvPr/>
        </p:nvSpPr>
        <p:spPr bwMode="auto">
          <a:xfrm flipH="1">
            <a:off x="3200400" y="2971800"/>
            <a:ext cx="1981200"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472118"/>
                                        </p:tgtEl>
                                        <p:attrNameLst>
                                          <p:attrName>style.visibility</p:attrName>
                                        </p:attrNameLst>
                                      </p:cBhvr>
                                      <p:to>
                                        <p:strVal val="visible"/>
                                      </p:to>
                                    </p:set>
                                    <p:anim calcmode="lin" valueType="num">
                                      <p:cBhvr>
                                        <p:cTn id="7" dur="1000" fill="hold"/>
                                        <p:tgtEl>
                                          <p:spTgt spid="472118"/>
                                        </p:tgtEl>
                                        <p:attrNameLst>
                                          <p:attrName>ppt_w</p:attrName>
                                        </p:attrNameLst>
                                      </p:cBhvr>
                                      <p:tavLst>
                                        <p:tav tm="0">
                                          <p:val>
                                            <p:fltVal val="0"/>
                                          </p:val>
                                        </p:tav>
                                        <p:tav tm="100000">
                                          <p:val>
                                            <p:strVal val="#ppt_w"/>
                                          </p:val>
                                        </p:tav>
                                      </p:tavLst>
                                    </p:anim>
                                    <p:anim calcmode="lin" valueType="num">
                                      <p:cBhvr>
                                        <p:cTn id="8" dur="1000" fill="hold"/>
                                        <p:tgtEl>
                                          <p:spTgt spid="472118"/>
                                        </p:tgtEl>
                                        <p:attrNameLst>
                                          <p:attrName>ppt_h</p:attrName>
                                        </p:attrNameLst>
                                      </p:cBhvr>
                                      <p:tavLst>
                                        <p:tav tm="0">
                                          <p:val>
                                            <p:fltVal val="0"/>
                                          </p:val>
                                        </p:tav>
                                        <p:tav tm="100000">
                                          <p:val>
                                            <p:strVal val="#ppt_h"/>
                                          </p:val>
                                        </p:tav>
                                      </p:tavLst>
                                    </p:anim>
                                    <p:anim calcmode="lin" valueType="num">
                                      <p:cBhvr>
                                        <p:cTn id="9" dur="1000" fill="hold"/>
                                        <p:tgtEl>
                                          <p:spTgt spid="4721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7211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4" fill="hold" nodeType="afterEffect">
                                  <p:stCondLst>
                                    <p:cond delay="0"/>
                                  </p:stCondLst>
                                  <p:childTnLst>
                                    <p:set>
                                      <p:cBhvr>
                                        <p:cTn id="13" dur="1" fill="hold">
                                          <p:stCondLst>
                                            <p:cond delay="0"/>
                                          </p:stCondLst>
                                        </p:cTn>
                                        <p:tgtEl>
                                          <p:spTgt spid="472120"/>
                                        </p:tgtEl>
                                        <p:attrNameLst>
                                          <p:attrName>style.visibility</p:attrName>
                                        </p:attrNameLst>
                                      </p:cBhvr>
                                      <p:to>
                                        <p:strVal val="visible"/>
                                      </p:to>
                                    </p:set>
                                    <p:anim calcmode="lin" valueType="num">
                                      <p:cBhvr>
                                        <p:cTn id="14" dur="500" fill="hold"/>
                                        <p:tgtEl>
                                          <p:spTgt spid="472120"/>
                                        </p:tgtEl>
                                        <p:attrNameLst>
                                          <p:attrName>ppt_x</p:attrName>
                                        </p:attrNameLst>
                                      </p:cBhvr>
                                      <p:tavLst>
                                        <p:tav tm="0">
                                          <p:val>
                                            <p:strVal val="#ppt_x"/>
                                          </p:val>
                                        </p:tav>
                                        <p:tav tm="100000">
                                          <p:val>
                                            <p:strVal val="#ppt_x"/>
                                          </p:val>
                                        </p:tav>
                                      </p:tavLst>
                                    </p:anim>
                                    <p:anim calcmode="lin" valueType="num">
                                      <p:cBhvr>
                                        <p:cTn id="15" dur="500" fill="hold"/>
                                        <p:tgtEl>
                                          <p:spTgt spid="472120"/>
                                        </p:tgtEl>
                                        <p:attrNameLst>
                                          <p:attrName>ppt_y</p:attrName>
                                        </p:attrNameLst>
                                      </p:cBhvr>
                                      <p:tavLst>
                                        <p:tav tm="0">
                                          <p:val>
                                            <p:strVal val="#ppt_y+#ppt_h/2"/>
                                          </p:val>
                                        </p:tav>
                                        <p:tav tm="100000">
                                          <p:val>
                                            <p:strVal val="#ppt_y"/>
                                          </p:val>
                                        </p:tav>
                                      </p:tavLst>
                                    </p:anim>
                                    <p:anim calcmode="lin" valueType="num">
                                      <p:cBhvr>
                                        <p:cTn id="16" dur="500" fill="hold"/>
                                        <p:tgtEl>
                                          <p:spTgt spid="472120"/>
                                        </p:tgtEl>
                                        <p:attrNameLst>
                                          <p:attrName>ppt_w</p:attrName>
                                        </p:attrNameLst>
                                      </p:cBhvr>
                                      <p:tavLst>
                                        <p:tav tm="0">
                                          <p:val>
                                            <p:strVal val="#ppt_w"/>
                                          </p:val>
                                        </p:tav>
                                        <p:tav tm="100000">
                                          <p:val>
                                            <p:strVal val="#ppt_w"/>
                                          </p:val>
                                        </p:tav>
                                      </p:tavLst>
                                    </p:anim>
                                    <p:anim calcmode="lin" valueType="num">
                                      <p:cBhvr>
                                        <p:cTn id="17" dur="500" fill="hold"/>
                                        <p:tgtEl>
                                          <p:spTgt spid="472120"/>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472124"/>
                                        </p:tgtEl>
                                        <p:attrNameLst>
                                          <p:attrName>style.visibility</p:attrName>
                                        </p:attrNameLst>
                                      </p:cBhvr>
                                      <p:to>
                                        <p:strVal val="visible"/>
                                      </p:to>
                                    </p:set>
                                    <p:animEffect transition="in" filter="wipe(left)">
                                      <p:cBhvr>
                                        <p:cTn id="21" dur="500"/>
                                        <p:tgtEl>
                                          <p:spTgt spid="472124"/>
                                        </p:tgtEl>
                                      </p:cBhvr>
                                    </p:animEffect>
                                  </p:childTnLst>
                                </p:cTn>
                              </p:par>
                            </p:childTnLst>
                          </p:cTn>
                        </p:par>
                        <p:par>
                          <p:cTn id="22" fill="hold" nodeType="afterGroup">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472125"/>
                                        </p:tgtEl>
                                        <p:attrNameLst>
                                          <p:attrName>style.visibility</p:attrName>
                                        </p:attrNameLst>
                                      </p:cBhvr>
                                      <p:to>
                                        <p:strVal val="visible"/>
                                      </p:to>
                                    </p:set>
                                    <p:animEffect transition="in" filter="wipe(down)">
                                      <p:cBhvr>
                                        <p:cTn id="25" dur="500"/>
                                        <p:tgtEl>
                                          <p:spTgt spid="47212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1" fill="hold" nodeType="clickEffect">
                                  <p:stCondLst>
                                    <p:cond delay="0"/>
                                  </p:stCondLst>
                                  <p:childTnLst>
                                    <p:set>
                                      <p:cBhvr>
                                        <p:cTn id="29" dur="1" fill="hold">
                                          <p:stCondLst>
                                            <p:cond delay="0"/>
                                          </p:stCondLst>
                                        </p:cTn>
                                        <p:tgtEl>
                                          <p:spTgt spid="472126"/>
                                        </p:tgtEl>
                                        <p:attrNameLst>
                                          <p:attrName>style.visibility</p:attrName>
                                        </p:attrNameLst>
                                      </p:cBhvr>
                                      <p:to>
                                        <p:strVal val="visible"/>
                                      </p:to>
                                    </p:set>
                                    <p:anim calcmode="lin" valueType="num">
                                      <p:cBhvr>
                                        <p:cTn id="30" dur="500" fill="hold"/>
                                        <p:tgtEl>
                                          <p:spTgt spid="472126"/>
                                        </p:tgtEl>
                                        <p:attrNameLst>
                                          <p:attrName>ppt_x</p:attrName>
                                        </p:attrNameLst>
                                      </p:cBhvr>
                                      <p:tavLst>
                                        <p:tav tm="0">
                                          <p:val>
                                            <p:strVal val="#ppt_x"/>
                                          </p:val>
                                        </p:tav>
                                        <p:tav tm="100000">
                                          <p:val>
                                            <p:strVal val="#ppt_x"/>
                                          </p:val>
                                        </p:tav>
                                      </p:tavLst>
                                    </p:anim>
                                    <p:anim calcmode="lin" valueType="num">
                                      <p:cBhvr>
                                        <p:cTn id="31" dur="500" fill="hold"/>
                                        <p:tgtEl>
                                          <p:spTgt spid="472126"/>
                                        </p:tgtEl>
                                        <p:attrNameLst>
                                          <p:attrName>ppt_y</p:attrName>
                                        </p:attrNameLst>
                                      </p:cBhvr>
                                      <p:tavLst>
                                        <p:tav tm="0">
                                          <p:val>
                                            <p:strVal val="#ppt_y-#ppt_h/2"/>
                                          </p:val>
                                        </p:tav>
                                        <p:tav tm="100000">
                                          <p:val>
                                            <p:strVal val="#ppt_y"/>
                                          </p:val>
                                        </p:tav>
                                      </p:tavLst>
                                    </p:anim>
                                    <p:anim calcmode="lin" valueType="num">
                                      <p:cBhvr>
                                        <p:cTn id="32" dur="500" fill="hold"/>
                                        <p:tgtEl>
                                          <p:spTgt spid="472126"/>
                                        </p:tgtEl>
                                        <p:attrNameLst>
                                          <p:attrName>ppt_w</p:attrName>
                                        </p:attrNameLst>
                                      </p:cBhvr>
                                      <p:tavLst>
                                        <p:tav tm="0">
                                          <p:val>
                                            <p:strVal val="#ppt_w"/>
                                          </p:val>
                                        </p:tav>
                                        <p:tav tm="100000">
                                          <p:val>
                                            <p:strVal val="#ppt_w"/>
                                          </p:val>
                                        </p:tav>
                                      </p:tavLst>
                                    </p:anim>
                                    <p:anim calcmode="lin" valueType="num">
                                      <p:cBhvr>
                                        <p:cTn id="33" dur="500" fill="hold"/>
                                        <p:tgtEl>
                                          <p:spTgt spid="472126"/>
                                        </p:tgtEl>
                                        <p:attrNameLst>
                                          <p:attrName>ppt_h</p:attrName>
                                        </p:attrNameLst>
                                      </p:cBhvr>
                                      <p:tavLst>
                                        <p:tav tm="0">
                                          <p:val>
                                            <p:fltVal val="0"/>
                                          </p:val>
                                        </p:tav>
                                        <p:tav tm="100000">
                                          <p:val>
                                            <p:strVal val="#ppt_h"/>
                                          </p:val>
                                        </p:tav>
                                      </p:tavLst>
                                    </p:anim>
                                  </p:childTnLst>
                                </p:cTn>
                              </p:par>
                            </p:childTnLst>
                          </p:cTn>
                        </p:par>
                        <p:par>
                          <p:cTn id="34" fill="hold" nodeType="afterGroup">
                            <p:stCondLst>
                              <p:cond delay="500"/>
                            </p:stCondLst>
                            <p:childTnLst>
                              <p:par>
                                <p:cTn id="35" presetID="22" presetClass="entr" presetSubtype="2" fill="hold" grpId="0" nodeType="afterEffect">
                                  <p:stCondLst>
                                    <p:cond delay="0"/>
                                  </p:stCondLst>
                                  <p:childTnLst>
                                    <p:set>
                                      <p:cBhvr>
                                        <p:cTn id="36" dur="1" fill="hold">
                                          <p:stCondLst>
                                            <p:cond delay="0"/>
                                          </p:stCondLst>
                                        </p:cTn>
                                        <p:tgtEl>
                                          <p:spTgt spid="472129"/>
                                        </p:tgtEl>
                                        <p:attrNameLst>
                                          <p:attrName>style.visibility</p:attrName>
                                        </p:attrNameLst>
                                      </p:cBhvr>
                                      <p:to>
                                        <p:strVal val="visible"/>
                                      </p:to>
                                    </p:set>
                                    <p:animEffect transition="in" filter="wipe(right)">
                                      <p:cBhvr>
                                        <p:cTn id="37" dur="500"/>
                                        <p:tgtEl>
                                          <p:spTgt spid="472129"/>
                                        </p:tgtEl>
                                      </p:cBhvr>
                                    </p:animEffect>
                                  </p:childTnLst>
                                </p:cTn>
                              </p:par>
                            </p:childTnLst>
                          </p:cTn>
                        </p:par>
                        <p:par>
                          <p:cTn id="38" fill="hold" nodeType="afterGroup">
                            <p:stCondLst>
                              <p:cond delay="1000"/>
                            </p:stCondLst>
                            <p:childTnLst>
                              <p:par>
                                <p:cTn id="39" presetID="22" presetClass="entr" presetSubtype="4" fill="hold" grpId="0" nodeType="afterEffect">
                                  <p:stCondLst>
                                    <p:cond delay="0"/>
                                  </p:stCondLst>
                                  <p:childTnLst>
                                    <p:set>
                                      <p:cBhvr>
                                        <p:cTn id="40" dur="1" fill="hold">
                                          <p:stCondLst>
                                            <p:cond delay="0"/>
                                          </p:stCondLst>
                                        </p:cTn>
                                        <p:tgtEl>
                                          <p:spTgt spid="472130"/>
                                        </p:tgtEl>
                                        <p:attrNameLst>
                                          <p:attrName>style.visibility</p:attrName>
                                        </p:attrNameLst>
                                      </p:cBhvr>
                                      <p:to>
                                        <p:strVal val="visible"/>
                                      </p:to>
                                    </p:set>
                                    <p:animEffect transition="in" filter="wipe(down)">
                                      <p:cBhvr>
                                        <p:cTn id="41" dur="500"/>
                                        <p:tgtEl>
                                          <p:spTgt spid="47213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472066"/>
                                        </p:tgtEl>
                                        <p:attrNameLst>
                                          <p:attrName>style.visibility</p:attrName>
                                        </p:attrNameLst>
                                      </p:cBhvr>
                                      <p:to>
                                        <p:strVal val="visible"/>
                                      </p:to>
                                    </p:set>
                                    <p:anim calcmode="lin" valueType="num">
                                      <p:cBhvr additive="base">
                                        <p:cTn id="46" dur="500" fill="hold"/>
                                        <p:tgtEl>
                                          <p:spTgt spid="472066"/>
                                        </p:tgtEl>
                                        <p:attrNameLst>
                                          <p:attrName>ppt_x</p:attrName>
                                        </p:attrNameLst>
                                      </p:cBhvr>
                                      <p:tavLst>
                                        <p:tav tm="0">
                                          <p:val>
                                            <p:strVal val="#ppt_x"/>
                                          </p:val>
                                        </p:tav>
                                        <p:tav tm="100000">
                                          <p:val>
                                            <p:strVal val="#ppt_x"/>
                                          </p:val>
                                        </p:tav>
                                      </p:tavLst>
                                    </p:anim>
                                    <p:anim calcmode="lin" valueType="num">
                                      <p:cBhvr additive="base">
                                        <p:cTn id="47" dur="500" fill="hold"/>
                                        <p:tgtEl>
                                          <p:spTgt spid="472066"/>
                                        </p:tgtEl>
                                        <p:attrNameLst>
                                          <p:attrName>ppt_y</p:attrName>
                                        </p:attrNameLst>
                                      </p:cBhvr>
                                      <p:tavLst>
                                        <p:tav tm="0">
                                          <p:val>
                                            <p:strVal val="1+#ppt_h/2"/>
                                          </p:val>
                                        </p:tav>
                                        <p:tav tm="100000">
                                          <p:val>
                                            <p:strVal val="#ppt_y"/>
                                          </p:val>
                                        </p:tav>
                                      </p:tavLst>
                                    </p:anim>
                                  </p:childTnLst>
                                </p:cTn>
                              </p:par>
                            </p:childTnLst>
                          </p:cTn>
                        </p:par>
                        <p:par>
                          <p:cTn id="48" fill="hold" nodeType="afterGroup">
                            <p:stCondLst>
                              <p:cond delay="500"/>
                            </p:stCondLst>
                            <p:childTnLst>
                              <p:par>
                                <p:cTn id="49" presetID="1" presetClass="entr" presetSubtype="0" fill="hold" grpId="0" nodeType="afterEffect">
                                  <p:stCondLst>
                                    <p:cond delay="0"/>
                                  </p:stCondLst>
                                  <p:childTnLst>
                                    <p:set>
                                      <p:cBhvr>
                                        <p:cTn id="50" dur="1" fill="hold">
                                          <p:stCondLst>
                                            <p:cond delay="499"/>
                                          </p:stCondLst>
                                        </p:cTn>
                                        <p:tgtEl>
                                          <p:spTgt spid="472131"/>
                                        </p:tgtEl>
                                        <p:attrNameLst>
                                          <p:attrName>style.visibility</p:attrName>
                                        </p:attrNameLst>
                                      </p:cBhvr>
                                      <p:to>
                                        <p:strVal val="visible"/>
                                      </p:to>
                                    </p:set>
                                  </p:childTnLst>
                                </p:cTn>
                              </p:par>
                            </p:childTnLst>
                          </p:cTn>
                        </p:par>
                        <p:par>
                          <p:cTn id="51" fill="hold" nodeType="afterGroup">
                            <p:stCondLst>
                              <p:cond delay="1000"/>
                            </p:stCondLst>
                            <p:childTnLst>
                              <p:par>
                                <p:cTn id="52" presetID="22" presetClass="entr" presetSubtype="2" fill="hold" grpId="0" nodeType="afterEffect">
                                  <p:stCondLst>
                                    <p:cond delay="0"/>
                                  </p:stCondLst>
                                  <p:childTnLst>
                                    <p:set>
                                      <p:cBhvr>
                                        <p:cTn id="53" dur="1" fill="hold">
                                          <p:stCondLst>
                                            <p:cond delay="0"/>
                                          </p:stCondLst>
                                        </p:cTn>
                                        <p:tgtEl>
                                          <p:spTgt spid="472132"/>
                                        </p:tgtEl>
                                        <p:attrNameLst>
                                          <p:attrName>style.visibility</p:attrName>
                                        </p:attrNameLst>
                                      </p:cBhvr>
                                      <p:to>
                                        <p:strVal val="visible"/>
                                      </p:to>
                                    </p:set>
                                    <p:animEffect transition="in" filter="wipe(right)">
                                      <p:cBhvr>
                                        <p:cTn id="54" dur="500"/>
                                        <p:tgtEl>
                                          <p:spTgt spid="47213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32" fill="hold" grpId="0" nodeType="clickEffect">
                                  <p:stCondLst>
                                    <p:cond delay="0"/>
                                  </p:stCondLst>
                                  <p:childTnLst>
                                    <p:set>
                                      <p:cBhvr>
                                        <p:cTn id="58" dur="1" fill="hold">
                                          <p:stCondLst>
                                            <p:cond delay="0"/>
                                          </p:stCondLst>
                                        </p:cTn>
                                        <p:tgtEl>
                                          <p:spTgt spid="472123"/>
                                        </p:tgtEl>
                                        <p:attrNameLst>
                                          <p:attrName>style.visibility</p:attrName>
                                        </p:attrNameLst>
                                      </p:cBhvr>
                                      <p:to>
                                        <p:strVal val="visible"/>
                                      </p:to>
                                    </p:set>
                                    <p:animEffect transition="in" filter="box(out)">
                                      <p:cBhvr>
                                        <p:cTn id="59" dur="500"/>
                                        <p:tgtEl>
                                          <p:spTgt spid="472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123" grpId="0" animBg="1" autoUpdateAnimBg="0"/>
      <p:bldP spid="472124" grpId="0" animBg="1"/>
      <p:bldP spid="472125" grpId="0" animBg="1"/>
      <p:bldP spid="472129" grpId="0" animBg="1"/>
      <p:bldP spid="472130" grpId="0" animBg="1"/>
      <p:bldP spid="472131" grpId="0" autoUpdateAnimBg="0"/>
      <p:bldP spid="472132"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838200" y="533400"/>
            <a:ext cx="7620000" cy="519113"/>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sz="2800">
                <a:solidFill>
                  <a:srgbClr val="66FFFF"/>
                </a:solidFill>
                <a:latin typeface="Arial" charset="0"/>
              </a:rPr>
              <a:t>Now let's look at an "or" compound inequality                      </a:t>
            </a:r>
          </a:p>
        </p:txBody>
      </p:sp>
      <p:graphicFrame>
        <p:nvGraphicFramePr>
          <p:cNvPr id="473091" name="Object 3"/>
          <p:cNvGraphicFramePr>
            <a:graphicFrameLocks noChangeAspect="1"/>
          </p:cNvGraphicFramePr>
          <p:nvPr/>
        </p:nvGraphicFramePr>
        <p:xfrm>
          <a:off x="2438400" y="1447800"/>
          <a:ext cx="4330700" cy="579438"/>
        </p:xfrm>
        <a:graphic>
          <a:graphicData uri="http://schemas.openxmlformats.org/presentationml/2006/ole">
            <mc:AlternateContent xmlns:mc="http://schemas.openxmlformats.org/markup-compatibility/2006">
              <mc:Choice xmlns:v="urn:schemas-microsoft-com:vml" Requires="v">
                <p:oleObj spid="_x0000_s91230" name="Equation" r:id="rId4" imgW="3416300" imgH="457200" progId="Equation.3">
                  <p:embed/>
                </p:oleObj>
              </mc:Choice>
              <mc:Fallback>
                <p:oleObj name="Equation" r:id="rId4" imgW="3416300" imgH="457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447800"/>
                        <a:ext cx="4330700" cy="579438"/>
                      </a:xfrm>
                      <a:prstGeom prst="rect">
                        <a:avLst/>
                      </a:prstGeom>
                      <a:solidFill>
                        <a:srgbClr val="6699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3092" name="Text Box 4"/>
          <p:cNvSpPr txBox="1">
            <a:spLocks noChangeArrowheads="1"/>
          </p:cNvSpPr>
          <p:nvPr/>
        </p:nvSpPr>
        <p:spPr bwMode="auto">
          <a:xfrm>
            <a:off x="304800" y="5638800"/>
            <a:ext cx="8458200" cy="946150"/>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sz="2800">
                <a:solidFill>
                  <a:srgbClr val="66FFFF"/>
                </a:solidFill>
                <a:latin typeface="Arial" charset="0"/>
              </a:rPr>
              <a:t>There are two intervals to list when you list in interval notation.  </a:t>
            </a:r>
          </a:p>
        </p:txBody>
      </p:sp>
      <p:grpSp>
        <p:nvGrpSpPr>
          <p:cNvPr id="473093" name="Group 5"/>
          <p:cNvGrpSpPr>
            <a:grpSpLocks/>
          </p:cNvGrpSpPr>
          <p:nvPr/>
        </p:nvGrpSpPr>
        <p:grpSpPr bwMode="auto">
          <a:xfrm>
            <a:off x="2514600" y="2362200"/>
            <a:ext cx="4114800" cy="777875"/>
            <a:chOff x="3024" y="1680"/>
            <a:chExt cx="2592" cy="490"/>
          </a:xfrm>
        </p:grpSpPr>
        <p:grpSp>
          <p:nvGrpSpPr>
            <p:cNvPr id="91150" name="Group 6"/>
            <p:cNvGrpSpPr>
              <a:grpSpLocks/>
            </p:cNvGrpSpPr>
            <p:nvPr/>
          </p:nvGrpSpPr>
          <p:grpSpPr bwMode="auto">
            <a:xfrm>
              <a:off x="3024" y="1776"/>
              <a:ext cx="2592" cy="394"/>
              <a:chOff x="432" y="2880"/>
              <a:chExt cx="2592" cy="394"/>
            </a:xfrm>
          </p:grpSpPr>
          <p:sp>
            <p:nvSpPr>
              <p:cNvPr id="91155" name="Text Box 7"/>
              <p:cNvSpPr txBox="1">
                <a:spLocks noChangeArrowheads="1"/>
              </p:cNvSpPr>
              <p:nvPr/>
            </p:nvSpPr>
            <p:spPr bwMode="auto">
              <a:xfrm>
                <a:off x="1872" y="302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grpSp>
            <p:nvGrpSpPr>
              <p:cNvPr id="91156" name="Group 8"/>
              <p:cNvGrpSpPr>
                <a:grpSpLocks/>
              </p:cNvGrpSpPr>
              <p:nvPr/>
            </p:nvGrpSpPr>
            <p:grpSpPr bwMode="auto">
              <a:xfrm>
                <a:off x="432" y="2880"/>
                <a:ext cx="2592" cy="394"/>
                <a:chOff x="432" y="2400"/>
                <a:chExt cx="2592" cy="394"/>
              </a:xfrm>
            </p:grpSpPr>
            <p:grpSp>
              <p:nvGrpSpPr>
                <p:cNvPr id="91157" name="Group 9"/>
                <p:cNvGrpSpPr>
                  <a:grpSpLocks/>
                </p:cNvGrpSpPr>
                <p:nvPr/>
              </p:nvGrpSpPr>
              <p:grpSpPr bwMode="auto">
                <a:xfrm>
                  <a:off x="432" y="2400"/>
                  <a:ext cx="2592" cy="394"/>
                  <a:chOff x="240" y="1536"/>
                  <a:chExt cx="2592" cy="394"/>
                </a:xfrm>
              </p:grpSpPr>
              <p:grpSp>
                <p:nvGrpSpPr>
                  <p:cNvPr id="91162" name="Group 10"/>
                  <p:cNvGrpSpPr>
                    <a:grpSpLocks/>
                  </p:cNvGrpSpPr>
                  <p:nvPr/>
                </p:nvGrpSpPr>
                <p:grpSpPr bwMode="auto">
                  <a:xfrm>
                    <a:off x="240" y="1536"/>
                    <a:ext cx="2592" cy="192"/>
                    <a:chOff x="240" y="1536"/>
                    <a:chExt cx="2592" cy="192"/>
                  </a:xfrm>
                </p:grpSpPr>
                <p:sp>
                  <p:nvSpPr>
                    <p:cNvPr id="91175" name="Line 11"/>
                    <p:cNvSpPr>
                      <a:spLocks noChangeShapeType="1"/>
                    </p:cNvSpPr>
                    <p:nvPr/>
                  </p:nvSpPr>
                  <p:spPr bwMode="auto">
                    <a:xfrm>
                      <a:off x="240" y="1632"/>
                      <a:ext cx="259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1176" name="Group 12"/>
                    <p:cNvGrpSpPr>
                      <a:grpSpLocks/>
                    </p:cNvGrpSpPr>
                    <p:nvPr/>
                  </p:nvGrpSpPr>
                  <p:grpSpPr bwMode="auto">
                    <a:xfrm>
                      <a:off x="480" y="1536"/>
                      <a:ext cx="1008" cy="192"/>
                      <a:chOff x="480" y="1536"/>
                      <a:chExt cx="1008" cy="192"/>
                    </a:xfrm>
                  </p:grpSpPr>
                  <p:grpSp>
                    <p:nvGrpSpPr>
                      <p:cNvPr id="91192" name="Group 13"/>
                      <p:cNvGrpSpPr>
                        <a:grpSpLocks/>
                      </p:cNvGrpSpPr>
                      <p:nvPr/>
                    </p:nvGrpSpPr>
                    <p:grpSpPr bwMode="auto">
                      <a:xfrm>
                        <a:off x="480" y="1536"/>
                        <a:ext cx="432" cy="192"/>
                        <a:chOff x="480" y="1536"/>
                        <a:chExt cx="432" cy="192"/>
                      </a:xfrm>
                    </p:grpSpPr>
                    <p:grpSp>
                      <p:nvGrpSpPr>
                        <p:cNvPr id="91200" name="Group 14"/>
                        <p:cNvGrpSpPr>
                          <a:grpSpLocks/>
                        </p:cNvGrpSpPr>
                        <p:nvPr/>
                      </p:nvGrpSpPr>
                      <p:grpSpPr bwMode="auto">
                        <a:xfrm>
                          <a:off x="480" y="1536"/>
                          <a:ext cx="144" cy="192"/>
                          <a:chOff x="480" y="1536"/>
                          <a:chExt cx="144" cy="192"/>
                        </a:xfrm>
                      </p:grpSpPr>
                      <p:sp>
                        <p:nvSpPr>
                          <p:cNvPr id="91204" name="Line 1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205" name="Line 1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1201" name="Group 17"/>
                        <p:cNvGrpSpPr>
                          <a:grpSpLocks/>
                        </p:cNvGrpSpPr>
                        <p:nvPr/>
                      </p:nvGrpSpPr>
                      <p:grpSpPr bwMode="auto">
                        <a:xfrm>
                          <a:off x="768" y="1536"/>
                          <a:ext cx="144" cy="192"/>
                          <a:chOff x="480" y="1536"/>
                          <a:chExt cx="144" cy="192"/>
                        </a:xfrm>
                      </p:grpSpPr>
                      <p:sp>
                        <p:nvSpPr>
                          <p:cNvPr id="91202" name="Line 18"/>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203" name="Line 19"/>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91193" name="Group 20"/>
                      <p:cNvGrpSpPr>
                        <a:grpSpLocks/>
                      </p:cNvGrpSpPr>
                      <p:nvPr/>
                    </p:nvGrpSpPr>
                    <p:grpSpPr bwMode="auto">
                      <a:xfrm>
                        <a:off x="1056" y="1536"/>
                        <a:ext cx="432" cy="192"/>
                        <a:chOff x="480" y="1536"/>
                        <a:chExt cx="432" cy="192"/>
                      </a:xfrm>
                    </p:grpSpPr>
                    <p:grpSp>
                      <p:nvGrpSpPr>
                        <p:cNvPr id="91194" name="Group 21"/>
                        <p:cNvGrpSpPr>
                          <a:grpSpLocks/>
                        </p:cNvGrpSpPr>
                        <p:nvPr/>
                      </p:nvGrpSpPr>
                      <p:grpSpPr bwMode="auto">
                        <a:xfrm>
                          <a:off x="480" y="1536"/>
                          <a:ext cx="144" cy="192"/>
                          <a:chOff x="480" y="1536"/>
                          <a:chExt cx="144" cy="192"/>
                        </a:xfrm>
                      </p:grpSpPr>
                      <p:sp>
                        <p:nvSpPr>
                          <p:cNvPr id="91198" name="Line 22"/>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99" name="Line 23"/>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1195" name="Group 24"/>
                        <p:cNvGrpSpPr>
                          <a:grpSpLocks/>
                        </p:cNvGrpSpPr>
                        <p:nvPr/>
                      </p:nvGrpSpPr>
                      <p:grpSpPr bwMode="auto">
                        <a:xfrm>
                          <a:off x="768" y="1536"/>
                          <a:ext cx="144" cy="192"/>
                          <a:chOff x="480" y="1536"/>
                          <a:chExt cx="144" cy="192"/>
                        </a:xfrm>
                      </p:grpSpPr>
                      <p:sp>
                        <p:nvSpPr>
                          <p:cNvPr id="91196" name="Line 25"/>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97" name="Line 26"/>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91177" name="Group 27"/>
                    <p:cNvGrpSpPr>
                      <a:grpSpLocks/>
                    </p:cNvGrpSpPr>
                    <p:nvPr/>
                  </p:nvGrpSpPr>
                  <p:grpSpPr bwMode="auto">
                    <a:xfrm>
                      <a:off x="1632" y="1536"/>
                      <a:ext cx="1008" cy="192"/>
                      <a:chOff x="480" y="1536"/>
                      <a:chExt cx="1008" cy="192"/>
                    </a:xfrm>
                  </p:grpSpPr>
                  <p:grpSp>
                    <p:nvGrpSpPr>
                      <p:cNvPr id="91178" name="Group 28"/>
                      <p:cNvGrpSpPr>
                        <a:grpSpLocks/>
                      </p:cNvGrpSpPr>
                      <p:nvPr/>
                    </p:nvGrpSpPr>
                    <p:grpSpPr bwMode="auto">
                      <a:xfrm>
                        <a:off x="480" y="1536"/>
                        <a:ext cx="432" cy="192"/>
                        <a:chOff x="480" y="1536"/>
                        <a:chExt cx="432" cy="192"/>
                      </a:xfrm>
                    </p:grpSpPr>
                    <p:grpSp>
                      <p:nvGrpSpPr>
                        <p:cNvPr id="91186" name="Group 29"/>
                        <p:cNvGrpSpPr>
                          <a:grpSpLocks/>
                        </p:cNvGrpSpPr>
                        <p:nvPr/>
                      </p:nvGrpSpPr>
                      <p:grpSpPr bwMode="auto">
                        <a:xfrm>
                          <a:off x="480" y="1536"/>
                          <a:ext cx="144" cy="192"/>
                          <a:chOff x="480" y="1536"/>
                          <a:chExt cx="144" cy="192"/>
                        </a:xfrm>
                      </p:grpSpPr>
                      <p:sp>
                        <p:nvSpPr>
                          <p:cNvPr id="91190" name="Line 3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91" name="Line 3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1187" name="Group 32"/>
                        <p:cNvGrpSpPr>
                          <a:grpSpLocks/>
                        </p:cNvGrpSpPr>
                        <p:nvPr/>
                      </p:nvGrpSpPr>
                      <p:grpSpPr bwMode="auto">
                        <a:xfrm>
                          <a:off x="768" y="1536"/>
                          <a:ext cx="144" cy="192"/>
                          <a:chOff x="480" y="1536"/>
                          <a:chExt cx="144" cy="192"/>
                        </a:xfrm>
                      </p:grpSpPr>
                      <p:sp>
                        <p:nvSpPr>
                          <p:cNvPr id="91188" name="Line 33"/>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89" name="Line 34"/>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91179" name="Group 35"/>
                      <p:cNvGrpSpPr>
                        <a:grpSpLocks/>
                      </p:cNvGrpSpPr>
                      <p:nvPr/>
                    </p:nvGrpSpPr>
                    <p:grpSpPr bwMode="auto">
                      <a:xfrm>
                        <a:off x="1056" y="1536"/>
                        <a:ext cx="432" cy="192"/>
                        <a:chOff x="480" y="1536"/>
                        <a:chExt cx="432" cy="192"/>
                      </a:xfrm>
                    </p:grpSpPr>
                    <p:grpSp>
                      <p:nvGrpSpPr>
                        <p:cNvPr id="91180" name="Group 36"/>
                        <p:cNvGrpSpPr>
                          <a:grpSpLocks/>
                        </p:cNvGrpSpPr>
                        <p:nvPr/>
                      </p:nvGrpSpPr>
                      <p:grpSpPr bwMode="auto">
                        <a:xfrm>
                          <a:off x="480" y="1536"/>
                          <a:ext cx="144" cy="192"/>
                          <a:chOff x="480" y="1536"/>
                          <a:chExt cx="144" cy="192"/>
                        </a:xfrm>
                      </p:grpSpPr>
                      <p:sp>
                        <p:nvSpPr>
                          <p:cNvPr id="91184" name="Line 37"/>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85" name="Line 38"/>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1181" name="Group 39"/>
                        <p:cNvGrpSpPr>
                          <a:grpSpLocks/>
                        </p:cNvGrpSpPr>
                        <p:nvPr/>
                      </p:nvGrpSpPr>
                      <p:grpSpPr bwMode="auto">
                        <a:xfrm>
                          <a:off x="768" y="1536"/>
                          <a:ext cx="144" cy="192"/>
                          <a:chOff x="480" y="1536"/>
                          <a:chExt cx="144" cy="192"/>
                        </a:xfrm>
                      </p:grpSpPr>
                      <p:sp>
                        <p:nvSpPr>
                          <p:cNvPr id="91182" name="Line 40"/>
                          <p:cNvSpPr>
                            <a:spLocks noChangeShapeType="1"/>
                          </p:cNvSpPr>
                          <p:nvPr/>
                        </p:nvSpPr>
                        <p:spPr bwMode="auto">
                          <a:xfrm flipH="1">
                            <a:off x="48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83" name="Line 41"/>
                          <p:cNvSpPr>
                            <a:spLocks noChangeShapeType="1"/>
                          </p:cNvSpPr>
                          <p:nvPr/>
                        </p:nvSpPr>
                        <p:spPr bwMode="auto">
                          <a:xfrm flipH="1">
                            <a:off x="624"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91163" name="Text Box 42"/>
                  <p:cNvSpPr txBox="1">
                    <a:spLocks noChangeArrowheads="1"/>
                  </p:cNvSpPr>
                  <p:nvPr/>
                </p:nvSpPr>
                <p:spPr bwMode="auto">
                  <a:xfrm>
                    <a:off x="3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grpSp>
                <p:nvGrpSpPr>
                  <p:cNvPr id="91164" name="Group 43"/>
                  <p:cNvGrpSpPr>
                    <a:grpSpLocks/>
                  </p:cNvGrpSpPr>
                  <p:nvPr/>
                </p:nvGrpSpPr>
                <p:grpSpPr bwMode="auto">
                  <a:xfrm>
                    <a:off x="480" y="1680"/>
                    <a:ext cx="672" cy="250"/>
                    <a:chOff x="480" y="1728"/>
                    <a:chExt cx="672" cy="250"/>
                  </a:xfrm>
                </p:grpSpPr>
                <p:sp>
                  <p:nvSpPr>
                    <p:cNvPr id="91171" name="Text Box 44"/>
                    <p:cNvSpPr txBox="1">
                      <a:spLocks noChangeArrowheads="1"/>
                    </p:cNvSpPr>
                    <p:nvPr/>
                  </p:nvSpPr>
                  <p:spPr bwMode="auto">
                    <a:xfrm>
                      <a:off x="480"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91172" name="Text Box 45"/>
                    <p:cNvSpPr txBox="1">
                      <a:spLocks noChangeArrowheads="1"/>
                    </p:cNvSpPr>
                    <p:nvPr/>
                  </p:nvSpPr>
                  <p:spPr bwMode="auto">
                    <a:xfrm>
                      <a:off x="624"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91173" name="Text Box 46"/>
                    <p:cNvSpPr txBox="1">
                      <a:spLocks noChangeArrowheads="1"/>
                    </p:cNvSpPr>
                    <p:nvPr/>
                  </p:nvSpPr>
                  <p:spPr bwMode="auto">
                    <a:xfrm>
                      <a:off x="768"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91174" name="Text Box 47"/>
                    <p:cNvSpPr txBox="1">
                      <a:spLocks noChangeArrowheads="1"/>
                    </p:cNvSpPr>
                    <p:nvPr/>
                  </p:nvSpPr>
                  <p:spPr bwMode="auto">
                    <a:xfrm>
                      <a:off x="912" y="172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91165" name="Text Box 48"/>
                  <p:cNvSpPr txBox="1">
                    <a:spLocks noChangeArrowheads="1"/>
                  </p:cNvSpPr>
                  <p:nvPr/>
                </p:nvSpPr>
                <p:spPr bwMode="auto">
                  <a:xfrm>
                    <a:off x="105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-2</a:t>
                    </a:r>
                    <a:r>
                      <a:rPr kumimoji="0" lang="en-US" sz="2000">
                        <a:latin typeface="Arial" charset="0"/>
                      </a:rPr>
                      <a:t> </a:t>
                    </a:r>
                  </a:p>
                </p:txBody>
              </p:sp>
              <p:sp>
                <p:nvSpPr>
                  <p:cNvPr id="91166" name="Text Box 49"/>
                  <p:cNvSpPr txBox="1">
                    <a:spLocks noChangeArrowheads="1"/>
                  </p:cNvSpPr>
                  <p:nvPr/>
                </p:nvSpPr>
                <p:spPr bwMode="auto">
                  <a:xfrm>
                    <a:off x="1248"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91167" name="Text Box 50"/>
                  <p:cNvSpPr txBox="1">
                    <a:spLocks noChangeArrowheads="1"/>
                  </p:cNvSpPr>
                  <p:nvPr/>
                </p:nvSpPr>
                <p:spPr bwMode="auto">
                  <a:xfrm>
                    <a:off x="1536"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1</a:t>
                    </a:r>
                    <a:r>
                      <a:rPr kumimoji="0" lang="en-US" sz="2000">
                        <a:latin typeface="Arial" charset="0"/>
                      </a:rPr>
                      <a:t> </a:t>
                    </a:r>
                  </a:p>
                </p:txBody>
              </p:sp>
              <p:sp>
                <p:nvSpPr>
                  <p:cNvPr id="91168" name="Text Box 51"/>
                  <p:cNvSpPr txBox="1">
                    <a:spLocks noChangeArrowheads="1"/>
                  </p:cNvSpPr>
                  <p:nvPr/>
                </p:nvSpPr>
                <p:spPr bwMode="auto">
                  <a:xfrm>
                    <a:off x="2112"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5</a:t>
                    </a:r>
                    <a:r>
                      <a:rPr kumimoji="0" lang="en-US" sz="2000">
                        <a:latin typeface="Arial" charset="0"/>
                      </a:rPr>
                      <a:t> </a:t>
                    </a:r>
                  </a:p>
                </p:txBody>
              </p:sp>
              <p:sp>
                <p:nvSpPr>
                  <p:cNvPr id="91169" name="Text Box 52"/>
                  <p:cNvSpPr txBox="1">
                    <a:spLocks noChangeArrowheads="1"/>
                  </p:cNvSpPr>
                  <p:nvPr/>
                </p:nvSpPr>
                <p:spPr bwMode="auto">
                  <a:xfrm>
                    <a:off x="2400"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7</a:t>
                    </a:r>
                    <a:r>
                      <a:rPr kumimoji="0" lang="en-US" sz="2000">
                        <a:latin typeface="Arial" charset="0"/>
                      </a:rPr>
                      <a:t> </a:t>
                    </a:r>
                  </a:p>
                </p:txBody>
              </p:sp>
              <p:sp>
                <p:nvSpPr>
                  <p:cNvPr id="91170" name="Text Box 53"/>
                  <p:cNvSpPr txBox="1">
                    <a:spLocks noChangeArrowheads="1"/>
                  </p:cNvSpPr>
                  <p:nvPr/>
                </p:nvSpPr>
                <p:spPr bwMode="auto">
                  <a:xfrm>
                    <a:off x="1824" y="168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3</a:t>
                    </a:r>
                    <a:r>
                      <a:rPr kumimoji="0" lang="en-US" sz="2000">
                        <a:latin typeface="Arial" charset="0"/>
                      </a:rPr>
                      <a:t> </a:t>
                    </a:r>
                  </a:p>
                </p:txBody>
              </p:sp>
            </p:grpSp>
            <p:sp>
              <p:nvSpPr>
                <p:cNvPr id="91158" name="Text Box 54"/>
                <p:cNvSpPr txBox="1">
                  <a:spLocks noChangeArrowheads="1"/>
                </p:cNvSpPr>
                <p:nvPr/>
              </p:nvSpPr>
              <p:spPr bwMode="auto">
                <a:xfrm>
                  <a:off x="1536" y="2544"/>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000">
                      <a:latin typeface="Arial" charset="0"/>
                    </a:rPr>
                    <a:t> </a:t>
                  </a:r>
                  <a:r>
                    <a:rPr kumimoji="0" lang="en-US" sz="1400">
                      <a:latin typeface="Arial" charset="0"/>
                    </a:rPr>
                    <a:t>0</a:t>
                  </a:r>
                </a:p>
              </p:txBody>
            </p:sp>
            <p:sp>
              <p:nvSpPr>
                <p:cNvPr id="91159" name="Text Box 55"/>
                <p:cNvSpPr txBox="1">
                  <a:spLocks noChangeArrowheads="1"/>
                </p:cNvSpPr>
                <p:nvPr/>
              </p:nvSpPr>
              <p:spPr bwMode="auto">
                <a:xfrm>
                  <a:off x="2160"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4</a:t>
                  </a:r>
                  <a:r>
                    <a:rPr kumimoji="0" lang="en-US" sz="2000">
                      <a:latin typeface="Arial" charset="0"/>
                    </a:rPr>
                    <a:t> </a:t>
                  </a:r>
                </a:p>
              </p:txBody>
            </p:sp>
            <p:sp>
              <p:nvSpPr>
                <p:cNvPr id="91160" name="Text Box 56"/>
                <p:cNvSpPr txBox="1">
                  <a:spLocks noChangeArrowheads="1"/>
                </p:cNvSpPr>
                <p:nvPr/>
              </p:nvSpPr>
              <p:spPr bwMode="auto">
                <a:xfrm>
                  <a:off x="2448"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6</a:t>
                  </a:r>
                  <a:r>
                    <a:rPr kumimoji="0" lang="en-US" sz="2000">
                      <a:latin typeface="Arial" charset="0"/>
                    </a:rPr>
                    <a:t> </a:t>
                  </a:r>
                </a:p>
              </p:txBody>
            </p:sp>
            <p:sp>
              <p:nvSpPr>
                <p:cNvPr id="91161" name="Text Box 57"/>
                <p:cNvSpPr txBox="1">
                  <a:spLocks noChangeArrowheads="1"/>
                </p:cNvSpPr>
                <p:nvPr/>
              </p:nvSpPr>
              <p:spPr bwMode="auto">
                <a:xfrm>
                  <a:off x="2736" y="254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400">
                      <a:latin typeface="Arial" charset="0"/>
                    </a:rPr>
                    <a:t>8</a:t>
                  </a:r>
                  <a:r>
                    <a:rPr kumimoji="0" lang="en-US" sz="2000">
                      <a:latin typeface="Arial" charset="0"/>
                    </a:rPr>
                    <a:t> </a:t>
                  </a:r>
                </a:p>
              </p:txBody>
            </p:sp>
          </p:grpSp>
        </p:grpSp>
        <p:sp>
          <p:nvSpPr>
            <p:cNvPr id="91151" name="Text Box 58"/>
            <p:cNvSpPr txBox="1">
              <a:spLocks noChangeArrowheads="1"/>
            </p:cNvSpPr>
            <p:nvPr/>
          </p:nvSpPr>
          <p:spPr bwMode="auto">
            <a:xfrm>
              <a:off x="3888" y="1680"/>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000" b="1">
                  <a:solidFill>
                    <a:srgbClr val="0033CC"/>
                  </a:solidFill>
                </a:rPr>
                <a:t>)</a:t>
              </a:r>
            </a:p>
          </p:txBody>
        </p:sp>
        <p:sp>
          <p:nvSpPr>
            <p:cNvPr id="91152" name="Text Box 59"/>
            <p:cNvSpPr txBox="1">
              <a:spLocks noChangeArrowheads="1"/>
            </p:cNvSpPr>
            <p:nvPr/>
          </p:nvSpPr>
          <p:spPr bwMode="auto">
            <a:xfrm>
              <a:off x="4608" y="1680"/>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000" b="1">
                  <a:solidFill>
                    <a:srgbClr val="0033CC"/>
                  </a:solidFill>
                </a:rPr>
                <a:t>[</a:t>
              </a:r>
            </a:p>
          </p:txBody>
        </p:sp>
        <p:sp>
          <p:nvSpPr>
            <p:cNvPr id="91153" name="Line 60"/>
            <p:cNvSpPr>
              <a:spLocks noChangeShapeType="1"/>
            </p:cNvSpPr>
            <p:nvPr/>
          </p:nvSpPr>
          <p:spPr bwMode="auto">
            <a:xfrm flipH="1">
              <a:off x="3264" y="1872"/>
              <a:ext cx="720"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54" name="Line 61"/>
            <p:cNvSpPr>
              <a:spLocks noChangeShapeType="1"/>
            </p:cNvSpPr>
            <p:nvPr/>
          </p:nvSpPr>
          <p:spPr bwMode="auto">
            <a:xfrm>
              <a:off x="4704" y="1872"/>
              <a:ext cx="672"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473150" name="Object 62"/>
          <p:cNvGraphicFramePr>
            <a:graphicFrameLocks noChangeAspect="1"/>
          </p:cNvGraphicFramePr>
          <p:nvPr/>
        </p:nvGraphicFramePr>
        <p:xfrm>
          <a:off x="2286000" y="3505200"/>
          <a:ext cx="1892300" cy="584200"/>
        </p:xfrm>
        <a:graphic>
          <a:graphicData uri="http://schemas.openxmlformats.org/presentationml/2006/ole">
            <mc:AlternateContent xmlns:mc="http://schemas.openxmlformats.org/markup-compatibility/2006">
              <mc:Choice xmlns:v="urn:schemas-microsoft-com:vml" Requires="v">
                <p:oleObj spid="_x0000_s91231" name="Equation" r:id="rId6" imgW="1892300" imgH="584200" progId="Equation.3">
                  <p:embed/>
                </p:oleObj>
              </mc:Choice>
              <mc:Fallback>
                <p:oleObj name="Equation" r:id="rId6" imgW="1892300" imgH="584200" progId="Equation.3">
                  <p:embed/>
                  <p:pic>
                    <p:nvPicPr>
                      <p:cNvPr id="0" name="Object 6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3505200"/>
                        <a:ext cx="1892300" cy="584200"/>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3151" name="Line 63"/>
          <p:cNvSpPr>
            <a:spLocks noChangeShapeType="1"/>
          </p:cNvSpPr>
          <p:nvPr/>
        </p:nvSpPr>
        <p:spPr bwMode="auto">
          <a:xfrm flipV="1">
            <a:off x="3352800" y="2819400"/>
            <a:ext cx="76200" cy="6858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73152" name="Object 64"/>
          <p:cNvGraphicFramePr>
            <a:graphicFrameLocks noChangeAspect="1"/>
          </p:cNvGraphicFramePr>
          <p:nvPr/>
        </p:nvGraphicFramePr>
        <p:xfrm>
          <a:off x="5181600" y="3505200"/>
          <a:ext cx="1231900" cy="584200"/>
        </p:xfrm>
        <a:graphic>
          <a:graphicData uri="http://schemas.openxmlformats.org/presentationml/2006/ole">
            <mc:AlternateContent xmlns:mc="http://schemas.openxmlformats.org/markup-compatibility/2006">
              <mc:Choice xmlns:v="urn:schemas-microsoft-com:vml" Requires="v">
                <p:oleObj spid="_x0000_s91232" name="Equation" r:id="rId8" imgW="1231366" imgH="583947" progId="Equation.3">
                  <p:embed/>
                </p:oleObj>
              </mc:Choice>
              <mc:Fallback>
                <p:oleObj name="Equation" r:id="rId8" imgW="1231366" imgH="583947" progId="Equation.3">
                  <p:embed/>
                  <p:pic>
                    <p:nvPicPr>
                      <p:cNvPr id="0" name="Object 6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81600" y="3505200"/>
                        <a:ext cx="1231900" cy="584200"/>
                      </a:xfrm>
                      <a:prstGeom prst="rect">
                        <a:avLst/>
                      </a:prstGeom>
                      <a:solidFill>
                        <a:srgbClr val="99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3153" name="Line 65"/>
          <p:cNvSpPr>
            <a:spLocks noChangeShapeType="1"/>
          </p:cNvSpPr>
          <p:nvPr/>
        </p:nvSpPr>
        <p:spPr bwMode="auto">
          <a:xfrm flipH="1" flipV="1">
            <a:off x="5791200" y="2971800"/>
            <a:ext cx="76200" cy="5334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3154" name="Text Box 66"/>
          <p:cNvSpPr txBox="1">
            <a:spLocks noChangeArrowheads="1"/>
          </p:cNvSpPr>
          <p:nvPr/>
        </p:nvSpPr>
        <p:spPr bwMode="auto">
          <a:xfrm>
            <a:off x="609600" y="4495800"/>
            <a:ext cx="8077200" cy="946150"/>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sz="2800"/>
              <a:t>When the solution consists of more than one interval, we join them with a union sign.</a:t>
            </a:r>
          </a:p>
        </p:txBody>
      </p:sp>
      <p:graphicFrame>
        <p:nvGraphicFramePr>
          <p:cNvPr id="473155" name="Object 67"/>
          <p:cNvGraphicFramePr>
            <a:graphicFrameLocks noChangeAspect="1"/>
          </p:cNvGraphicFramePr>
          <p:nvPr/>
        </p:nvGraphicFramePr>
        <p:xfrm>
          <a:off x="4343400" y="3581400"/>
          <a:ext cx="609600" cy="469900"/>
        </p:xfrm>
        <a:graphic>
          <a:graphicData uri="http://schemas.openxmlformats.org/presentationml/2006/ole">
            <mc:AlternateContent xmlns:mc="http://schemas.openxmlformats.org/markup-compatibility/2006">
              <mc:Choice xmlns:v="urn:schemas-microsoft-com:vml" Requires="v">
                <p:oleObj spid="_x0000_s91233" name="Equation" r:id="rId10" imgW="444307" imgH="342751" progId="Equation.3">
                  <p:embed/>
                </p:oleObj>
              </mc:Choice>
              <mc:Fallback>
                <p:oleObj name="Equation" r:id="rId10" imgW="444307" imgH="342751" progId="Equation.3">
                  <p:embed/>
                  <p:pic>
                    <p:nvPicPr>
                      <p:cNvPr id="0" name="Object 6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43400" y="3581400"/>
                        <a:ext cx="6096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3156" name="AutoShape 68"/>
          <p:cNvSpPr>
            <a:spLocks noChangeArrowheads="1"/>
          </p:cNvSpPr>
          <p:nvPr/>
        </p:nvSpPr>
        <p:spPr bwMode="auto">
          <a:xfrm>
            <a:off x="5257800" y="4953000"/>
            <a:ext cx="1676400" cy="457200"/>
          </a:xfrm>
          <a:prstGeom prst="roundRect">
            <a:avLst>
              <a:gd name="adj" fmla="val 16667"/>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3157" name="Line 69"/>
          <p:cNvSpPr>
            <a:spLocks noChangeShapeType="1"/>
          </p:cNvSpPr>
          <p:nvPr/>
        </p:nvSpPr>
        <p:spPr bwMode="auto">
          <a:xfrm flipH="1" flipV="1">
            <a:off x="4800600" y="4114800"/>
            <a:ext cx="914400" cy="8382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473091"/>
                                        </p:tgtEl>
                                        <p:attrNameLst>
                                          <p:attrName>style.visibility</p:attrName>
                                        </p:attrNameLst>
                                      </p:cBhvr>
                                      <p:to>
                                        <p:strVal val="visible"/>
                                      </p:to>
                                    </p:set>
                                    <p:anim calcmode="lin" valueType="num">
                                      <p:cBhvr>
                                        <p:cTn id="7" dur="1000" fill="hold"/>
                                        <p:tgtEl>
                                          <p:spTgt spid="473091"/>
                                        </p:tgtEl>
                                        <p:attrNameLst>
                                          <p:attrName>ppt_w</p:attrName>
                                        </p:attrNameLst>
                                      </p:cBhvr>
                                      <p:tavLst>
                                        <p:tav tm="0">
                                          <p:val>
                                            <p:fltVal val="0"/>
                                          </p:val>
                                        </p:tav>
                                        <p:tav tm="100000">
                                          <p:val>
                                            <p:strVal val="#ppt_w"/>
                                          </p:val>
                                        </p:tav>
                                      </p:tavLst>
                                    </p:anim>
                                    <p:anim calcmode="lin" valueType="num">
                                      <p:cBhvr>
                                        <p:cTn id="8" dur="1000" fill="hold"/>
                                        <p:tgtEl>
                                          <p:spTgt spid="473091"/>
                                        </p:tgtEl>
                                        <p:attrNameLst>
                                          <p:attrName>ppt_h</p:attrName>
                                        </p:attrNameLst>
                                      </p:cBhvr>
                                      <p:tavLst>
                                        <p:tav tm="0">
                                          <p:val>
                                            <p:fltVal val="0"/>
                                          </p:val>
                                        </p:tav>
                                        <p:tav tm="100000">
                                          <p:val>
                                            <p:strVal val="#ppt_h"/>
                                          </p:val>
                                        </p:tav>
                                      </p:tavLst>
                                    </p:anim>
                                    <p:anim calcmode="lin" valueType="num">
                                      <p:cBhvr>
                                        <p:cTn id="9" dur="1000" fill="hold"/>
                                        <p:tgtEl>
                                          <p:spTgt spid="47309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73091"/>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9" presetClass="entr" presetSubtype="0" fill="hold" nodeType="afterEffect">
                                  <p:stCondLst>
                                    <p:cond delay="0"/>
                                  </p:stCondLst>
                                  <p:childTnLst>
                                    <p:set>
                                      <p:cBhvr>
                                        <p:cTn id="13" dur="1" fill="hold">
                                          <p:stCondLst>
                                            <p:cond delay="0"/>
                                          </p:stCondLst>
                                        </p:cTn>
                                        <p:tgtEl>
                                          <p:spTgt spid="473093"/>
                                        </p:tgtEl>
                                        <p:attrNameLst>
                                          <p:attrName>style.visibility</p:attrName>
                                        </p:attrNameLst>
                                      </p:cBhvr>
                                      <p:to>
                                        <p:strVal val="visible"/>
                                      </p:to>
                                    </p:set>
                                    <p:animEffect transition="in" filter="dissolve">
                                      <p:cBhvr>
                                        <p:cTn id="14" dur="500"/>
                                        <p:tgtEl>
                                          <p:spTgt spid="47309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73092"/>
                                        </p:tgtEl>
                                        <p:attrNameLst>
                                          <p:attrName>style.visibility</p:attrName>
                                        </p:attrNameLst>
                                      </p:cBhvr>
                                      <p:to>
                                        <p:strVal val="visible"/>
                                      </p:to>
                                    </p:set>
                                    <p:animEffect transition="in" filter="randombar(horizontal)">
                                      <p:cBhvr>
                                        <p:cTn id="19" dur="500"/>
                                        <p:tgtEl>
                                          <p:spTgt spid="47309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4" presetClass="entr" presetSubtype="10" fill="hold" nodeType="clickEffect">
                                  <p:stCondLst>
                                    <p:cond delay="0"/>
                                  </p:stCondLst>
                                  <p:childTnLst>
                                    <p:set>
                                      <p:cBhvr>
                                        <p:cTn id="23" dur="1" fill="hold">
                                          <p:stCondLst>
                                            <p:cond delay="0"/>
                                          </p:stCondLst>
                                        </p:cTn>
                                        <p:tgtEl>
                                          <p:spTgt spid="473150"/>
                                        </p:tgtEl>
                                        <p:attrNameLst>
                                          <p:attrName>style.visibility</p:attrName>
                                        </p:attrNameLst>
                                      </p:cBhvr>
                                      <p:to>
                                        <p:strVal val="visible"/>
                                      </p:to>
                                    </p:set>
                                    <p:animEffect transition="in" filter="randombar(horizontal)">
                                      <p:cBhvr>
                                        <p:cTn id="24" dur="500"/>
                                        <p:tgtEl>
                                          <p:spTgt spid="473150"/>
                                        </p:tgtEl>
                                      </p:cBhvr>
                                    </p:animEffect>
                                  </p:childTnLst>
                                </p:cTn>
                              </p:par>
                            </p:childTnLst>
                          </p:cTn>
                        </p:par>
                        <p:par>
                          <p:cTn id="25" fill="hold" nodeType="afterGroup">
                            <p:stCondLst>
                              <p:cond delay="500"/>
                            </p:stCondLst>
                            <p:childTnLst>
                              <p:par>
                                <p:cTn id="26" presetID="22" presetClass="entr" presetSubtype="4" fill="hold" grpId="0" nodeType="afterEffect">
                                  <p:stCondLst>
                                    <p:cond delay="0"/>
                                  </p:stCondLst>
                                  <p:childTnLst>
                                    <p:set>
                                      <p:cBhvr>
                                        <p:cTn id="27" dur="1" fill="hold">
                                          <p:stCondLst>
                                            <p:cond delay="0"/>
                                          </p:stCondLst>
                                        </p:cTn>
                                        <p:tgtEl>
                                          <p:spTgt spid="473151"/>
                                        </p:tgtEl>
                                        <p:attrNameLst>
                                          <p:attrName>style.visibility</p:attrName>
                                        </p:attrNameLst>
                                      </p:cBhvr>
                                      <p:to>
                                        <p:strVal val="visible"/>
                                      </p:to>
                                    </p:set>
                                    <p:animEffect transition="in" filter="wipe(down)">
                                      <p:cBhvr>
                                        <p:cTn id="28" dur="500"/>
                                        <p:tgtEl>
                                          <p:spTgt spid="47315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presetSubtype="0" fill="hold" nodeType="clickEffect">
                                  <p:stCondLst>
                                    <p:cond delay="0"/>
                                  </p:stCondLst>
                                  <p:childTnLst>
                                    <p:set>
                                      <p:cBhvr>
                                        <p:cTn id="32" dur="1" fill="hold">
                                          <p:stCondLst>
                                            <p:cond delay="0"/>
                                          </p:stCondLst>
                                        </p:cTn>
                                        <p:tgtEl>
                                          <p:spTgt spid="473152"/>
                                        </p:tgtEl>
                                        <p:attrNameLst>
                                          <p:attrName>style.visibility</p:attrName>
                                        </p:attrNameLst>
                                      </p:cBhvr>
                                      <p:to>
                                        <p:strVal val="visible"/>
                                      </p:to>
                                    </p:set>
                                    <p:anim calcmode="lin" valueType="num">
                                      <p:cBhvr>
                                        <p:cTn id="33" dur="1000" fill="hold"/>
                                        <p:tgtEl>
                                          <p:spTgt spid="473152"/>
                                        </p:tgtEl>
                                        <p:attrNameLst>
                                          <p:attrName>ppt_w</p:attrName>
                                        </p:attrNameLst>
                                      </p:cBhvr>
                                      <p:tavLst>
                                        <p:tav tm="0">
                                          <p:val>
                                            <p:fltVal val="0"/>
                                          </p:val>
                                        </p:tav>
                                        <p:tav tm="100000">
                                          <p:val>
                                            <p:strVal val="#ppt_w"/>
                                          </p:val>
                                        </p:tav>
                                      </p:tavLst>
                                    </p:anim>
                                    <p:anim calcmode="lin" valueType="num">
                                      <p:cBhvr>
                                        <p:cTn id="34" dur="1000" fill="hold"/>
                                        <p:tgtEl>
                                          <p:spTgt spid="473152"/>
                                        </p:tgtEl>
                                        <p:attrNameLst>
                                          <p:attrName>ppt_h</p:attrName>
                                        </p:attrNameLst>
                                      </p:cBhvr>
                                      <p:tavLst>
                                        <p:tav tm="0">
                                          <p:val>
                                            <p:fltVal val="0"/>
                                          </p:val>
                                        </p:tav>
                                        <p:tav tm="100000">
                                          <p:val>
                                            <p:strVal val="#ppt_h"/>
                                          </p:val>
                                        </p:tav>
                                      </p:tavLst>
                                    </p:anim>
                                    <p:anim calcmode="lin" valueType="num">
                                      <p:cBhvr>
                                        <p:cTn id="35" dur="1000" fill="hold"/>
                                        <p:tgtEl>
                                          <p:spTgt spid="473152"/>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473152"/>
                                        </p:tgtEl>
                                        <p:attrNameLst>
                                          <p:attrName>ppt_y</p:attrName>
                                        </p:attrNameLst>
                                      </p:cBhvr>
                                      <p:tavLst>
                                        <p:tav tm="0" fmla="#ppt_y+(sin(-2*pi*(1-$))*-#ppt_x+cos(-2*pi*(1-$))*(1-#ppt_y))*(1-$)">
                                          <p:val>
                                            <p:fltVal val="0"/>
                                          </p:val>
                                        </p:tav>
                                        <p:tav tm="100000">
                                          <p:val>
                                            <p:fltVal val="1"/>
                                          </p:val>
                                        </p:tav>
                                      </p:tavLst>
                                    </p:anim>
                                  </p:childTnLst>
                                </p:cTn>
                              </p:par>
                            </p:childTnLst>
                          </p:cTn>
                        </p:par>
                        <p:par>
                          <p:cTn id="37" fill="hold" nodeType="afterGroup">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473153"/>
                                        </p:tgtEl>
                                        <p:attrNameLst>
                                          <p:attrName>style.visibility</p:attrName>
                                        </p:attrNameLst>
                                      </p:cBhvr>
                                      <p:to>
                                        <p:strVal val="visible"/>
                                      </p:to>
                                    </p:set>
                                    <p:animEffect transition="in" filter="wipe(down)">
                                      <p:cBhvr>
                                        <p:cTn id="40" dur="500"/>
                                        <p:tgtEl>
                                          <p:spTgt spid="47315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1" fill="hold" grpId="0" nodeType="clickEffect">
                                  <p:stCondLst>
                                    <p:cond delay="0"/>
                                  </p:stCondLst>
                                  <p:childTnLst>
                                    <p:set>
                                      <p:cBhvr>
                                        <p:cTn id="44" dur="1" fill="hold">
                                          <p:stCondLst>
                                            <p:cond delay="0"/>
                                          </p:stCondLst>
                                        </p:cTn>
                                        <p:tgtEl>
                                          <p:spTgt spid="473154"/>
                                        </p:tgtEl>
                                        <p:attrNameLst>
                                          <p:attrName>style.visibility</p:attrName>
                                        </p:attrNameLst>
                                      </p:cBhvr>
                                      <p:to>
                                        <p:strVal val="visible"/>
                                      </p:to>
                                    </p:set>
                                    <p:animEffect transition="in" filter="slide(fromTop)">
                                      <p:cBhvr>
                                        <p:cTn id="45" dur="500"/>
                                        <p:tgtEl>
                                          <p:spTgt spid="473154"/>
                                        </p:tgtEl>
                                      </p:cBhvr>
                                    </p:animEffect>
                                  </p:childTnLst>
                                </p:cTn>
                              </p:par>
                            </p:childTnLst>
                          </p:cTn>
                        </p:par>
                        <p:par>
                          <p:cTn id="46" fill="hold" nodeType="afterGroup">
                            <p:stCondLst>
                              <p:cond delay="500"/>
                            </p:stCondLst>
                            <p:childTnLst>
                              <p:par>
                                <p:cTn id="47" presetID="1" presetClass="entr" presetSubtype="0" fill="hold" nodeType="afterEffect">
                                  <p:stCondLst>
                                    <p:cond delay="0"/>
                                  </p:stCondLst>
                                  <p:childTnLst>
                                    <p:set>
                                      <p:cBhvr>
                                        <p:cTn id="48" dur="1" fill="hold">
                                          <p:stCondLst>
                                            <p:cond delay="499"/>
                                          </p:stCondLst>
                                        </p:cTn>
                                        <p:tgtEl>
                                          <p:spTgt spid="473155"/>
                                        </p:tgtEl>
                                        <p:attrNameLst>
                                          <p:attrName>style.visibility</p:attrName>
                                        </p:attrNameLst>
                                      </p:cBhvr>
                                      <p:to>
                                        <p:strVal val="visible"/>
                                      </p:to>
                                    </p:set>
                                  </p:childTnLst>
                                </p:cTn>
                              </p:par>
                            </p:childTnLst>
                          </p:cTn>
                        </p:par>
                        <p:par>
                          <p:cTn id="49" fill="hold" nodeType="afterGroup">
                            <p:stCondLst>
                              <p:cond delay="1000"/>
                            </p:stCondLst>
                            <p:childTnLst>
                              <p:par>
                                <p:cTn id="50" presetID="9" presetClass="entr" presetSubtype="0" fill="hold" grpId="0" nodeType="afterEffect">
                                  <p:stCondLst>
                                    <p:cond delay="0"/>
                                  </p:stCondLst>
                                  <p:childTnLst>
                                    <p:set>
                                      <p:cBhvr>
                                        <p:cTn id="51" dur="1" fill="hold">
                                          <p:stCondLst>
                                            <p:cond delay="0"/>
                                          </p:stCondLst>
                                        </p:cTn>
                                        <p:tgtEl>
                                          <p:spTgt spid="473156"/>
                                        </p:tgtEl>
                                        <p:attrNameLst>
                                          <p:attrName>style.visibility</p:attrName>
                                        </p:attrNameLst>
                                      </p:cBhvr>
                                      <p:to>
                                        <p:strVal val="visible"/>
                                      </p:to>
                                    </p:set>
                                    <p:animEffect transition="in" filter="dissolve">
                                      <p:cBhvr>
                                        <p:cTn id="52" dur="500"/>
                                        <p:tgtEl>
                                          <p:spTgt spid="473156"/>
                                        </p:tgtEl>
                                      </p:cBhvr>
                                    </p:animEffect>
                                  </p:childTnLst>
                                </p:cTn>
                              </p:par>
                            </p:childTnLst>
                          </p:cTn>
                        </p:par>
                        <p:par>
                          <p:cTn id="53" fill="hold" nodeType="afterGroup">
                            <p:stCondLst>
                              <p:cond delay="1500"/>
                            </p:stCondLst>
                            <p:childTnLst>
                              <p:par>
                                <p:cTn id="54" presetID="22" presetClass="entr" presetSubtype="4" fill="hold" grpId="0" nodeType="afterEffect">
                                  <p:stCondLst>
                                    <p:cond delay="0"/>
                                  </p:stCondLst>
                                  <p:childTnLst>
                                    <p:set>
                                      <p:cBhvr>
                                        <p:cTn id="55" dur="1" fill="hold">
                                          <p:stCondLst>
                                            <p:cond delay="0"/>
                                          </p:stCondLst>
                                        </p:cTn>
                                        <p:tgtEl>
                                          <p:spTgt spid="473157"/>
                                        </p:tgtEl>
                                        <p:attrNameLst>
                                          <p:attrName>style.visibility</p:attrName>
                                        </p:attrNameLst>
                                      </p:cBhvr>
                                      <p:to>
                                        <p:strVal val="visible"/>
                                      </p:to>
                                    </p:set>
                                    <p:animEffect transition="in" filter="wipe(down)">
                                      <p:cBhvr>
                                        <p:cTn id="56" dur="500"/>
                                        <p:tgtEl>
                                          <p:spTgt spid="473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092" grpId="0" animBg="1" autoUpdateAnimBg="0"/>
      <p:bldP spid="473151" grpId="0" animBg="1"/>
      <p:bldP spid="473153" grpId="0" animBg="1"/>
      <p:bldP spid="473154" grpId="0" animBg="1" autoUpdateAnimBg="0"/>
      <p:bldP spid="473156" grpId="0" animBg="1"/>
      <p:bldP spid="473157"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990600" y="381000"/>
            <a:ext cx="7162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algn="ctr" eaLnBrk="1" hangingPunct="1">
              <a:spcBef>
                <a:spcPct val="50000"/>
              </a:spcBef>
            </a:pPr>
            <a:r>
              <a:rPr kumimoji="0" lang="en-US" sz="3200" u="sng">
                <a:solidFill>
                  <a:schemeClr val="bg1"/>
                </a:solidFill>
                <a:latin typeface="Arial" charset="0"/>
              </a:rPr>
              <a:t>Properties of Inequalities</a:t>
            </a:r>
            <a:endParaRPr kumimoji="0" lang="en-US" sz="3200">
              <a:latin typeface="Arial" charset="0"/>
            </a:endParaRPr>
          </a:p>
        </p:txBody>
      </p:sp>
      <p:sp>
        <p:nvSpPr>
          <p:cNvPr id="474115" name="Text Box 3"/>
          <p:cNvSpPr txBox="1">
            <a:spLocks noChangeArrowheads="1"/>
          </p:cNvSpPr>
          <p:nvPr/>
        </p:nvSpPr>
        <p:spPr bwMode="auto">
          <a:xfrm>
            <a:off x="533400" y="1143000"/>
            <a:ext cx="83058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FF9900"/>
                </a:solidFill>
                <a:latin typeface="Arial" charset="0"/>
              </a:rPr>
              <a:t>Essentially, all of the properties that you learned to solve linear equations apply to solving linear inequalities with the exception that</a:t>
            </a:r>
            <a:r>
              <a:rPr kumimoji="0" lang="en-US" sz="2800">
                <a:solidFill>
                  <a:srgbClr val="FFFF66"/>
                </a:solidFill>
                <a:latin typeface="Arial" charset="0"/>
              </a:rPr>
              <a:t> </a:t>
            </a:r>
            <a:r>
              <a:rPr kumimoji="0" lang="en-US" sz="2800">
                <a:solidFill>
                  <a:srgbClr val="9933FF"/>
                </a:solidFill>
                <a:latin typeface="Arial" charset="0"/>
              </a:rPr>
              <a:t>if you multiply or divide by a negative you must reverse the inequality sign.</a:t>
            </a:r>
          </a:p>
        </p:txBody>
      </p:sp>
      <p:sp>
        <p:nvSpPr>
          <p:cNvPr id="474116" name="Text Box 4"/>
          <p:cNvSpPr txBox="1">
            <a:spLocks noChangeArrowheads="1"/>
          </p:cNvSpPr>
          <p:nvPr/>
        </p:nvSpPr>
        <p:spPr bwMode="auto">
          <a:xfrm>
            <a:off x="381000" y="3810000"/>
            <a:ext cx="85344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solidFill>
                  <a:srgbClr val="0099FF"/>
                </a:solidFill>
                <a:latin typeface="Arial" charset="0"/>
              </a:rPr>
              <a:t>So to solve an inequality just do the same steps as with an equality to get the variable alone but if in the process you multiply or divide by a negative let it ring an alarm in your brain that says "Oh yeah, I have to turn the sign the other way to keep it true".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74115"/>
                                        </p:tgtEl>
                                        <p:attrNameLst>
                                          <p:attrName>style.visibility</p:attrName>
                                        </p:attrNameLst>
                                      </p:cBhvr>
                                      <p:to>
                                        <p:strVal val="visible"/>
                                      </p:to>
                                    </p:set>
                                    <p:anim calcmode="lin" valueType="num">
                                      <p:cBhvr>
                                        <p:cTn id="7" dur="500" fill="hold"/>
                                        <p:tgtEl>
                                          <p:spTgt spid="474115"/>
                                        </p:tgtEl>
                                        <p:attrNameLst>
                                          <p:attrName>ppt_w</p:attrName>
                                        </p:attrNameLst>
                                      </p:cBhvr>
                                      <p:tavLst>
                                        <p:tav tm="0">
                                          <p:val>
                                            <p:fltVal val="0"/>
                                          </p:val>
                                        </p:tav>
                                        <p:tav tm="100000">
                                          <p:val>
                                            <p:strVal val="#ppt_w"/>
                                          </p:val>
                                        </p:tav>
                                      </p:tavLst>
                                    </p:anim>
                                    <p:anim calcmode="lin" valueType="num">
                                      <p:cBhvr>
                                        <p:cTn id="8" dur="500" fill="hold"/>
                                        <p:tgtEl>
                                          <p:spTgt spid="474115"/>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 fill="hold" grpId="0" nodeType="clickEffect">
                                  <p:stCondLst>
                                    <p:cond delay="0"/>
                                  </p:stCondLst>
                                  <p:childTnLst>
                                    <p:set>
                                      <p:cBhvr>
                                        <p:cTn id="12" dur="1" fill="hold">
                                          <p:stCondLst>
                                            <p:cond delay="0"/>
                                          </p:stCondLst>
                                        </p:cTn>
                                        <p:tgtEl>
                                          <p:spTgt spid="474116"/>
                                        </p:tgtEl>
                                        <p:attrNameLst>
                                          <p:attrName>style.visibility</p:attrName>
                                        </p:attrNameLst>
                                      </p:cBhvr>
                                      <p:to>
                                        <p:strVal val="visible"/>
                                      </p:to>
                                    </p:set>
                                    <p:anim calcmode="lin" valueType="num">
                                      <p:cBhvr>
                                        <p:cTn id="13" dur="500" fill="hold"/>
                                        <p:tgtEl>
                                          <p:spTgt spid="474116"/>
                                        </p:tgtEl>
                                        <p:attrNameLst>
                                          <p:attrName>ppt_x</p:attrName>
                                        </p:attrNameLst>
                                      </p:cBhvr>
                                      <p:tavLst>
                                        <p:tav tm="0">
                                          <p:val>
                                            <p:strVal val="#ppt_x"/>
                                          </p:val>
                                        </p:tav>
                                        <p:tav tm="100000">
                                          <p:val>
                                            <p:strVal val="#ppt_x"/>
                                          </p:val>
                                        </p:tav>
                                      </p:tavLst>
                                    </p:anim>
                                    <p:anim calcmode="lin" valueType="num">
                                      <p:cBhvr>
                                        <p:cTn id="14" dur="500" fill="hold"/>
                                        <p:tgtEl>
                                          <p:spTgt spid="474116"/>
                                        </p:tgtEl>
                                        <p:attrNameLst>
                                          <p:attrName>ppt_y</p:attrName>
                                        </p:attrNameLst>
                                      </p:cBhvr>
                                      <p:tavLst>
                                        <p:tav tm="0">
                                          <p:val>
                                            <p:strVal val="#ppt_y-#ppt_h/2"/>
                                          </p:val>
                                        </p:tav>
                                        <p:tav tm="100000">
                                          <p:val>
                                            <p:strVal val="#ppt_y"/>
                                          </p:val>
                                        </p:tav>
                                      </p:tavLst>
                                    </p:anim>
                                    <p:anim calcmode="lin" valueType="num">
                                      <p:cBhvr>
                                        <p:cTn id="15" dur="500" fill="hold"/>
                                        <p:tgtEl>
                                          <p:spTgt spid="474116"/>
                                        </p:tgtEl>
                                        <p:attrNameLst>
                                          <p:attrName>ppt_w</p:attrName>
                                        </p:attrNameLst>
                                      </p:cBhvr>
                                      <p:tavLst>
                                        <p:tav tm="0">
                                          <p:val>
                                            <p:strVal val="#ppt_w"/>
                                          </p:val>
                                        </p:tav>
                                        <p:tav tm="100000">
                                          <p:val>
                                            <p:strVal val="#ppt_w"/>
                                          </p:val>
                                        </p:tav>
                                      </p:tavLst>
                                    </p:anim>
                                    <p:anim calcmode="lin" valueType="num">
                                      <p:cBhvr>
                                        <p:cTn id="16" dur="500" fill="hold"/>
                                        <p:tgtEl>
                                          <p:spTgt spid="4741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5" grpId="0" autoUpdateAnimBg="0"/>
      <p:bldP spid="47411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286000"/>
            <a:ext cx="7772400" cy="1139825"/>
          </a:xfrm>
        </p:spPr>
        <p:txBody>
          <a:bodyPr/>
          <a:lstStyle/>
          <a:p>
            <a:pPr eaLnBrk="1" hangingPunct="1"/>
            <a:r>
              <a:rPr lang="en-US" smtClean="0"/>
              <a:t>Understanding Algebra </a:t>
            </a:r>
            <a:br>
              <a:rPr lang="en-US" smtClean="0"/>
            </a:br>
            <a:r>
              <a:rPr lang="en-US" smtClean="0"/>
              <a:t>Word Problems</a:t>
            </a:r>
          </a:p>
        </p:txBody>
      </p:sp>
      <p:sp>
        <p:nvSpPr>
          <p:cNvPr id="10243" name="Rectangle 3"/>
          <p:cNvSpPr>
            <a:spLocks noGrp="1" noChangeArrowheads="1"/>
          </p:cNvSpPr>
          <p:nvPr>
            <p:ph type="subTitle" idx="1"/>
          </p:nvPr>
        </p:nvSpPr>
        <p:spPr/>
        <p:txBody>
          <a:bodyPr/>
          <a:lstStyle/>
          <a:p>
            <a:pPr eaLnBrk="1" hangingPunct="1"/>
            <a:r>
              <a:rPr lang="en-US" smtClean="0"/>
              <a:t>2.2  Applied Problems</a:t>
            </a:r>
          </a:p>
        </p:txBody>
      </p:sp>
    </p:spTree>
    <p:custDataLst>
      <p:tags r:id="rId1"/>
    </p:custData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186" name="Group 2"/>
          <p:cNvGrpSpPr>
            <a:grpSpLocks/>
          </p:cNvGrpSpPr>
          <p:nvPr/>
        </p:nvGrpSpPr>
        <p:grpSpPr bwMode="auto">
          <a:xfrm>
            <a:off x="609600" y="685800"/>
            <a:ext cx="4978400" cy="533400"/>
            <a:chOff x="384" y="432"/>
            <a:chExt cx="3136" cy="336"/>
          </a:xfrm>
        </p:grpSpPr>
        <p:sp>
          <p:nvSpPr>
            <p:cNvPr id="93204" name="Text Box 3"/>
            <p:cNvSpPr txBox="1">
              <a:spLocks noChangeArrowheads="1"/>
            </p:cNvSpPr>
            <p:nvPr/>
          </p:nvSpPr>
          <p:spPr bwMode="auto">
            <a:xfrm>
              <a:off x="384" y="432"/>
              <a:ext cx="100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2800"/>
                <a:t>Example:</a:t>
              </a:r>
            </a:p>
          </p:txBody>
        </p:sp>
        <p:graphicFrame>
          <p:nvGraphicFramePr>
            <p:cNvPr id="93205" name="Object 4"/>
            <p:cNvGraphicFramePr>
              <a:graphicFrameLocks noChangeAspect="1"/>
            </p:cNvGraphicFramePr>
            <p:nvPr/>
          </p:nvGraphicFramePr>
          <p:xfrm>
            <a:off x="1440" y="480"/>
            <a:ext cx="2080" cy="288"/>
          </p:xfrm>
          <a:graphic>
            <a:graphicData uri="http://schemas.openxmlformats.org/presentationml/2006/ole">
              <mc:AlternateContent xmlns:mc="http://schemas.openxmlformats.org/markup-compatibility/2006">
                <mc:Choice xmlns:v="urn:schemas-microsoft-com:vml" Requires="v">
                  <p:oleObj spid="_x0000_s93230" name="Equation" r:id="rId4" imgW="3302000" imgH="457200" progId="Equation.3">
                    <p:embed/>
                  </p:oleObj>
                </mc:Choice>
                <mc:Fallback>
                  <p:oleObj name="Equation" r:id="rId4" imgW="330200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0" y="480"/>
                          <a:ext cx="2080"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75141" name="Text Box 5"/>
          <p:cNvSpPr txBox="1">
            <a:spLocks noChangeArrowheads="1"/>
          </p:cNvSpPr>
          <p:nvPr/>
        </p:nvSpPr>
        <p:spPr bwMode="auto">
          <a:xfrm>
            <a:off x="1981200" y="11430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600">
                <a:solidFill>
                  <a:srgbClr val="FF3300"/>
                </a:solidFill>
              </a:rPr>
              <a:t>- 4</a:t>
            </a:r>
            <a:r>
              <a:rPr kumimoji="0" lang="en-US" sz="3600" i="1">
                <a:solidFill>
                  <a:srgbClr val="FF3300"/>
                </a:solidFill>
              </a:rPr>
              <a:t>x            - </a:t>
            </a:r>
            <a:r>
              <a:rPr kumimoji="0" lang="en-US" sz="3600">
                <a:solidFill>
                  <a:srgbClr val="FF3300"/>
                </a:solidFill>
              </a:rPr>
              <a:t>4</a:t>
            </a:r>
            <a:r>
              <a:rPr kumimoji="0" lang="en-US" sz="3600" i="1">
                <a:solidFill>
                  <a:srgbClr val="FF3300"/>
                </a:solidFill>
              </a:rPr>
              <a:t>x</a:t>
            </a:r>
            <a:r>
              <a:rPr kumimoji="0" lang="en-US" i="1">
                <a:solidFill>
                  <a:srgbClr val="FF3300"/>
                </a:solidFill>
              </a:rPr>
              <a:t>         </a:t>
            </a:r>
            <a:r>
              <a:rPr kumimoji="0" lang="en-US">
                <a:solidFill>
                  <a:srgbClr val="FF3300"/>
                </a:solidFill>
              </a:rPr>
              <a:t>  </a:t>
            </a:r>
          </a:p>
        </p:txBody>
      </p:sp>
      <p:graphicFrame>
        <p:nvGraphicFramePr>
          <p:cNvPr id="475142" name="Object 6"/>
          <p:cNvGraphicFramePr>
            <a:graphicFrameLocks noChangeAspect="1"/>
          </p:cNvGraphicFramePr>
          <p:nvPr/>
        </p:nvGraphicFramePr>
        <p:xfrm>
          <a:off x="2476500" y="2133600"/>
          <a:ext cx="2616200" cy="457200"/>
        </p:xfrm>
        <a:graphic>
          <a:graphicData uri="http://schemas.openxmlformats.org/presentationml/2006/ole">
            <mc:AlternateContent xmlns:mc="http://schemas.openxmlformats.org/markup-compatibility/2006">
              <mc:Choice xmlns:v="urn:schemas-microsoft-com:vml" Requires="v">
                <p:oleObj spid="_x0000_s93231" name="Equation" r:id="rId6" imgW="2616200" imgH="457200" progId="Equation.3">
                  <p:embed/>
                </p:oleObj>
              </mc:Choice>
              <mc:Fallback>
                <p:oleObj name="Equation" r:id="rId6" imgW="2616200" imgH="4572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76500" y="2133600"/>
                        <a:ext cx="2616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5143" name="Text Box 7"/>
          <p:cNvSpPr txBox="1">
            <a:spLocks noChangeArrowheads="1"/>
          </p:cNvSpPr>
          <p:nvPr/>
        </p:nvSpPr>
        <p:spPr bwMode="auto">
          <a:xfrm>
            <a:off x="2514600" y="27432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600">
                <a:solidFill>
                  <a:srgbClr val="FF3300"/>
                </a:solidFill>
              </a:rPr>
              <a:t>         + 6   +6</a:t>
            </a:r>
            <a:r>
              <a:rPr kumimoji="0" lang="en-US" i="1">
                <a:solidFill>
                  <a:srgbClr val="FF3300"/>
                </a:solidFill>
              </a:rPr>
              <a:t>         </a:t>
            </a:r>
            <a:r>
              <a:rPr kumimoji="0" lang="en-US">
                <a:solidFill>
                  <a:srgbClr val="FF3300"/>
                </a:solidFill>
              </a:rPr>
              <a:t>  </a:t>
            </a:r>
          </a:p>
        </p:txBody>
      </p:sp>
      <p:graphicFrame>
        <p:nvGraphicFramePr>
          <p:cNvPr id="475144" name="Object 8"/>
          <p:cNvGraphicFramePr>
            <a:graphicFrameLocks noChangeAspect="1"/>
          </p:cNvGraphicFramePr>
          <p:nvPr/>
        </p:nvGraphicFramePr>
        <p:xfrm>
          <a:off x="3048000" y="3657600"/>
          <a:ext cx="2095500" cy="457200"/>
        </p:xfrm>
        <a:graphic>
          <a:graphicData uri="http://schemas.openxmlformats.org/presentationml/2006/ole">
            <mc:AlternateContent xmlns:mc="http://schemas.openxmlformats.org/markup-compatibility/2006">
              <mc:Choice xmlns:v="urn:schemas-microsoft-com:vml" Requires="v">
                <p:oleObj spid="_x0000_s93232" name="Equation" r:id="rId8" imgW="2095500" imgH="457200" progId="Equation.3">
                  <p:embed/>
                </p:oleObj>
              </mc:Choice>
              <mc:Fallback>
                <p:oleObj name="Equation" r:id="rId8" imgW="2095500" imgH="45720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0" y="3657600"/>
                        <a:ext cx="2095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75145" name="Group 9"/>
          <p:cNvGrpSpPr>
            <a:grpSpLocks/>
          </p:cNvGrpSpPr>
          <p:nvPr/>
        </p:nvGrpSpPr>
        <p:grpSpPr bwMode="auto">
          <a:xfrm>
            <a:off x="2971800" y="4191000"/>
            <a:ext cx="3352800" cy="641350"/>
            <a:chOff x="1872" y="2640"/>
            <a:chExt cx="2112" cy="404"/>
          </a:xfrm>
        </p:grpSpPr>
        <p:sp>
          <p:nvSpPr>
            <p:cNvPr id="93201" name="Line 10"/>
            <p:cNvSpPr>
              <a:spLocks noChangeShapeType="1"/>
            </p:cNvSpPr>
            <p:nvPr/>
          </p:nvSpPr>
          <p:spPr bwMode="auto">
            <a:xfrm>
              <a:off x="1968" y="2640"/>
              <a:ext cx="672" cy="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02" name="Line 11"/>
            <p:cNvSpPr>
              <a:spLocks noChangeShapeType="1"/>
            </p:cNvSpPr>
            <p:nvPr/>
          </p:nvSpPr>
          <p:spPr bwMode="auto">
            <a:xfrm>
              <a:off x="2928" y="2640"/>
              <a:ext cx="480" cy="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03" name="Text Box 12"/>
            <p:cNvSpPr txBox="1">
              <a:spLocks noChangeArrowheads="1"/>
            </p:cNvSpPr>
            <p:nvPr/>
          </p:nvSpPr>
          <p:spPr bwMode="auto">
            <a:xfrm>
              <a:off x="1872" y="2640"/>
              <a:ext cx="211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3200">
                  <a:solidFill>
                    <a:srgbClr val="FF3300"/>
                  </a:solidFill>
                </a:rPr>
                <a:t>     </a:t>
              </a:r>
              <a:r>
                <a:rPr kumimoji="0" lang="en-US" sz="3600">
                  <a:solidFill>
                    <a:srgbClr val="FF3300"/>
                  </a:solidFill>
                </a:rPr>
                <a:t>-2       -2</a:t>
              </a:r>
              <a:r>
                <a:rPr kumimoji="0" lang="en-US" sz="3200">
                  <a:solidFill>
                    <a:srgbClr val="FF3300"/>
                  </a:solidFill>
                </a:rPr>
                <a:t> </a:t>
              </a:r>
            </a:p>
          </p:txBody>
        </p:sp>
      </p:grpSp>
      <p:pic>
        <p:nvPicPr>
          <p:cNvPr id="475149" name="Picture 13" descr="bs00847a"/>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0" y="3733800"/>
            <a:ext cx="11080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5150" name="AutoShape 14"/>
          <p:cNvSpPr>
            <a:spLocks noChangeArrowheads="1"/>
          </p:cNvSpPr>
          <p:nvPr/>
        </p:nvSpPr>
        <p:spPr bwMode="auto">
          <a:xfrm>
            <a:off x="6248400" y="1905000"/>
            <a:ext cx="2514600" cy="1371600"/>
          </a:xfrm>
          <a:prstGeom prst="wedgeRoundRectCallout">
            <a:avLst>
              <a:gd name="adj1" fmla="val -33333"/>
              <a:gd name="adj2" fmla="val 80556"/>
              <a:gd name="adj3" fmla="val 16667"/>
            </a:avLst>
          </a:prstGeom>
          <a:solidFill>
            <a:srgbClr val="CCFF99"/>
          </a:solidFill>
          <a:ln w="5715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kumimoji="0" lang="en-US" b="1"/>
              <a:t>Ring the alarm!  We divided by a negative!</a:t>
            </a:r>
          </a:p>
        </p:txBody>
      </p:sp>
      <p:graphicFrame>
        <p:nvGraphicFramePr>
          <p:cNvPr id="475151" name="Object 15"/>
          <p:cNvGraphicFramePr>
            <a:graphicFrameLocks noChangeAspect="1"/>
          </p:cNvGraphicFramePr>
          <p:nvPr/>
        </p:nvGraphicFramePr>
        <p:xfrm>
          <a:off x="4419600" y="5410200"/>
          <a:ext cx="1485900" cy="457200"/>
        </p:xfrm>
        <a:graphic>
          <a:graphicData uri="http://schemas.openxmlformats.org/presentationml/2006/ole">
            <mc:AlternateContent xmlns:mc="http://schemas.openxmlformats.org/markup-compatibility/2006">
              <mc:Choice xmlns:v="urn:schemas-microsoft-com:vml" Requires="v">
                <p:oleObj spid="_x0000_s93233" name="Equation" r:id="rId11" imgW="1485900" imgH="457200" progId="Equation.3">
                  <p:embed/>
                </p:oleObj>
              </mc:Choice>
              <mc:Fallback>
                <p:oleObj name="Equation" r:id="rId11" imgW="1485900" imgH="457200"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9600" y="5410200"/>
                        <a:ext cx="14859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75152" name="Group 16"/>
          <p:cNvGrpSpPr>
            <a:grpSpLocks/>
          </p:cNvGrpSpPr>
          <p:nvPr/>
        </p:nvGrpSpPr>
        <p:grpSpPr bwMode="auto">
          <a:xfrm>
            <a:off x="381000" y="4800600"/>
            <a:ext cx="4038600" cy="2057400"/>
            <a:chOff x="240" y="3024"/>
            <a:chExt cx="2544" cy="1296"/>
          </a:xfrm>
        </p:grpSpPr>
        <p:sp>
          <p:nvSpPr>
            <p:cNvPr id="93199" name="AutoShape 17"/>
            <p:cNvSpPr>
              <a:spLocks noChangeArrowheads="1"/>
            </p:cNvSpPr>
            <p:nvPr/>
          </p:nvSpPr>
          <p:spPr bwMode="auto">
            <a:xfrm>
              <a:off x="240" y="3024"/>
              <a:ext cx="2544" cy="1296"/>
            </a:xfrm>
            <a:prstGeom prst="irregularSeal1">
              <a:avLst/>
            </a:prstGeom>
            <a:solidFill>
              <a:srgbClr val="CCFF99"/>
            </a:solidFill>
            <a:ln w="381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0" name="Text Box 18"/>
            <p:cNvSpPr txBox="1">
              <a:spLocks noChangeArrowheads="1"/>
            </p:cNvSpPr>
            <p:nvPr/>
          </p:nvSpPr>
          <p:spPr bwMode="auto">
            <a:xfrm>
              <a:off x="624" y="3504"/>
              <a:ext cx="19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b="1"/>
                <a:t>We turned the sign!</a:t>
              </a:r>
            </a:p>
          </p:txBody>
        </p:sp>
      </p:grpSp>
      <p:pic>
        <p:nvPicPr>
          <p:cNvPr id="475155" name="Picture 19" descr="bs00847a"/>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0" y="3733800"/>
            <a:ext cx="11080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5156" name="Picture 20" descr="bs00847a"/>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0" y="3733800"/>
            <a:ext cx="11080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5157" name="Picture 21" descr="bs00847a"/>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0" y="3733800"/>
            <a:ext cx="11080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75141"/>
                                        </p:tgtEl>
                                        <p:attrNameLst>
                                          <p:attrName>style.visibility</p:attrName>
                                        </p:attrNameLst>
                                      </p:cBhvr>
                                      <p:to>
                                        <p:strVal val="visible"/>
                                      </p:to>
                                    </p:set>
                                    <p:animEffect transition="in" filter="slide(fromTop)">
                                      <p:cBhvr>
                                        <p:cTn id="7" dur="500"/>
                                        <p:tgtEl>
                                          <p:spTgt spid="4751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47514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475143"/>
                                        </p:tgtEl>
                                        <p:attrNameLst>
                                          <p:attrName>style.visibility</p:attrName>
                                        </p:attrNameLst>
                                      </p:cBhvr>
                                      <p:to>
                                        <p:strVal val="visible"/>
                                      </p:to>
                                    </p:set>
                                    <p:animEffect transition="in" filter="slide(fromTop)">
                                      <p:cBhvr>
                                        <p:cTn id="16" dur="500"/>
                                        <p:tgtEl>
                                          <p:spTgt spid="47514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47514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nodeType="clickEffect">
                                  <p:stCondLst>
                                    <p:cond delay="0"/>
                                  </p:stCondLst>
                                  <p:childTnLst>
                                    <p:set>
                                      <p:cBhvr>
                                        <p:cTn id="24" dur="1" fill="hold">
                                          <p:stCondLst>
                                            <p:cond delay="0"/>
                                          </p:stCondLst>
                                        </p:cTn>
                                        <p:tgtEl>
                                          <p:spTgt spid="475145"/>
                                        </p:tgtEl>
                                        <p:attrNameLst>
                                          <p:attrName>style.visibility</p:attrName>
                                        </p:attrNameLst>
                                      </p:cBhvr>
                                      <p:to>
                                        <p:strVal val="visible"/>
                                      </p:to>
                                    </p:set>
                                    <p:animEffect transition="in" filter="slide(fromTop)">
                                      <p:cBhvr>
                                        <p:cTn id="25" dur="500"/>
                                        <p:tgtEl>
                                          <p:spTgt spid="47514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1" presetClass="entr" presetSubtype="0" fill="hold" nodeType="clickEffect">
                                  <p:stCondLst>
                                    <p:cond delay="0"/>
                                  </p:stCondLst>
                                  <p:childTnLst>
                                    <p:set>
                                      <p:cBhvr>
                                        <p:cTn id="29" dur="75">
                                          <p:stCondLst>
                                            <p:cond delay="0"/>
                                          </p:stCondLst>
                                        </p:cTn>
                                        <p:tgtEl>
                                          <p:spTgt spid="475149"/>
                                        </p:tgtEl>
                                        <p:attrNameLst>
                                          <p:attrName>style.visibility</p:attrName>
                                        </p:attrNameLst>
                                      </p:cBhvr>
                                      <p:to>
                                        <p:strVal val="visible"/>
                                      </p:to>
                                    </p:set>
                                  </p:childTnLst>
                                </p:cTn>
                              </p:par>
                            </p:childTnLst>
                          </p:cTn>
                        </p:par>
                        <p:par>
                          <p:cTn id="30" fill="hold" nodeType="afterGroup">
                            <p:stCondLst>
                              <p:cond delay="75"/>
                            </p:stCondLst>
                            <p:childTnLst>
                              <p:par>
                                <p:cTn id="31" presetID="11" presetClass="entr" presetSubtype="0" fill="hold" nodeType="afterEffect">
                                  <p:stCondLst>
                                    <p:cond delay="0"/>
                                  </p:stCondLst>
                                  <p:childTnLst>
                                    <p:set>
                                      <p:cBhvr>
                                        <p:cTn id="32" dur="75">
                                          <p:stCondLst>
                                            <p:cond delay="0"/>
                                          </p:stCondLst>
                                        </p:cTn>
                                        <p:tgtEl>
                                          <p:spTgt spid="475155"/>
                                        </p:tgtEl>
                                        <p:attrNameLst>
                                          <p:attrName>style.visibility</p:attrName>
                                        </p:attrNameLst>
                                      </p:cBhvr>
                                      <p:to>
                                        <p:strVal val="visible"/>
                                      </p:to>
                                    </p:set>
                                  </p:childTnLst>
                                </p:cTn>
                              </p:par>
                            </p:childTnLst>
                          </p:cTn>
                        </p:par>
                        <p:par>
                          <p:cTn id="33" fill="hold" nodeType="afterGroup">
                            <p:stCondLst>
                              <p:cond delay="150"/>
                            </p:stCondLst>
                            <p:childTnLst>
                              <p:par>
                                <p:cTn id="34" presetID="11" presetClass="entr" presetSubtype="0" fill="hold" nodeType="afterEffect">
                                  <p:stCondLst>
                                    <p:cond delay="1000"/>
                                  </p:stCondLst>
                                  <p:childTnLst>
                                    <p:set>
                                      <p:cBhvr>
                                        <p:cTn id="35" dur="75">
                                          <p:stCondLst>
                                            <p:cond delay="0"/>
                                          </p:stCondLst>
                                        </p:cTn>
                                        <p:tgtEl>
                                          <p:spTgt spid="475156"/>
                                        </p:tgtEl>
                                        <p:attrNameLst>
                                          <p:attrName>style.visibility</p:attrName>
                                        </p:attrNameLst>
                                      </p:cBhvr>
                                      <p:to>
                                        <p:strVal val="visible"/>
                                      </p:to>
                                    </p:set>
                                  </p:childTnLst>
                                </p:cTn>
                              </p:par>
                            </p:childTnLst>
                          </p:cTn>
                        </p:par>
                        <p:par>
                          <p:cTn id="36" fill="hold" nodeType="afterGroup">
                            <p:stCondLst>
                              <p:cond delay="1225"/>
                            </p:stCondLst>
                            <p:childTnLst>
                              <p:par>
                                <p:cTn id="37" presetID="1" presetClass="entr" presetSubtype="0" fill="hold" nodeType="afterEffect">
                                  <p:stCondLst>
                                    <p:cond delay="1000"/>
                                  </p:stCondLst>
                                  <p:childTnLst>
                                    <p:set>
                                      <p:cBhvr>
                                        <p:cTn id="38" dur="1" fill="hold">
                                          <p:stCondLst>
                                            <p:cond delay="499"/>
                                          </p:stCondLst>
                                        </p:cTn>
                                        <p:tgtEl>
                                          <p:spTgt spid="475157"/>
                                        </p:tgtEl>
                                        <p:attrNameLst>
                                          <p:attrName>style.visibility</p:attrName>
                                        </p:attrNameLst>
                                      </p:cBhvr>
                                      <p:to>
                                        <p:strVal val="visible"/>
                                      </p:to>
                                    </p:set>
                                  </p:childTnLst>
                                </p:cTn>
                              </p:par>
                            </p:childTnLst>
                          </p:cTn>
                        </p:par>
                        <p:par>
                          <p:cTn id="39" fill="hold" nodeType="afterGroup">
                            <p:stCondLst>
                              <p:cond delay="2725"/>
                            </p:stCondLst>
                            <p:childTnLst>
                              <p:par>
                                <p:cTn id="40" presetID="5" presetClass="entr" presetSubtype="10" fill="hold" grpId="0" nodeType="afterEffect">
                                  <p:stCondLst>
                                    <p:cond delay="0"/>
                                  </p:stCondLst>
                                  <p:childTnLst>
                                    <p:set>
                                      <p:cBhvr>
                                        <p:cTn id="41" dur="1" fill="hold">
                                          <p:stCondLst>
                                            <p:cond delay="0"/>
                                          </p:stCondLst>
                                        </p:cTn>
                                        <p:tgtEl>
                                          <p:spTgt spid="475150"/>
                                        </p:tgtEl>
                                        <p:attrNameLst>
                                          <p:attrName>style.visibility</p:attrName>
                                        </p:attrNameLst>
                                      </p:cBhvr>
                                      <p:to>
                                        <p:strVal val="visible"/>
                                      </p:to>
                                    </p:set>
                                    <p:animEffect transition="in" filter="checkerboard(across)">
                                      <p:cBhvr>
                                        <p:cTn id="42" dur="500"/>
                                        <p:tgtEl>
                                          <p:spTgt spid="4751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47515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288" fill="hold" nodeType="clickEffect">
                                  <p:stCondLst>
                                    <p:cond delay="0"/>
                                  </p:stCondLst>
                                  <p:childTnLst>
                                    <p:set>
                                      <p:cBhvr>
                                        <p:cTn id="50" dur="1" fill="hold">
                                          <p:stCondLst>
                                            <p:cond delay="0"/>
                                          </p:stCondLst>
                                        </p:cTn>
                                        <p:tgtEl>
                                          <p:spTgt spid="475152"/>
                                        </p:tgtEl>
                                        <p:attrNameLst>
                                          <p:attrName>style.visibility</p:attrName>
                                        </p:attrNameLst>
                                      </p:cBhvr>
                                      <p:to>
                                        <p:strVal val="visible"/>
                                      </p:to>
                                    </p:set>
                                    <p:anim calcmode="lin" valueType="num">
                                      <p:cBhvr>
                                        <p:cTn id="51" dur="500" fill="hold"/>
                                        <p:tgtEl>
                                          <p:spTgt spid="475152"/>
                                        </p:tgtEl>
                                        <p:attrNameLst>
                                          <p:attrName>ppt_w</p:attrName>
                                        </p:attrNameLst>
                                      </p:cBhvr>
                                      <p:tavLst>
                                        <p:tav tm="0">
                                          <p:val>
                                            <p:strVal val="4/3*#ppt_w"/>
                                          </p:val>
                                        </p:tav>
                                        <p:tav tm="100000">
                                          <p:val>
                                            <p:strVal val="#ppt_w"/>
                                          </p:val>
                                        </p:tav>
                                      </p:tavLst>
                                    </p:anim>
                                    <p:anim calcmode="lin" valueType="num">
                                      <p:cBhvr>
                                        <p:cTn id="52" dur="500" fill="hold"/>
                                        <p:tgtEl>
                                          <p:spTgt spid="475152"/>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41" grpId="0" autoUpdateAnimBg="0"/>
      <p:bldP spid="475143" grpId="0" autoUpdateAnimBg="0"/>
      <p:bldP spid="475150" grpId="0" animBg="1"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149475"/>
            <a:ext cx="8305800" cy="2117725"/>
          </a:xfrm>
          <a:prstGeom prst="rect">
            <a:avLst/>
          </a:prstGeom>
          <a:noFill/>
          <a:ln w="5080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94211" name="Text Box 3"/>
          <p:cNvSpPr txBox="1">
            <a:spLocks noChangeArrowheads="1"/>
          </p:cNvSpPr>
          <p:nvPr/>
        </p:nvSpPr>
        <p:spPr bwMode="auto">
          <a:xfrm>
            <a:off x="1066800" y="457200"/>
            <a:ext cx="8032750" cy="692150"/>
          </a:xfrm>
          <a:prstGeom prst="rect">
            <a:avLst/>
          </a:prstGeom>
          <a:noFill/>
          <a:ln w="50800">
            <a:solidFill>
              <a:srgbClr val="0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r>
              <a:rPr kumimoji="0" lang="en-US" altLang="en-US" sz="3600">
                <a:latin typeface="Times" charset="0"/>
              </a:rPr>
              <a:t>2.6  Inequalities Involving Absolute Value</a:t>
            </a:r>
            <a:endParaRPr kumimoji="0" lang="en-US" altLang="en-US" sz="2800">
              <a:latin typeface="Times" charset="0"/>
            </a:endParaRPr>
          </a:p>
        </p:txBody>
      </p:sp>
    </p:spTree>
    <p:custDataLst>
      <p:tags r:id="rId1"/>
    </p:custData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pPr eaLnBrk="1" hangingPunct="1"/>
            <a:r>
              <a:rPr lang="en-US" b="1" u="sng" smtClean="0"/>
              <a:t>Absolute Value</a:t>
            </a:r>
            <a:r>
              <a:rPr lang="en-US" b="1" smtClean="0"/>
              <a:t> (of x)</a:t>
            </a:r>
          </a:p>
        </p:txBody>
      </p:sp>
      <p:sp>
        <p:nvSpPr>
          <p:cNvPr id="358403" name="Rectangle 3"/>
          <p:cNvSpPr>
            <a:spLocks noGrp="1" noChangeArrowheads="1"/>
          </p:cNvSpPr>
          <p:nvPr>
            <p:ph type="body" idx="1"/>
          </p:nvPr>
        </p:nvSpPr>
        <p:spPr/>
        <p:txBody>
          <a:bodyPr/>
          <a:lstStyle/>
          <a:p>
            <a:pPr eaLnBrk="1" hangingPunct="1"/>
            <a:r>
              <a:rPr lang="en-US" smtClean="0"/>
              <a:t>Symbol     |x|</a:t>
            </a:r>
          </a:p>
          <a:p>
            <a:pPr eaLnBrk="1" hangingPunct="1"/>
            <a:r>
              <a:rPr lang="en-US" smtClean="0"/>
              <a:t>The distance x is from 0 on the number line.</a:t>
            </a:r>
          </a:p>
          <a:p>
            <a:pPr eaLnBrk="1" hangingPunct="1"/>
            <a:r>
              <a:rPr lang="en-US" smtClean="0"/>
              <a:t>Always positive</a:t>
            </a:r>
          </a:p>
          <a:p>
            <a:pPr eaLnBrk="1" hangingPunct="1"/>
            <a:r>
              <a:rPr lang="en-US" smtClean="0"/>
              <a:t>Ex: |-3|=3</a:t>
            </a:r>
          </a:p>
        </p:txBody>
      </p:sp>
      <p:sp>
        <p:nvSpPr>
          <p:cNvPr id="358404" name="Line 4"/>
          <p:cNvSpPr>
            <a:spLocks noChangeShapeType="1"/>
          </p:cNvSpPr>
          <p:nvPr/>
        </p:nvSpPr>
        <p:spPr bwMode="auto">
          <a:xfrm>
            <a:off x="1371600" y="5410200"/>
            <a:ext cx="6172200"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05" name="Line 5"/>
          <p:cNvSpPr>
            <a:spLocks noChangeShapeType="1"/>
          </p:cNvSpPr>
          <p:nvPr/>
        </p:nvSpPr>
        <p:spPr bwMode="auto">
          <a:xfrm>
            <a:off x="2055813" y="5254625"/>
            <a:ext cx="0" cy="3016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06" name="Line 6"/>
          <p:cNvSpPr>
            <a:spLocks noChangeShapeType="1"/>
          </p:cNvSpPr>
          <p:nvPr/>
        </p:nvSpPr>
        <p:spPr bwMode="auto">
          <a:xfrm>
            <a:off x="2819400" y="5257800"/>
            <a:ext cx="0" cy="3016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07" name="Line 7"/>
          <p:cNvSpPr>
            <a:spLocks noChangeShapeType="1"/>
          </p:cNvSpPr>
          <p:nvPr/>
        </p:nvSpPr>
        <p:spPr bwMode="auto">
          <a:xfrm>
            <a:off x="3505200" y="5257800"/>
            <a:ext cx="0" cy="3016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08" name="Line 8"/>
          <p:cNvSpPr>
            <a:spLocks noChangeShapeType="1"/>
          </p:cNvSpPr>
          <p:nvPr/>
        </p:nvSpPr>
        <p:spPr bwMode="auto">
          <a:xfrm>
            <a:off x="4267200" y="5257800"/>
            <a:ext cx="0" cy="3016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09" name="Line 9"/>
          <p:cNvSpPr>
            <a:spLocks noChangeShapeType="1"/>
          </p:cNvSpPr>
          <p:nvPr/>
        </p:nvSpPr>
        <p:spPr bwMode="auto">
          <a:xfrm>
            <a:off x="5029200" y="5257800"/>
            <a:ext cx="0" cy="3016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10" name="Line 10"/>
          <p:cNvSpPr>
            <a:spLocks noChangeShapeType="1"/>
          </p:cNvSpPr>
          <p:nvPr/>
        </p:nvSpPr>
        <p:spPr bwMode="auto">
          <a:xfrm>
            <a:off x="5791200" y="5257800"/>
            <a:ext cx="0" cy="3016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11" name="Line 11"/>
          <p:cNvSpPr>
            <a:spLocks noChangeShapeType="1"/>
          </p:cNvSpPr>
          <p:nvPr/>
        </p:nvSpPr>
        <p:spPr bwMode="auto">
          <a:xfrm>
            <a:off x="6553200" y="5257800"/>
            <a:ext cx="0" cy="3016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12" name="Text Box 12"/>
          <p:cNvSpPr txBox="1">
            <a:spLocks noChangeArrowheads="1"/>
          </p:cNvSpPr>
          <p:nvPr/>
        </p:nvSpPr>
        <p:spPr bwMode="auto">
          <a:xfrm>
            <a:off x="1676400" y="55626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sz="1800">
                <a:latin typeface="Arial" charset="0"/>
              </a:rPr>
              <a:t>  </a:t>
            </a:r>
            <a:r>
              <a:rPr kumimoji="0" lang="en-US">
                <a:latin typeface="Arial" charset="0"/>
              </a:rPr>
              <a:t>-4      -3     -2      -1       0       1       2</a:t>
            </a:r>
            <a:endParaRPr kumimoji="0" lang="en-US" sz="1800">
              <a:latin typeface="Arial" charset="0"/>
            </a:endParaRPr>
          </a:p>
        </p:txBody>
      </p:sp>
      <p:sp>
        <p:nvSpPr>
          <p:cNvPr id="358413" name="Oval 13"/>
          <p:cNvSpPr>
            <a:spLocks noChangeArrowheads="1"/>
          </p:cNvSpPr>
          <p:nvPr/>
        </p:nvSpPr>
        <p:spPr bwMode="auto">
          <a:xfrm>
            <a:off x="2743200" y="5334000"/>
            <a:ext cx="152400" cy="152400"/>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14" name="AutoShape 14"/>
          <p:cNvSpPr>
            <a:spLocks noChangeArrowheads="1"/>
          </p:cNvSpPr>
          <p:nvPr/>
        </p:nvSpPr>
        <p:spPr bwMode="auto">
          <a:xfrm>
            <a:off x="2819400" y="4724400"/>
            <a:ext cx="685800" cy="5334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15" name="AutoShape 15"/>
          <p:cNvSpPr>
            <a:spLocks noChangeArrowheads="1"/>
          </p:cNvSpPr>
          <p:nvPr/>
        </p:nvSpPr>
        <p:spPr bwMode="auto">
          <a:xfrm>
            <a:off x="3505200" y="4648200"/>
            <a:ext cx="838200" cy="609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16" name="AutoShape 16"/>
          <p:cNvSpPr>
            <a:spLocks noChangeArrowheads="1"/>
          </p:cNvSpPr>
          <p:nvPr/>
        </p:nvSpPr>
        <p:spPr bwMode="auto">
          <a:xfrm>
            <a:off x="4267200" y="4724400"/>
            <a:ext cx="838200" cy="4572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17" name="Oval 17"/>
          <p:cNvSpPr>
            <a:spLocks noChangeArrowheads="1"/>
          </p:cNvSpPr>
          <p:nvPr/>
        </p:nvSpPr>
        <p:spPr bwMode="auto">
          <a:xfrm>
            <a:off x="2339975" y="3716338"/>
            <a:ext cx="533400" cy="609600"/>
          </a:xfrm>
          <a:prstGeom prst="ellipse">
            <a:avLst/>
          </a:prstGeom>
          <a:noFill/>
          <a:ln w="381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58402"/>
                                        </p:tgtEl>
                                        <p:attrNameLst>
                                          <p:attrName>style.visibility</p:attrName>
                                        </p:attrNameLst>
                                      </p:cBhvr>
                                      <p:to>
                                        <p:strVal val="visible"/>
                                      </p:to>
                                    </p:set>
                                    <p:anim calcmode="lin" valueType="num">
                                      <p:cBhvr>
                                        <p:cTn id="7" dur="1000" fill="hold"/>
                                        <p:tgtEl>
                                          <p:spTgt spid="358402"/>
                                        </p:tgtEl>
                                        <p:attrNameLst>
                                          <p:attrName>ppt_w</p:attrName>
                                        </p:attrNameLst>
                                      </p:cBhvr>
                                      <p:tavLst>
                                        <p:tav tm="0">
                                          <p:val>
                                            <p:strVal val="#ppt_w*0.70"/>
                                          </p:val>
                                        </p:tav>
                                        <p:tav tm="100000">
                                          <p:val>
                                            <p:strVal val="#ppt_w"/>
                                          </p:val>
                                        </p:tav>
                                      </p:tavLst>
                                    </p:anim>
                                    <p:anim calcmode="lin" valueType="num">
                                      <p:cBhvr>
                                        <p:cTn id="8" dur="1000" fill="hold"/>
                                        <p:tgtEl>
                                          <p:spTgt spid="358402"/>
                                        </p:tgtEl>
                                        <p:attrNameLst>
                                          <p:attrName>ppt_h</p:attrName>
                                        </p:attrNameLst>
                                      </p:cBhvr>
                                      <p:tavLst>
                                        <p:tav tm="0">
                                          <p:val>
                                            <p:strVal val="#ppt_h"/>
                                          </p:val>
                                        </p:tav>
                                        <p:tav tm="100000">
                                          <p:val>
                                            <p:strVal val="#ppt_h"/>
                                          </p:val>
                                        </p:tav>
                                      </p:tavLst>
                                    </p:anim>
                                    <p:animEffect transition="in" filter="fade">
                                      <p:cBhvr>
                                        <p:cTn id="9" dur="1000"/>
                                        <p:tgtEl>
                                          <p:spTgt spid="3584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58403">
                                            <p:txEl>
                                              <p:pRg st="0" end="0"/>
                                            </p:txEl>
                                          </p:spTgt>
                                        </p:tgtEl>
                                        <p:attrNameLst>
                                          <p:attrName>style.visibility</p:attrName>
                                        </p:attrNameLst>
                                      </p:cBhvr>
                                      <p:to>
                                        <p:strVal val="visible"/>
                                      </p:to>
                                    </p:set>
                                    <p:anim calcmode="lin" valueType="num">
                                      <p:cBhvr>
                                        <p:cTn id="14" dur="1000" fill="hold"/>
                                        <p:tgtEl>
                                          <p:spTgt spid="35840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5840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5840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358403">
                                            <p:txEl>
                                              <p:pRg st="1" end="1"/>
                                            </p:txEl>
                                          </p:spTgt>
                                        </p:tgtEl>
                                        <p:attrNameLst>
                                          <p:attrName>style.visibility</p:attrName>
                                        </p:attrNameLst>
                                      </p:cBhvr>
                                      <p:to>
                                        <p:strVal val="visible"/>
                                      </p:to>
                                    </p:set>
                                    <p:anim calcmode="lin" valueType="num">
                                      <p:cBhvr>
                                        <p:cTn id="21" dur="1000" fill="hold"/>
                                        <p:tgtEl>
                                          <p:spTgt spid="35840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5840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5840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358403">
                                            <p:txEl>
                                              <p:pRg st="2" end="2"/>
                                            </p:txEl>
                                          </p:spTgt>
                                        </p:tgtEl>
                                        <p:attrNameLst>
                                          <p:attrName>style.visibility</p:attrName>
                                        </p:attrNameLst>
                                      </p:cBhvr>
                                      <p:to>
                                        <p:strVal val="visible"/>
                                      </p:to>
                                    </p:set>
                                    <p:anim calcmode="lin" valueType="num">
                                      <p:cBhvr>
                                        <p:cTn id="28" dur="1000" fill="hold"/>
                                        <p:tgtEl>
                                          <p:spTgt spid="35840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5840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58403">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358403">
                                            <p:txEl>
                                              <p:pRg st="3" end="3"/>
                                            </p:txEl>
                                          </p:spTgt>
                                        </p:tgtEl>
                                        <p:attrNameLst>
                                          <p:attrName>style.visibility</p:attrName>
                                        </p:attrNameLst>
                                      </p:cBhvr>
                                      <p:to>
                                        <p:strVal val="visible"/>
                                      </p:to>
                                    </p:set>
                                    <p:anim calcmode="lin" valueType="num">
                                      <p:cBhvr>
                                        <p:cTn id="35" dur="1000" fill="hold"/>
                                        <p:tgtEl>
                                          <p:spTgt spid="35840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5840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58403">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58404"/>
                                        </p:tgtEl>
                                        <p:attrNameLst>
                                          <p:attrName>style.visibility</p:attrName>
                                        </p:attrNameLst>
                                      </p:cBhvr>
                                      <p:to>
                                        <p:strVal val="visible"/>
                                      </p:to>
                                    </p:set>
                                    <p:anim calcmode="lin" valueType="num">
                                      <p:cBhvr>
                                        <p:cTn id="42" dur="1000" fill="hold"/>
                                        <p:tgtEl>
                                          <p:spTgt spid="358404"/>
                                        </p:tgtEl>
                                        <p:attrNameLst>
                                          <p:attrName>ppt_w</p:attrName>
                                        </p:attrNameLst>
                                      </p:cBhvr>
                                      <p:tavLst>
                                        <p:tav tm="0">
                                          <p:val>
                                            <p:strVal val="#ppt_w*0.70"/>
                                          </p:val>
                                        </p:tav>
                                        <p:tav tm="100000">
                                          <p:val>
                                            <p:strVal val="#ppt_w"/>
                                          </p:val>
                                        </p:tav>
                                      </p:tavLst>
                                    </p:anim>
                                    <p:anim calcmode="lin" valueType="num">
                                      <p:cBhvr>
                                        <p:cTn id="43" dur="1000" fill="hold"/>
                                        <p:tgtEl>
                                          <p:spTgt spid="358404"/>
                                        </p:tgtEl>
                                        <p:attrNameLst>
                                          <p:attrName>ppt_h</p:attrName>
                                        </p:attrNameLst>
                                      </p:cBhvr>
                                      <p:tavLst>
                                        <p:tav tm="0">
                                          <p:val>
                                            <p:strVal val="#ppt_h"/>
                                          </p:val>
                                        </p:tav>
                                        <p:tav tm="100000">
                                          <p:val>
                                            <p:strVal val="#ppt_h"/>
                                          </p:val>
                                        </p:tav>
                                      </p:tavLst>
                                    </p:anim>
                                    <p:animEffect transition="in" filter="fade">
                                      <p:cBhvr>
                                        <p:cTn id="44" dur="1000"/>
                                        <p:tgtEl>
                                          <p:spTgt spid="358404"/>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358405"/>
                                        </p:tgtEl>
                                        <p:attrNameLst>
                                          <p:attrName>style.visibility</p:attrName>
                                        </p:attrNameLst>
                                      </p:cBhvr>
                                      <p:to>
                                        <p:strVal val="visible"/>
                                      </p:to>
                                    </p:set>
                                    <p:anim calcmode="lin" valueType="num">
                                      <p:cBhvr>
                                        <p:cTn id="47" dur="1000" fill="hold"/>
                                        <p:tgtEl>
                                          <p:spTgt spid="358405"/>
                                        </p:tgtEl>
                                        <p:attrNameLst>
                                          <p:attrName>ppt_w</p:attrName>
                                        </p:attrNameLst>
                                      </p:cBhvr>
                                      <p:tavLst>
                                        <p:tav tm="0">
                                          <p:val>
                                            <p:strVal val="#ppt_w*0.70"/>
                                          </p:val>
                                        </p:tav>
                                        <p:tav tm="100000">
                                          <p:val>
                                            <p:strVal val="#ppt_w"/>
                                          </p:val>
                                        </p:tav>
                                      </p:tavLst>
                                    </p:anim>
                                    <p:anim calcmode="lin" valueType="num">
                                      <p:cBhvr>
                                        <p:cTn id="48" dur="1000" fill="hold"/>
                                        <p:tgtEl>
                                          <p:spTgt spid="358405"/>
                                        </p:tgtEl>
                                        <p:attrNameLst>
                                          <p:attrName>ppt_h</p:attrName>
                                        </p:attrNameLst>
                                      </p:cBhvr>
                                      <p:tavLst>
                                        <p:tav tm="0">
                                          <p:val>
                                            <p:strVal val="#ppt_h"/>
                                          </p:val>
                                        </p:tav>
                                        <p:tav tm="100000">
                                          <p:val>
                                            <p:strVal val="#ppt_h"/>
                                          </p:val>
                                        </p:tav>
                                      </p:tavLst>
                                    </p:anim>
                                    <p:animEffect transition="in" filter="fade">
                                      <p:cBhvr>
                                        <p:cTn id="49" dur="1000"/>
                                        <p:tgtEl>
                                          <p:spTgt spid="358405"/>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358406"/>
                                        </p:tgtEl>
                                        <p:attrNameLst>
                                          <p:attrName>style.visibility</p:attrName>
                                        </p:attrNameLst>
                                      </p:cBhvr>
                                      <p:to>
                                        <p:strVal val="visible"/>
                                      </p:to>
                                    </p:set>
                                    <p:anim calcmode="lin" valueType="num">
                                      <p:cBhvr>
                                        <p:cTn id="52" dur="1000" fill="hold"/>
                                        <p:tgtEl>
                                          <p:spTgt spid="358406"/>
                                        </p:tgtEl>
                                        <p:attrNameLst>
                                          <p:attrName>ppt_w</p:attrName>
                                        </p:attrNameLst>
                                      </p:cBhvr>
                                      <p:tavLst>
                                        <p:tav tm="0">
                                          <p:val>
                                            <p:strVal val="#ppt_w*0.70"/>
                                          </p:val>
                                        </p:tav>
                                        <p:tav tm="100000">
                                          <p:val>
                                            <p:strVal val="#ppt_w"/>
                                          </p:val>
                                        </p:tav>
                                      </p:tavLst>
                                    </p:anim>
                                    <p:anim calcmode="lin" valueType="num">
                                      <p:cBhvr>
                                        <p:cTn id="53" dur="1000" fill="hold"/>
                                        <p:tgtEl>
                                          <p:spTgt spid="358406"/>
                                        </p:tgtEl>
                                        <p:attrNameLst>
                                          <p:attrName>ppt_h</p:attrName>
                                        </p:attrNameLst>
                                      </p:cBhvr>
                                      <p:tavLst>
                                        <p:tav tm="0">
                                          <p:val>
                                            <p:strVal val="#ppt_h"/>
                                          </p:val>
                                        </p:tav>
                                        <p:tav tm="100000">
                                          <p:val>
                                            <p:strVal val="#ppt_h"/>
                                          </p:val>
                                        </p:tav>
                                      </p:tavLst>
                                    </p:anim>
                                    <p:animEffect transition="in" filter="fade">
                                      <p:cBhvr>
                                        <p:cTn id="54" dur="1000"/>
                                        <p:tgtEl>
                                          <p:spTgt spid="358406"/>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358407"/>
                                        </p:tgtEl>
                                        <p:attrNameLst>
                                          <p:attrName>style.visibility</p:attrName>
                                        </p:attrNameLst>
                                      </p:cBhvr>
                                      <p:to>
                                        <p:strVal val="visible"/>
                                      </p:to>
                                    </p:set>
                                    <p:anim calcmode="lin" valueType="num">
                                      <p:cBhvr>
                                        <p:cTn id="57" dur="1000" fill="hold"/>
                                        <p:tgtEl>
                                          <p:spTgt spid="358407"/>
                                        </p:tgtEl>
                                        <p:attrNameLst>
                                          <p:attrName>ppt_w</p:attrName>
                                        </p:attrNameLst>
                                      </p:cBhvr>
                                      <p:tavLst>
                                        <p:tav tm="0">
                                          <p:val>
                                            <p:strVal val="#ppt_w*0.70"/>
                                          </p:val>
                                        </p:tav>
                                        <p:tav tm="100000">
                                          <p:val>
                                            <p:strVal val="#ppt_w"/>
                                          </p:val>
                                        </p:tav>
                                      </p:tavLst>
                                    </p:anim>
                                    <p:anim calcmode="lin" valueType="num">
                                      <p:cBhvr>
                                        <p:cTn id="58" dur="1000" fill="hold"/>
                                        <p:tgtEl>
                                          <p:spTgt spid="358407"/>
                                        </p:tgtEl>
                                        <p:attrNameLst>
                                          <p:attrName>ppt_h</p:attrName>
                                        </p:attrNameLst>
                                      </p:cBhvr>
                                      <p:tavLst>
                                        <p:tav tm="0">
                                          <p:val>
                                            <p:strVal val="#ppt_h"/>
                                          </p:val>
                                        </p:tav>
                                        <p:tav tm="100000">
                                          <p:val>
                                            <p:strVal val="#ppt_h"/>
                                          </p:val>
                                        </p:tav>
                                      </p:tavLst>
                                    </p:anim>
                                    <p:animEffect transition="in" filter="fade">
                                      <p:cBhvr>
                                        <p:cTn id="59" dur="1000"/>
                                        <p:tgtEl>
                                          <p:spTgt spid="358407"/>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358408"/>
                                        </p:tgtEl>
                                        <p:attrNameLst>
                                          <p:attrName>style.visibility</p:attrName>
                                        </p:attrNameLst>
                                      </p:cBhvr>
                                      <p:to>
                                        <p:strVal val="visible"/>
                                      </p:to>
                                    </p:set>
                                    <p:anim calcmode="lin" valueType="num">
                                      <p:cBhvr>
                                        <p:cTn id="62" dur="1000" fill="hold"/>
                                        <p:tgtEl>
                                          <p:spTgt spid="358408"/>
                                        </p:tgtEl>
                                        <p:attrNameLst>
                                          <p:attrName>ppt_w</p:attrName>
                                        </p:attrNameLst>
                                      </p:cBhvr>
                                      <p:tavLst>
                                        <p:tav tm="0">
                                          <p:val>
                                            <p:strVal val="#ppt_w*0.70"/>
                                          </p:val>
                                        </p:tav>
                                        <p:tav tm="100000">
                                          <p:val>
                                            <p:strVal val="#ppt_w"/>
                                          </p:val>
                                        </p:tav>
                                      </p:tavLst>
                                    </p:anim>
                                    <p:anim calcmode="lin" valueType="num">
                                      <p:cBhvr>
                                        <p:cTn id="63" dur="1000" fill="hold"/>
                                        <p:tgtEl>
                                          <p:spTgt spid="358408"/>
                                        </p:tgtEl>
                                        <p:attrNameLst>
                                          <p:attrName>ppt_h</p:attrName>
                                        </p:attrNameLst>
                                      </p:cBhvr>
                                      <p:tavLst>
                                        <p:tav tm="0">
                                          <p:val>
                                            <p:strVal val="#ppt_h"/>
                                          </p:val>
                                        </p:tav>
                                        <p:tav tm="100000">
                                          <p:val>
                                            <p:strVal val="#ppt_h"/>
                                          </p:val>
                                        </p:tav>
                                      </p:tavLst>
                                    </p:anim>
                                    <p:animEffect transition="in" filter="fade">
                                      <p:cBhvr>
                                        <p:cTn id="64" dur="1000"/>
                                        <p:tgtEl>
                                          <p:spTgt spid="358408"/>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358409"/>
                                        </p:tgtEl>
                                        <p:attrNameLst>
                                          <p:attrName>style.visibility</p:attrName>
                                        </p:attrNameLst>
                                      </p:cBhvr>
                                      <p:to>
                                        <p:strVal val="visible"/>
                                      </p:to>
                                    </p:set>
                                    <p:anim calcmode="lin" valueType="num">
                                      <p:cBhvr>
                                        <p:cTn id="67" dur="1000" fill="hold"/>
                                        <p:tgtEl>
                                          <p:spTgt spid="358409"/>
                                        </p:tgtEl>
                                        <p:attrNameLst>
                                          <p:attrName>ppt_w</p:attrName>
                                        </p:attrNameLst>
                                      </p:cBhvr>
                                      <p:tavLst>
                                        <p:tav tm="0">
                                          <p:val>
                                            <p:strVal val="#ppt_w*0.70"/>
                                          </p:val>
                                        </p:tav>
                                        <p:tav tm="100000">
                                          <p:val>
                                            <p:strVal val="#ppt_w"/>
                                          </p:val>
                                        </p:tav>
                                      </p:tavLst>
                                    </p:anim>
                                    <p:anim calcmode="lin" valueType="num">
                                      <p:cBhvr>
                                        <p:cTn id="68" dur="1000" fill="hold"/>
                                        <p:tgtEl>
                                          <p:spTgt spid="358409"/>
                                        </p:tgtEl>
                                        <p:attrNameLst>
                                          <p:attrName>ppt_h</p:attrName>
                                        </p:attrNameLst>
                                      </p:cBhvr>
                                      <p:tavLst>
                                        <p:tav tm="0">
                                          <p:val>
                                            <p:strVal val="#ppt_h"/>
                                          </p:val>
                                        </p:tav>
                                        <p:tav tm="100000">
                                          <p:val>
                                            <p:strVal val="#ppt_h"/>
                                          </p:val>
                                        </p:tav>
                                      </p:tavLst>
                                    </p:anim>
                                    <p:animEffect transition="in" filter="fade">
                                      <p:cBhvr>
                                        <p:cTn id="69" dur="1000"/>
                                        <p:tgtEl>
                                          <p:spTgt spid="358409"/>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358410"/>
                                        </p:tgtEl>
                                        <p:attrNameLst>
                                          <p:attrName>style.visibility</p:attrName>
                                        </p:attrNameLst>
                                      </p:cBhvr>
                                      <p:to>
                                        <p:strVal val="visible"/>
                                      </p:to>
                                    </p:set>
                                    <p:anim calcmode="lin" valueType="num">
                                      <p:cBhvr>
                                        <p:cTn id="72" dur="1000" fill="hold"/>
                                        <p:tgtEl>
                                          <p:spTgt spid="358410"/>
                                        </p:tgtEl>
                                        <p:attrNameLst>
                                          <p:attrName>ppt_w</p:attrName>
                                        </p:attrNameLst>
                                      </p:cBhvr>
                                      <p:tavLst>
                                        <p:tav tm="0">
                                          <p:val>
                                            <p:strVal val="#ppt_w*0.70"/>
                                          </p:val>
                                        </p:tav>
                                        <p:tav tm="100000">
                                          <p:val>
                                            <p:strVal val="#ppt_w"/>
                                          </p:val>
                                        </p:tav>
                                      </p:tavLst>
                                    </p:anim>
                                    <p:anim calcmode="lin" valueType="num">
                                      <p:cBhvr>
                                        <p:cTn id="73" dur="1000" fill="hold"/>
                                        <p:tgtEl>
                                          <p:spTgt spid="358410"/>
                                        </p:tgtEl>
                                        <p:attrNameLst>
                                          <p:attrName>ppt_h</p:attrName>
                                        </p:attrNameLst>
                                      </p:cBhvr>
                                      <p:tavLst>
                                        <p:tav tm="0">
                                          <p:val>
                                            <p:strVal val="#ppt_h"/>
                                          </p:val>
                                        </p:tav>
                                        <p:tav tm="100000">
                                          <p:val>
                                            <p:strVal val="#ppt_h"/>
                                          </p:val>
                                        </p:tav>
                                      </p:tavLst>
                                    </p:anim>
                                    <p:animEffect transition="in" filter="fade">
                                      <p:cBhvr>
                                        <p:cTn id="74" dur="1000"/>
                                        <p:tgtEl>
                                          <p:spTgt spid="358410"/>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358411"/>
                                        </p:tgtEl>
                                        <p:attrNameLst>
                                          <p:attrName>style.visibility</p:attrName>
                                        </p:attrNameLst>
                                      </p:cBhvr>
                                      <p:to>
                                        <p:strVal val="visible"/>
                                      </p:to>
                                    </p:set>
                                    <p:anim calcmode="lin" valueType="num">
                                      <p:cBhvr>
                                        <p:cTn id="77" dur="1000" fill="hold"/>
                                        <p:tgtEl>
                                          <p:spTgt spid="358411"/>
                                        </p:tgtEl>
                                        <p:attrNameLst>
                                          <p:attrName>ppt_w</p:attrName>
                                        </p:attrNameLst>
                                      </p:cBhvr>
                                      <p:tavLst>
                                        <p:tav tm="0">
                                          <p:val>
                                            <p:strVal val="#ppt_w*0.70"/>
                                          </p:val>
                                        </p:tav>
                                        <p:tav tm="100000">
                                          <p:val>
                                            <p:strVal val="#ppt_w"/>
                                          </p:val>
                                        </p:tav>
                                      </p:tavLst>
                                    </p:anim>
                                    <p:anim calcmode="lin" valueType="num">
                                      <p:cBhvr>
                                        <p:cTn id="78" dur="1000" fill="hold"/>
                                        <p:tgtEl>
                                          <p:spTgt spid="358411"/>
                                        </p:tgtEl>
                                        <p:attrNameLst>
                                          <p:attrName>ppt_h</p:attrName>
                                        </p:attrNameLst>
                                      </p:cBhvr>
                                      <p:tavLst>
                                        <p:tav tm="0">
                                          <p:val>
                                            <p:strVal val="#ppt_h"/>
                                          </p:val>
                                        </p:tav>
                                        <p:tav tm="100000">
                                          <p:val>
                                            <p:strVal val="#ppt_h"/>
                                          </p:val>
                                        </p:tav>
                                      </p:tavLst>
                                    </p:anim>
                                    <p:animEffect transition="in" filter="fade">
                                      <p:cBhvr>
                                        <p:cTn id="79" dur="1000"/>
                                        <p:tgtEl>
                                          <p:spTgt spid="358411"/>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358412"/>
                                        </p:tgtEl>
                                        <p:attrNameLst>
                                          <p:attrName>style.visibility</p:attrName>
                                        </p:attrNameLst>
                                      </p:cBhvr>
                                      <p:to>
                                        <p:strVal val="visible"/>
                                      </p:to>
                                    </p:set>
                                    <p:anim calcmode="lin" valueType="num">
                                      <p:cBhvr>
                                        <p:cTn id="82" dur="1000" fill="hold"/>
                                        <p:tgtEl>
                                          <p:spTgt spid="358412"/>
                                        </p:tgtEl>
                                        <p:attrNameLst>
                                          <p:attrName>ppt_w</p:attrName>
                                        </p:attrNameLst>
                                      </p:cBhvr>
                                      <p:tavLst>
                                        <p:tav tm="0">
                                          <p:val>
                                            <p:strVal val="#ppt_w*0.70"/>
                                          </p:val>
                                        </p:tav>
                                        <p:tav tm="100000">
                                          <p:val>
                                            <p:strVal val="#ppt_w"/>
                                          </p:val>
                                        </p:tav>
                                      </p:tavLst>
                                    </p:anim>
                                    <p:anim calcmode="lin" valueType="num">
                                      <p:cBhvr>
                                        <p:cTn id="83" dur="1000" fill="hold"/>
                                        <p:tgtEl>
                                          <p:spTgt spid="358412"/>
                                        </p:tgtEl>
                                        <p:attrNameLst>
                                          <p:attrName>ppt_h</p:attrName>
                                        </p:attrNameLst>
                                      </p:cBhvr>
                                      <p:tavLst>
                                        <p:tav tm="0">
                                          <p:val>
                                            <p:strVal val="#ppt_h"/>
                                          </p:val>
                                        </p:tav>
                                        <p:tav tm="100000">
                                          <p:val>
                                            <p:strVal val="#ppt_h"/>
                                          </p:val>
                                        </p:tav>
                                      </p:tavLst>
                                    </p:anim>
                                    <p:animEffect transition="in" filter="fade">
                                      <p:cBhvr>
                                        <p:cTn id="84" dur="1000"/>
                                        <p:tgtEl>
                                          <p:spTgt spid="358412"/>
                                        </p:tgtEl>
                                      </p:cBhvr>
                                    </p:animEffect>
                                  </p:childTnLst>
                                </p:cTn>
                              </p:par>
                            </p:childTnLst>
                          </p:cTn>
                        </p:par>
                        <p:par>
                          <p:cTn id="85" fill="hold" nodeType="afterGroup">
                            <p:stCondLst>
                              <p:cond delay="1000"/>
                            </p:stCondLst>
                            <p:childTnLst>
                              <p:par>
                                <p:cTn id="86" presetID="55" presetClass="entr" presetSubtype="0" fill="hold" grpId="0" nodeType="afterEffect">
                                  <p:stCondLst>
                                    <p:cond delay="0"/>
                                  </p:stCondLst>
                                  <p:childTnLst>
                                    <p:set>
                                      <p:cBhvr>
                                        <p:cTn id="87" dur="1" fill="hold">
                                          <p:stCondLst>
                                            <p:cond delay="0"/>
                                          </p:stCondLst>
                                        </p:cTn>
                                        <p:tgtEl>
                                          <p:spTgt spid="358413"/>
                                        </p:tgtEl>
                                        <p:attrNameLst>
                                          <p:attrName>style.visibility</p:attrName>
                                        </p:attrNameLst>
                                      </p:cBhvr>
                                      <p:to>
                                        <p:strVal val="visible"/>
                                      </p:to>
                                    </p:set>
                                    <p:anim calcmode="lin" valueType="num">
                                      <p:cBhvr>
                                        <p:cTn id="88" dur="1000" fill="hold"/>
                                        <p:tgtEl>
                                          <p:spTgt spid="358413"/>
                                        </p:tgtEl>
                                        <p:attrNameLst>
                                          <p:attrName>ppt_w</p:attrName>
                                        </p:attrNameLst>
                                      </p:cBhvr>
                                      <p:tavLst>
                                        <p:tav tm="0">
                                          <p:val>
                                            <p:strVal val="#ppt_w*0.70"/>
                                          </p:val>
                                        </p:tav>
                                        <p:tav tm="100000">
                                          <p:val>
                                            <p:strVal val="#ppt_w"/>
                                          </p:val>
                                        </p:tav>
                                      </p:tavLst>
                                    </p:anim>
                                    <p:anim calcmode="lin" valueType="num">
                                      <p:cBhvr>
                                        <p:cTn id="89" dur="1000" fill="hold"/>
                                        <p:tgtEl>
                                          <p:spTgt spid="358413"/>
                                        </p:tgtEl>
                                        <p:attrNameLst>
                                          <p:attrName>ppt_h</p:attrName>
                                        </p:attrNameLst>
                                      </p:cBhvr>
                                      <p:tavLst>
                                        <p:tav tm="0">
                                          <p:val>
                                            <p:strVal val="#ppt_h"/>
                                          </p:val>
                                        </p:tav>
                                        <p:tav tm="100000">
                                          <p:val>
                                            <p:strVal val="#ppt_h"/>
                                          </p:val>
                                        </p:tav>
                                      </p:tavLst>
                                    </p:anim>
                                    <p:animEffect transition="in" filter="fade">
                                      <p:cBhvr>
                                        <p:cTn id="90" dur="1000"/>
                                        <p:tgtEl>
                                          <p:spTgt spid="358413"/>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55" presetClass="entr" presetSubtype="0" fill="hold" grpId="0" nodeType="clickEffect">
                                  <p:stCondLst>
                                    <p:cond delay="0"/>
                                  </p:stCondLst>
                                  <p:childTnLst>
                                    <p:set>
                                      <p:cBhvr>
                                        <p:cTn id="94" dur="1" fill="hold">
                                          <p:stCondLst>
                                            <p:cond delay="0"/>
                                          </p:stCondLst>
                                        </p:cTn>
                                        <p:tgtEl>
                                          <p:spTgt spid="358414"/>
                                        </p:tgtEl>
                                        <p:attrNameLst>
                                          <p:attrName>style.visibility</p:attrName>
                                        </p:attrNameLst>
                                      </p:cBhvr>
                                      <p:to>
                                        <p:strVal val="visible"/>
                                      </p:to>
                                    </p:set>
                                    <p:anim calcmode="lin" valueType="num">
                                      <p:cBhvr>
                                        <p:cTn id="95" dur="1000" fill="hold"/>
                                        <p:tgtEl>
                                          <p:spTgt spid="358414"/>
                                        </p:tgtEl>
                                        <p:attrNameLst>
                                          <p:attrName>ppt_w</p:attrName>
                                        </p:attrNameLst>
                                      </p:cBhvr>
                                      <p:tavLst>
                                        <p:tav tm="0">
                                          <p:val>
                                            <p:strVal val="#ppt_w*0.70"/>
                                          </p:val>
                                        </p:tav>
                                        <p:tav tm="100000">
                                          <p:val>
                                            <p:strVal val="#ppt_w"/>
                                          </p:val>
                                        </p:tav>
                                      </p:tavLst>
                                    </p:anim>
                                    <p:anim calcmode="lin" valueType="num">
                                      <p:cBhvr>
                                        <p:cTn id="96" dur="1000" fill="hold"/>
                                        <p:tgtEl>
                                          <p:spTgt spid="358414"/>
                                        </p:tgtEl>
                                        <p:attrNameLst>
                                          <p:attrName>ppt_h</p:attrName>
                                        </p:attrNameLst>
                                      </p:cBhvr>
                                      <p:tavLst>
                                        <p:tav tm="0">
                                          <p:val>
                                            <p:strVal val="#ppt_h"/>
                                          </p:val>
                                        </p:tav>
                                        <p:tav tm="100000">
                                          <p:val>
                                            <p:strVal val="#ppt_h"/>
                                          </p:val>
                                        </p:tav>
                                      </p:tavLst>
                                    </p:anim>
                                    <p:animEffect transition="in" filter="fade">
                                      <p:cBhvr>
                                        <p:cTn id="97" dur="1000"/>
                                        <p:tgtEl>
                                          <p:spTgt spid="358414"/>
                                        </p:tgtEl>
                                      </p:cBhvr>
                                    </p:animEffect>
                                  </p:childTnLst>
                                </p:cTn>
                              </p:par>
                            </p:childTnLst>
                          </p:cTn>
                        </p:par>
                        <p:par>
                          <p:cTn id="98" fill="hold" nodeType="afterGroup">
                            <p:stCondLst>
                              <p:cond delay="1000"/>
                            </p:stCondLst>
                            <p:childTnLst>
                              <p:par>
                                <p:cTn id="99" presetID="55" presetClass="entr" presetSubtype="0" fill="hold" grpId="0" nodeType="afterEffect">
                                  <p:stCondLst>
                                    <p:cond delay="0"/>
                                  </p:stCondLst>
                                  <p:childTnLst>
                                    <p:set>
                                      <p:cBhvr>
                                        <p:cTn id="100" dur="1" fill="hold">
                                          <p:stCondLst>
                                            <p:cond delay="0"/>
                                          </p:stCondLst>
                                        </p:cTn>
                                        <p:tgtEl>
                                          <p:spTgt spid="358415"/>
                                        </p:tgtEl>
                                        <p:attrNameLst>
                                          <p:attrName>style.visibility</p:attrName>
                                        </p:attrNameLst>
                                      </p:cBhvr>
                                      <p:to>
                                        <p:strVal val="visible"/>
                                      </p:to>
                                    </p:set>
                                    <p:anim calcmode="lin" valueType="num">
                                      <p:cBhvr>
                                        <p:cTn id="101" dur="1000" fill="hold"/>
                                        <p:tgtEl>
                                          <p:spTgt spid="358415"/>
                                        </p:tgtEl>
                                        <p:attrNameLst>
                                          <p:attrName>ppt_w</p:attrName>
                                        </p:attrNameLst>
                                      </p:cBhvr>
                                      <p:tavLst>
                                        <p:tav tm="0">
                                          <p:val>
                                            <p:strVal val="#ppt_w*0.70"/>
                                          </p:val>
                                        </p:tav>
                                        <p:tav tm="100000">
                                          <p:val>
                                            <p:strVal val="#ppt_w"/>
                                          </p:val>
                                        </p:tav>
                                      </p:tavLst>
                                    </p:anim>
                                    <p:anim calcmode="lin" valueType="num">
                                      <p:cBhvr>
                                        <p:cTn id="102" dur="1000" fill="hold"/>
                                        <p:tgtEl>
                                          <p:spTgt spid="358415"/>
                                        </p:tgtEl>
                                        <p:attrNameLst>
                                          <p:attrName>ppt_h</p:attrName>
                                        </p:attrNameLst>
                                      </p:cBhvr>
                                      <p:tavLst>
                                        <p:tav tm="0">
                                          <p:val>
                                            <p:strVal val="#ppt_h"/>
                                          </p:val>
                                        </p:tav>
                                        <p:tav tm="100000">
                                          <p:val>
                                            <p:strVal val="#ppt_h"/>
                                          </p:val>
                                        </p:tav>
                                      </p:tavLst>
                                    </p:anim>
                                    <p:animEffect transition="in" filter="fade">
                                      <p:cBhvr>
                                        <p:cTn id="103" dur="1000"/>
                                        <p:tgtEl>
                                          <p:spTgt spid="358415"/>
                                        </p:tgtEl>
                                      </p:cBhvr>
                                    </p:animEffect>
                                  </p:childTnLst>
                                </p:cTn>
                              </p:par>
                            </p:childTnLst>
                          </p:cTn>
                        </p:par>
                        <p:par>
                          <p:cTn id="104" fill="hold" nodeType="afterGroup">
                            <p:stCondLst>
                              <p:cond delay="2000"/>
                            </p:stCondLst>
                            <p:childTnLst>
                              <p:par>
                                <p:cTn id="105" presetID="55" presetClass="entr" presetSubtype="0" fill="hold" grpId="0" nodeType="afterEffect">
                                  <p:stCondLst>
                                    <p:cond delay="0"/>
                                  </p:stCondLst>
                                  <p:childTnLst>
                                    <p:set>
                                      <p:cBhvr>
                                        <p:cTn id="106" dur="1" fill="hold">
                                          <p:stCondLst>
                                            <p:cond delay="0"/>
                                          </p:stCondLst>
                                        </p:cTn>
                                        <p:tgtEl>
                                          <p:spTgt spid="358416"/>
                                        </p:tgtEl>
                                        <p:attrNameLst>
                                          <p:attrName>style.visibility</p:attrName>
                                        </p:attrNameLst>
                                      </p:cBhvr>
                                      <p:to>
                                        <p:strVal val="visible"/>
                                      </p:to>
                                    </p:set>
                                    <p:anim calcmode="lin" valueType="num">
                                      <p:cBhvr>
                                        <p:cTn id="107" dur="1000" fill="hold"/>
                                        <p:tgtEl>
                                          <p:spTgt spid="358416"/>
                                        </p:tgtEl>
                                        <p:attrNameLst>
                                          <p:attrName>ppt_w</p:attrName>
                                        </p:attrNameLst>
                                      </p:cBhvr>
                                      <p:tavLst>
                                        <p:tav tm="0">
                                          <p:val>
                                            <p:strVal val="#ppt_w*0.70"/>
                                          </p:val>
                                        </p:tav>
                                        <p:tav tm="100000">
                                          <p:val>
                                            <p:strVal val="#ppt_w"/>
                                          </p:val>
                                        </p:tav>
                                      </p:tavLst>
                                    </p:anim>
                                    <p:anim calcmode="lin" valueType="num">
                                      <p:cBhvr>
                                        <p:cTn id="108" dur="1000" fill="hold"/>
                                        <p:tgtEl>
                                          <p:spTgt spid="358416"/>
                                        </p:tgtEl>
                                        <p:attrNameLst>
                                          <p:attrName>ppt_h</p:attrName>
                                        </p:attrNameLst>
                                      </p:cBhvr>
                                      <p:tavLst>
                                        <p:tav tm="0">
                                          <p:val>
                                            <p:strVal val="#ppt_h"/>
                                          </p:val>
                                        </p:tav>
                                        <p:tav tm="100000">
                                          <p:val>
                                            <p:strVal val="#ppt_h"/>
                                          </p:val>
                                        </p:tav>
                                      </p:tavLst>
                                    </p:anim>
                                    <p:animEffect transition="in" filter="fade">
                                      <p:cBhvr>
                                        <p:cTn id="109" dur="1000"/>
                                        <p:tgtEl>
                                          <p:spTgt spid="358416"/>
                                        </p:tgtEl>
                                      </p:cBhvr>
                                    </p:animEffect>
                                  </p:childTnLst>
                                </p:cTn>
                              </p:par>
                            </p:childTnLst>
                          </p:cTn>
                        </p:par>
                        <p:par>
                          <p:cTn id="110" fill="hold" nodeType="afterGroup">
                            <p:stCondLst>
                              <p:cond delay="3000"/>
                            </p:stCondLst>
                            <p:childTnLst>
                              <p:par>
                                <p:cTn id="111" presetID="55" presetClass="entr" presetSubtype="0" fill="hold" grpId="0" nodeType="afterEffect">
                                  <p:stCondLst>
                                    <p:cond delay="0"/>
                                  </p:stCondLst>
                                  <p:childTnLst>
                                    <p:set>
                                      <p:cBhvr>
                                        <p:cTn id="112" dur="1" fill="hold">
                                          <p:stCondLst>
                                            <p:cond delay="0"/>
                                          </p:stCondLst>
                                        </p:cTn>
                                        <p:tgtEl>
                                          <p:spTgt spid="358417"/>
                                        </p:tgtEl>
                                        <p:attrNameLst>
                                          <p:attrName>style.visibility</p:attrName>
                                        </p:attrNameLst>
                                      </p:cBhvr>
                                      <p:to>
                                        <p:strVal val="visible"/>
                                      </p:to>
                                    </p:set>
                                    <p:anim calcmode="lin" valueType="num">
                                      <p:cBhvr>
                                        <p:cTn id="113" dur="1000" fill="hold"/>
                                        <p:tgtEl>
                                          <p:spTgt spid="358417"/>
                                        </p:tgtEl>
                                        <p:attrNameLst>
                                          <p:attrName>ppt_w</p:attrName>
                                        </p:attrNameLst>
                                      </p:cBhvr>
                                      <p:tavLst>
                                        <p:tav tm="0">
                                          <p:val>
                                            <p:strVal val="#ppt_w*0.70"/>
                                          </p:val>
                                        </p:tav>
                                        <p:tav tm="100000">
                                          <p:val>
                                            <p:strVal val="#ppt_w"/>
                                          </p:val>
                                        </p:tav>
                                      </p:tavLst>
                                    </p:anim>
                                    <p:anim calcmode="lin" valueType="num">
                                      <p:cBhvr>
                                        <p:cTn id="114" dur="1000" fill="hold"/>
                                        <p:tgtEl>
                                          <p:spTgt spid="358417"/>
                                        </p:tgtEl>
                                        <p:attrNameLst>
                                          <p:attrName>ppt_h</p:attrName>
                                        </p:attrNameLst>
                                      </p:cBhvr>
                                      <p:tavLst>
                                        <p:tav tm="0">
                                          <p:val>
                                            <p:strVal val="#ppt_h"/>
                                          </p:val>
                                        </p:tav>
                                        <p:tav tm="100000">
                                          <p:val>
                                            <p:strVal val="#ppt_h"/>
                                          </p:val>
                                        </p:tav>
                                      </p:tavLst>
                                    </p:anim>
                                    <p:animEffect transition="in" filter="fade">
                                      <p:cBhvr>
                                        <p:cTn id="115" dur="1000"/>
                                        <p:tgtEl>
                                          <p:spTgt spid="358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2" grpId="0"/>
      <p:bldP spid="358404" grpId="0" animBg="1"/>
      <p:bldP spid="358405" grpId="0" animBg="1"/>
      <p:bldP spid="358406" grpId="0" animBg="1"/>
      <p:bldP spid="358407" grpId="0" animBg="1"/>
      <p:bldP spid="358408" grpId="0" animBg="1"/>
      <p:bldP spid="358409" grpId="0" animBg="1"/>
      <p:bldP spid="358410" grpId="0" animBg="1"/>
      <p:bldP spid="358411" grpId="0" animBg="1"/>
      <p:bldP spid="358412" grpId="0"/>
      <p:bldP spid="358413" grpId="0" animBg="1"/>
      <p:bldP spid="358414" grpId="0" animBg="1"/>
      <p:bldP spid="358415" grpId="0" animBg="1"/>
      <p:bldP spid="358416" grpId="0" animBg="1"/>
      <p:bldP spid="358417"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pPr eaLnBrk="1" hangingPunct="1"/>
            <a:r>
              <a:rPr lang="en-US" b="1" smtClean="0"/>
              <a:t>Ex:  x  = 5</a:t>
            </a:r>
          </a:p>
        </p:txBody>
      </p:sp>
      <p:sp>
        <p:nvSpPr>
          <p:cNvPr id="359427" name="Rectangle 3"/>
          <p:cNvSpPr>
            <a:spLocks noGrp="1" noChangeArrowheads="1"/>
          </p:cNvSpPr>
          <p:nvPr>
            <p:ph type="body" idx="1"/>
          </p:nvPr>
        </p:nvSpPr>
        <p:spPr/>
        <p:txBody>
          <a:bodyPr/>
          <a:lstStyle/>
          <a:p>
            <a:pPr eaLnBrk="1" hangingPunct="1"/>
            <a:r>
              <a:rPr lang="en-US" smtClean="0"/>
              <a:t>What are the possible values of x?</a:t>
            </a:r>
          </a:p>
          <a:p>
            <a:pPr eaLnBrk="1" hangingPunct="1">
              <a:buFontTx/>
              <a:buNone/>
            </a:pPr>
            <a:endParaRPr lang="en-US" smtClean="0"/>
          </a:p>
          <a:p>
            <a:pPr eaLnBrk="1" hangingPunct="1">
              <a:buFontTx/>
              <a:buNone/>
            </a:pPr>
            <a:r>
              <a:rPr lang="en-US" smtClean="0"/>
              <a:t>			x = 5        or        x = -5</a:t>
            </a:r>
          </a:p>
        </p:txBody>
      </p:sp>
      <p:sp>
        <p:nvSpPr>
          <p:cNvPr id="359428" name="Line 4"/>
          <p:cNvSpPr>
            <a:spLocks noChangeShapeType="1"/>
          </p:cNvSpPr>
          <p:nvPr/>
        </p:nvSpPr>
        <p:spPr bwMode="auto">
          <a:xfrm>
            <a:off x="4356100" y="908050"/>
            <a:ext cx="0" cy="61277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429" name="Line 5"/>
          <p:cNvSpPr>
            <a:spLocks noChangeShapeType="1"/>
          </p:cNvSpPr>
          <p:nvPr/>
        </p:nvSpPr>
        <p:spPr bwMode="auto">
          <a:xfrm>
            <a:off x="4859338" y="908050"/>
            <a:ext cx="0" cy="6096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430" name="Oval 6"/>
          <p:cNvSpPr>
            <a:spLocks noChangeArrowheads="1"/>
          </p:cNvSpPr>
          <p:nvPr/>
        </p:nvSpPr>
        <p:spPr bwMode="auto">
          <a:xfrm>
            <a:off x="1908175" y="2997200"/>
            <a:ext cx="5027613" cy="987425"/>
          </a:xfrm>
          <a:prstGeom prst="ellipse">
            <a:avLst/>
          </a:prstGeom>
          <a:noFill/>
          <a:ln w="762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59426"/>
                                        </p:tgtEl>
                                        <p:attrNameLst>
                                          <p:attrName>style.visibility</p:attrName>
                                        </p:attrNameLst>
                                      </p:cBhvr>
                                      <p:to>
                                        <p:strVal val="visible"/>
                                      </p:to>
                                    </p:set>
                                    <p:anim calcmode="lin" valueType="num">
                                      <p:cBhvr>
                                        <p:cTn id="7" dur="1000" fill="hold"/>
                                        <p:tgtEl>
                                          <p:spTgt spid="359426"/>
                                        </p:tgtEl>
                                        <p:attrNameLst>
                                          <p:attrName>ppt_w</p:attrName>
                                        </p:attrNameLst>
                                      </p:cBhvr>
                                      <p:tavLst>
                                        <p:tav tm="0">
                                          <p:val>
                                            <p:strVal val="#ppt_w*0.70"/>
                                          </p:val>
                                        </p:tav>
                                        <p:tav tm="100000">
                                          <p:val>
                                            <p:strVal val="#ppt_w"/>
                                          </p:val>
                                        </p:tav>
                                      </p:tavLst>
                                    </p:anim>
                                    <p:anim calcmode="lin" valueType="num">
                                      <p:cBhvr>
                                        <p:cTn id="8" dur="1000" fill="hold"/>
                                        <p:tgtEl>
                                          <p:spTgt spid="359426"/>
                                        </p:tgtEl>
                                        <p:attrNameLst>
                                          <p:attrName>ppt_h</p:attrName>
                                        </p:attrNameLst>
                                      </p:cBhvr>
                                      <p:tavLst>
                                        <p:tav tm="0">
                                          <p:val>
                                            <p:strVal val="#ppt_h"/>
                                          </p:val>
                                        </p:tav>
                                        <p:tav tm="100000">
                                          <p:val>
                                            <p:strVal val="#ppt_h"/>
                                          </p:val>
                                        </p:tav>
                                      </p:tavLst>
                                    </p:anim>
                                    <p:animEffect transition="in" filter="fade">
                                      <p:cBhvr>
                                        <p:cTn id="9" dur="1000"/>
                                        <p:tgtEl>
                                          <p:spTgt spid="35942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59428"/>
                                        </p:tgtEl>
                                        <p:attrNameLst>
                                          <p:attrName>style.visibility</p:attrName>
                                        </p:attrNameLst>
                                      </p:cBhvr>
                                      <p:to>
                                        <p:strVal val="visible"/>
                                      </p:to>
                                    </p:set>
                                    <p:anim calcmode="lin" valueType="num">
                                      <p:cBhvr>
                                        <p:cTn id="12" dur="1000" fill="hold"/>
                                        <p:tgtEl>
                                          <p:spTgt spid="359428"/>
                                        </p:tgtEl>
                                        <p:attrNameLst>
                                          <p:attrName>ppt_w</p:attrName>
                                        </p:attrNameLst>
                                      </p:cBhvr>
                                      <p:tavLst>
                                        <p:tav tm="0">
                                          <p:val>
                                            <p:strVal val="#ppt_w*0.70"/>
                                          </p:val>
                                        </p:tav>
                                        <p:tav tm="100000">
                                          <p:val>
                                            <p:strVal val="#ppt_w"/>
                                          </p:val>
                                        </p:tav>
                                      </p:tavLst>
                                    </p:anim>
                                    <p:anim calcmode="lin" valueType="num">
                                      <p:cBhvr>
                                        <p:cTn id="13" dur="1000" fill="hold"/>
                                        <p:tgtEl>
                                          <p:spTgt spid="359428"/>
                                        </p:tgtEl>
                                        <p:attrNameLst>
                                          <p:attrName>ppt_h</p:attrName>
                                        </p:attrNameLst>
                                      </p:cBhvr>
                                      <p:tavLst>
                                        <p:tav tm="0">
                                          <p:val>
                                            <p:strVal val="#ppt_h"/>
                                          </p:val>
                                        </p:tav>
                                        <p:tav tm="100000">
                                          <p:val>
                                            <p:strVal val="#ppt_h"/>
                                          </p:val>
                                        </p:tav>
                                      </p:tavLst>
                                    </p:anim>
                                    <p:animEffect transition="in" filter="fade">
                                      <p:cBhvr>
                                        <p:cTn id="14" dur="1000"/>
                                        <p:tgtEl>
                                          <p:spTgt spid="359428"/>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59429"/>
                                        </p:tgtEl>
                                        <p:attrNameLst>
                                          <p:attrName>style.visibility</p:attrName>
                                        </p:attrNameLst>
                                      </p:cBhvr>
                                      <p:to>
                                        <p:strVal val="visible"/>
                                      </p:to>
                                    </p:set>
                                    <p:anim calcmode="lin" valueType="num">
                                      <p:cBhvr>
                                        <p:cTn id="17" dur="1000" fill="hold"/>
                                        <p:tgtEl>
                                          <p:spTgt spid="359429"/>
                                        </p:tgtEl>
                                        <p:attrNameLst>
                                          <p:attrName>ppt_w</p:attrName>
                                        </p:attrNameLst>
                                      </p:cBhvr>
                                      <p:tavLst>
                                        <p:tav tm="0">
                                          <p:val>
                                            <p:strVal val="#ppt_w*0.70"/>
                                          </p:val>
                                        </p:tav>
                                        <p:tav tm="100000">
                                          <p:val>
                                            <p:strVal val="#ppt_w"/>
                                          </p:val>
                                        </p:tav>
                                      </p:tavLst>
                                    </p:anim>
                                    <p:anim calcmode="lin" valueType="num">
                                      <p:cBhvr>
                                        <p:cTn id="18" dur="1000" fill="hold"/>
                                        <p:tgtEl>
                                          <p:spTgt spid="359429"/>
                                        </p:tgtEl>
                                        <p:attrNameLst>
                                          <p:attrName>ppt_h</p:attrName>
                                        </p:attrNameLst>
                                      </p:cBhvr>
                                      <p:tavLst>
                                        <p:tav tm="0">
                                          <p:val>
                                            <p:strVal val="#ppt_h"/>
                                          </p:val>
                                        </p:tav>
                                        <p:tav tm="100000">
                                          <p:val>
                                            <p:strVal val="#ppt_h"/>
                                          </p:val>
                                        </p:tav>
                                      </p:tavLst>
                                    </p:anim>
                                    <p:animEffect transition="in" filter="fade">
                                      <p:cBhvr>
                                        <p:cTn id="19" dur="1000"/>
                                        <p:tgtEl>
                                          <p:spTgt spid="359429"/>
                                        </p:tgtEl>
                                      </p:cBhvr>
                                    </p:animEffect>
                                  </p:childTnLst>
                                </p:cTn>
                              </p:par>
                            </p:childTnLst>
                          </p:cTn>
                        </p:par>
                        <p:par>
                          <p:cTn id="20" fill="hold" nodeType="afterGroup">
                            <p:stCondLst>
                              <p:cond delay="1000"/>
                            </p:stCondLst>
                            <p:childTnLst>
                              <p:par>
                                <p:cTn id="21" presetID="55" presetClass="entr" presetSubtype="0" fill="hold" nodeType="afterEffect">
                                  <p:stCondLst>
                                    <p:cond delay="0"/>
                                  </p:stCondLst>
                                  <p:childTnLst>
                                    <p:set>
                                      <p:cBhvr>
                                        <p:cTn id="22" dur="1" fill="hold">
                                          <p:stCondLst>
                                            <p:cond delay="0"/>
                                          </p:stCondLst>
                                        </p:cTn>
                                        <p:tgtEl>
                                          <p:spTgt spid="359427">
                                            <p:txEl>
                                              <p:pRg st="0" end="0"/>
                                            </p:txEl>
                                          </p:spTgt>
                                        </p:tgtEl>
                                        <p:attrNameLst>
                                          <p:attrName>style.visibility</p:attrName>
                                        </p:attrNameLst>
                                      </p:cBhvr>
                                      <p:to>
                                        <p:strVal val="visible"/>
                                      </p:to>
                                    </p:set>
                                    <p:anim calcmode="lin" valueType="num">
                                      <p:cBhvr>
                                        <p:cTn id="23" dur="1000" fill="hold"/>
                                        <p:tgtEl>
                                          <p:spTgt spid="359427">
                                            <p:txEl>
                                              <p:pRg st="0" end="0"/>
                                            </p:txEl>
                                          </p:spTgt>
                                        </p:tgtEl>
                                        <p:attrNameLst>
                                          <p:attrName>ppt_w</p:attrName>
                                        </p:attrNameLst>
                                      </p:cBhvr>
                                      <p:tavLst>
                                        <p:tav tm="0">
                                          <p:val>
                                            <p:strVal val="#ppt_w*0.70"/>
                                          </p:val>
                                        </p:tav>
                                        <p:tav tm="100000">
                                          <p:val>
                                            <p:strVal val="#ppt_w"/>
                                          </p:val>
                                        </p:tav>
                                      </p:tavLst>
                                    </p:anim>
                                    <p:anim calcmode="lin" valueType="num">
                                      <p:cBhvr>
                                        <p:cTn id="24" dur="1000" fill="hold"/>
                                        <p:tgtEl>
                                          <p:spTgt spid="359427">
                                            <p:txEl>
                                              <p:pRg st="0" end="0"/>
                                            </p:txEl>
                                          </p:spTgt>
                                        </p:tgtEl>
                                        <p:attrNameLst>
                                          <p:attrName>ppt_h</p:attrName>
                                        </p:attrNameLst>
                                      </p:cBhvr>
                                      <p:tavLst>
                                        <p:tav tm="0">
                                          <p:val>
                                            <p:strVal val="#ppt_h"/>
                                          </p:val>
                                        </p:tav>
                                        <p:tav tm="100000">
                                          <p:val>
                                            <p:strVal val="#ppt_h"/>
                                          </p:val>
                                        </p:tav>
                                      </p:tavLst>
                                    </p:anim>
                                    <p:animEffect transition="in" filter="fade">
                                      <p:cBhvr>
                                        <p:cTn id="25" dur="1000"/>
                                        <p:tgtEl>
                                          <p:spTgt spid="359427">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5" presetClass="entr" presetSubtype="0" fill="hold" nodeType="clickEffect">
                                  <p:stCondLst>
                                    <p:cond delay="0"/>
                                  </p:stCondLst>
                                  <p:childTnLst>
                                    <p:set>
                                      <p:cBhvr>
                                        <p:cTn id="29" dur="1" fill="hold">
                                          <p:stCondLst>
                                            <p:cond delay="0"/>
                                          </p:stCondLst>
                                        </p:cTn>
                                        <p:tgtEl>
                                          <p:spTgt spid="359427">
                                            <p:txEl>
                                              <p:pRg st="2" end="2"/>
                                            </p:txEl>
                                          </p:spTgt>
                                        </p:tgtEl>
                                        <p:attrNameLst>
                                          <p:attrName>style.visibility</p:attrName>
                                        </p:attrNameLst>
                                      </p:cBhvr>
                                      <p:to>
                                        <p:strVal val="visible"/>
                                      </p:to>
                                    </p:set>
                                    <p:anim calcmode="lin" valueType="num">
                                      <p:cBhvr>
                                        <p:cTn id="30" dur="1000" fill="hold"/>
                                        <p:tgtEl>
                                          <p:spTgt spid="359427">
                                            <p:txEl>
                                              <p:pRg st="2" end="2"/>
                                            </p:txEl>
                                          </p:spTgt>
                                        </p:tgtEl>
                                        <p:attrNameLst>
                                          <p:attrName>ppt_w</p:attrName>
                                        </p:attrNameLst>
                                      </p:cBhvr>
                                      <p:tavLst>
                                        <p:tav tm="0">
                                          <p:val>
                                            <p:strVal val="#ppt_w*0.70"/>
                                          </p:val>
                                        </p:tav>
                                        <p:tav tm="100000">
                                          <p:val>
                                            <p:strVal val="#ppt_w"/>
                                          </p:val>
                                        </p:tav>
                                      </p:tavLst>
                                    </p:anim>
                                    <p:anim calcmode="lin" valueType="num">
                                      <p:cBhvr>
                                        <p:cTn id="31" dur="1000" fill="hold"/>
                                        <p:tgtEl>
                                          <p:spTgt spid="359427">
                                            <p:txEl>
                                              <p:pRg st="2" end="2"/>
                                            </p:txEl>
                                          </p:spTgt>
                                        </p:tgtEl>
                                        <p:attrNameLst>
                                          <p:attrName>ppt_h</p:attrName>
                                        </p:attrNameLst>
                                      </p:cBhvr>
                                      <p:tavLst>
                                        <p:tav tm="0">
                                          <p:val>
                                            <p:strVal val="#ppt_h"/>
                                          </p:val>
                                        </p:tav>
                                        <p:tav tm="100000">
                                          <p:val>
                                            <p:strVal val="#ppt_h"/>
                                          </p:val>
                                        </p:tav>
                                      </p:tavLst>
                                    </p:anim>
                                    <p:animEffect transition="in" filter="fade">
                                      <p:cBhvr>
                                        <p:cTn id="32" dur="1000"/>
                                        <p:tgtEl>
                                          <p:spTgt spid="359427">
                                            <p:txEl>
                                              <p:pRg st="2" end="2"/>
                                            </p:txEl>
                                          </p:spTgt>
                                        </p:tgtEl>
                                      </p:cBhvr>
                                    </p:animEffect>
                                  </p:childTnLst>
                                </p:cTn>
                              </p:par>
                            </p:childTnLst>
                          </p:cTn>
                        </p:par>
                        <p:par>
                          <p:cTn id="33" fill="hold" nodeType="afterGroup">
                            <p:stCondLst>
                              <p:cond delay="1000"/>
                            </p:stCondLst>
                            <p:childTnLst>
                              <p:par>
                                <p:cTn id="34" presetID="55" presetClass="entr" presetSubtype="0" fill="hold" grpId="0" nodeType="afterEffect">
                                  <p:stCondLst>
                                    <p:cond delay="0"/>
                                  </p:stCondLst>
                                  <p:childTnLst>
                                    <p:set>
                                      <p:cBhvr>
                                        <p:cTn id="35" dur="1" fill="hold">
                                          <p:stCondLst>
                                            <p:cond delay="0"/>
                                          </p:stCondLst>
                                        </p:cTn>
                                        <p:tgtEl>
                                          <p:spTgt spid="359430"/>
                                        </p:tgtEl>
                                        <p:attrNameLst>
                                          <p:attrName>style.visibility</p:attrName>
                                        </p:attrNameLst>
                                      </p:cBhvr>
                                      <p:to>
                                        <p:strVal val="visible"/>
                                      </p:to>
                                    </p:set>
                                    <p:anim calcmode="lin" valueType="num">
                                      <p:cBhvr>
                                        <p:cTn id="36" dur="1000" fill="hold"/>
                                        <p:tgtEl>
                                          <p:spTgt spid="359430"/>
                                        </p:tgtEl>
                                        <p:attrNameLst>
                                          <p:attrName>ppt_w</p:attrName>
                                        </p:attrNameLst>
                                      </p:cBhvr>
                                      <p:tavLst>
                                        <p:tav tm="0">
                                          <p:val>
                                            <p:strVal val="#ppt_w*0.70"/>
                                          </p:val>
                                        </p:tav>
                                        <p:tav tm="100000">
                                          <p:val>
                                            <p:strVal val="#ppt_w"/>
                                          </p:val>
                                        </p:tav>
                                      </p:tavLst>
                                    </p:anim>
                                    <p:anim calcmode="lin" valueType="num">
                                      <p:cBhvr>
                                        <p:cTn id="37" dur="1000" fill="hold"/>
                                        <p:tgtEl>
                                          <p:spTgt spid="359430"/>
                                        </p:tgtEl>
                                        <p:attrNameLst>
                                          <p:attrName>ppt_h</p:attrName>
                                        </p:attrNameLst>
                                      </p:cBhvr>
                                      <p:tavLst>
                                        <p:tav tm="0">
                                          <p:val>
                                            <p:strVal val="#ppt_h"/>
                                          </p:val>
                                        </p:tav>
                                        <p:tav tm="100000">
                                          <p:val>
                                            <p:strVal val="#ppt_h"/>
                                          </p:val>
                                        </p:tav>
                                      </p:tavLst>
                                    </p:anim>
                                    <p:animEffect transition="in" filter="fade">
                                      <p:cBhvr>
                                        <p:cTn id="38" dur="1000"/>
                                        <p:tgtEl>
                                          <p:spTgt spid="359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6" grpId="0"/>
      <p:bldP spid="359428" grpId="0" animBg="1"/>
      <p:bldP spid="359429" grpId="0" animBg="1"/>
      <p:bldP spid="359430"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a:xfrm>
            <a:off x="0" y="274638"/>
            <a:ext cx="9144000" cy="1143000"/>
          </a:xfrm>
        </p:spPr>
        <p:txBody>
          <a:bodyPr/>
          <a:lstStyle/>
          <a:p>
            <a:pPr eaLnBrk="1" hangingPunct="1"/>
            <a:r>
              <a:rPr lang="en-US" sz="4000" b="1" u="sng" smtClean="0"/>
              <a:t>To solve an absolute value equation:</a:t>
            </a:r>
          </a:p>
        </p:txBody>
      </p:sp>
      <p:sp>
        <p:nvSpPr>
          <p:cNvPr id="360451" name="Rectangle 3"/>
          <p:cNvSpPr>
            <a:spLocks noGrp="1" noChangeArrowheads="1"/>
          </p:cNvSpPr>
          <p:nvPr>
            <p:ph type="body" idx="1"/>
          </p:nvPr>
        </p:nvSpPr>
        <p:spPr>
          <a:xfrm>
            <a:off x="457200" y="1600200"/>
            <a:ext cx="8229600" cy="5257800"/>
          </a:xfrm>
        </p:spPr>
        <p:txBody>
          <a:bodyPr/>
          <a:lstStyle/>
          <a:p>
            <a:pPr algn="ctr" eaLnBrk="1" hangingPunct="1">
              <a:buFontTx/>
              <a:buNone/>
            </a:pPr>
            <a:r>
              <a:rPr lang="en-US" b="1" smtClean="0"/>
              <a:t>ax+b  = c, where c&gt;0</a:t>
            </a:r>
          </a:p>
          <a:p>
            <a:pPr algn="ctr" eaLnBrk="1" hangingPunct="1">
              <a:buFontTx/>
              <a:buNone/>
            </a:pPr>
            <a:endParaRPr lang="en-US" b="1" smtClean="0"/>
          </a:p>
          <a:p>
            <a:pPr algn="ctr" eaLnBrk="1" hangingPunct="1">
              <a:buFontTx/>
              <a:buNone/>
            </a:pPr>
            <a:r>
              <a:rPr lang="en-US" b="1" smtClean="0"/>
              <a:t>To solve, set up 2 new equations, then solve each equation.</a:t>
            </a:r>
          </a:p>
          <a:p>
            <a:pPr algn="ctr" eaLnBrk="1" hangingPunct="1">
              <a:buFontTx/>
              <a:buNone/>
            </a:pPr>
            <a:endParaRPr lang="en-US" b="1" smtClean="0"/>
          </a:p>
          <a:p>
            <a:pPr algn="ctr" eaLnBrk="1" hangingPunct="1">
              <a:buFontTx/>
              <a:buNone/>
            </a:pPr>
            <a:r>
              <a:rPr lang="en-US" b="1" smtClean="0"/>
              <a:t>ax+b = c    or    ax+b = -c</a:t>
            </a:r>
          </a:p>
          <a:p>
            <a:pPr algn="ctr" eaLnBrk="1" hangingPunct="1">
              <a:buFontTx/>
              <a:buNone/>
            </a:pPr>
            <a:endParaRPr lang="en-US" b="1" smtClean="0"/>
          </a:p>
          <a:p>
            <a:pPr algn="ctr" eaLnBrk="1" hangingPunct="1">
              <a:buFontTx/>
              <a:buNone/>
            </a:pPr>
            <a:r>
              <a:rPr lang="en-US" b="1" smtClean="0"/>
              <a:t>** make sure the absolute value is by itself before you split to solve.</a:t>
            </a:r>
          </a:p>
        </p:txBody>
      </p:sp>
      <p:sp>
        <p:nvSpPr>
          <p:cNvPr id="360452" name="Line 4"/>
          <p:cNvSpPr>
            <a:spLocks noChangeShapeType="1"/>
          </p:cNvSpPr>
          <p:nvPr/>
        </p:nvSpPr>
        <p:spPr bwMode="auto">
          <a:xfrm>
            <a:off x="2513013" y="1671638"/>
            <a:ext cx="1587" cy="461962"/>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453" name="Line 5"/>
          <p:cNvSpPr>
            <a:spLocks noChangeShapeType="1"/>
          </p:cNvSpPr>
          <p:nvPr/>
        </p:nvSpPr>
        <p:spPr bwMode="auto">
          <a:xfrm>
            <a:off x="3779838" y="1700213"/>
            <a:ext cx="0" cy="4572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60450"/>
                                        </p:tgtEl>
                                        <p:attrNameLst>
                                          <p:attrName>style.visibility</p:attrName>
                                        </p:attrNameLst>
                                      </p:cBhvr>
                                      <p:to>
                                        <p:strVal val="visible"/>
                                      </p:to>
                                    </p:set>
                                    <p:anim calcmode="lin" valueType="num">
                                      <p:cBhvr>
                                        <p:cTn id="7" dur="1000" fill="hold"/>
                                        <p:tgtEl>
                                          <p:spTgt spid="360450"/>
                                        </p:tgtEl>
                                        <p:attrNameLst>
                                          <p:attrName>ppt_w</p:attrName>
                                        </p:attrNameLst>
                                      </p:cBhvr>
                                      <p:tavLst>
                                        <p:tav tm="0">
                                          <p:val>
                                            <p:strVal val="#ppt_w*0.70"/>
                                          </p:val>
                                        </p:tav>
                                        <p:tav tm="100000">
                                          <p:val>
                                            <p:strVal val="#ppt_w"/>
                                          </p:val>
                                        </p:tav>
                                      </p:tavLst>
                                    </p:anim>
                                    <p:anim calcmode="lin" valueType="num">
                                      <p:cBhvr>
                                        <p:cTn id="8" dur="1000" fill="hold"/>
                                        <p:tgtEl>
                                          <p:spTgt spid="360450"/>
                                        </p:tgtEl>
                                        <p:attrNameLst>
                                          <p:attrName>ppt_h</p:attrName>
                                        </p:attrNameLst>
                                      </p:cBhvr>
                                      <p:tavLst>
                                        <p:tav tm="0">
                                          <p:val>
                                            <p:strVal val="#ppt_h"/>
                                          </p:val>
                                        </p:tav>
                                        <p:tav tm="100000">
                                          <p:val>
                                            <p:strVal val="#ppt_h"/>
                                          </p:val>
                                        </p:tav>
                                      </p:tavLst>
                                    </p:anim>
                                    <p:animEffect transition="in" filter="fade">
                                      <p:cBhvr>
                                        <p:cTn id="9" dur="1000"/>
                                        <p:tgtEl>
                                          <p:spTgt spid="3604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60451">
                                            <p:txEl>
                                              <p:pRg st="0" end="0"/>
                                            </p:txEl>
                                          </p:spTgt>
                                        </p:tgtEl>
                                        <p:attrNameLst>
                                          <p:attrName>style.visibility</p:attrName>
                                        </p:attrNameLst>
                                      </p:cBhvr>
                                      <p:to>
                                        <p:strVal val="visible"/>
                                      </p:to>
                                    </p:set>
                                    <p:anim calcmode="lin" valueType="num">
                                      <p:cBhvr>
                                        <p:cTn id="14" dur="1000" fill="hold"/>
                                        <p:tgtEl>
                                          <p:spTgt spid="360451">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6045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60451">
                                            <p:txEl>
                                              <p:pRg st="0" end="0"/>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60452"/>
                                        </p:tgtEl>
                                        <p:attrNameLst>
                                          <p:attrName>style.visibility</p:attrName>
                                        </p:attrNameLst>
                                      </p:cBhvr>
                                      <p:to>
                                        <p:strVal val="visible"/>
                                      </p:to>
                                    </p:set>
                                    <p:anim calcmode="lin" valueType="num">
                                      <p:cBhvr>
                                        <p:cTn id="19" dur="1000" fill="hold"/>
                                        <p:tgtEl>
                                          <p:spTgt spid="360452"/>
                                        </p:tgtEl>
                                        <p:attrNameLst>
                                          <p:attrName>ppt_w</p:attrName>
                                        </p:attrNameLst>
                                      </p:cBhvr>
                                      <p:tavLst>
                                        <p:tav tm="0">
                                          <p:val>
                                            <p:strVal val="#ppt_w*0.70"/>
                                          </p:val>
                                        </p:tav>
                                        <p:tav tm="100000">
                                          <p:val>
                                            <p:strVal val="#ppt_w"/>
                                          </p:val>
                                        </p:tav>
                                      </p:tavLst>
                                    </p:anim>
                                    <p:anim calcmode="lin" valueType="num">
                                      <p:cBhvr>
                                        <p:cTn id="20" dur="1000" fill="hold"/>
                                        <p:tgtEl>
                                          <p:spTgt spid="360452"/>
                                        </p:tgtEl>
                                        <p:attrNameLst>
                                          <p:attrName>ppt_h</p:attrName>
                                        </p:attrNameLst>
                                      </p:cBhvr>
                                      <p:tavLst>
                                        <p:tav tm="0">
                                          <p:val>
                                            <p:strVal val="#ppt_h"/>
                                          </p:val>
                                        </p:tav>
                                        <p:tav tm="100000">
                                          <p:val>
                                            <p:strVal val="#ppt_h"/>
                                          </p:val>
                                        </p:tav>
                                      </p:tavLst>
                                    </p:anim>
                                    <p:animEffect transition="in" filter="fade">
                                      <p:cBhvr>
                                        <p:cTn id="21" dur="1000"/>
                                        <p:tgtEl>
                                          <p:spTgt spid="360452"/>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360453"/>
                                        </p:tgtEl>
                                        <p:attrNameLst>
                                          <p:attrName>style.visibility</p:attrName>
                                        </p:attrNameLst>
                                      </p:cBhvr>
                                      <p:to>
                                        <p:strVal val="visible"/>
                                      </p:to>
                                    </p:set>
                                    <p:anim calcmode="lin" valueType="num">
                                      <p:cBhvr>
                                        <p:cTn id="24" dur="1000" fill="hold"/>
                                        <p:tgtEl>
                                          <p:spTgt spid="360453"/>
                                        </p:tgtEl>
                                        <p:attrNameLst>
                                          <p:attrName>ppt_w</p:attrName>
                                        </p:attrNameLst>
                                      </p:cBhvr>
                                      <p:tavLst>
                                        <p:tav tm="0">
                                          <p:val>
                                            <p:strVal val="#ppt_w*0.70"/>
                                          </p:val>
                                        </p:tav>
                                        <p:tav tm="100000">
                                          <p:val>
                                            <p:strVal val="#ppt_w"/>
                                          </p:val>
                                        </p:tav>
                                      </p:tavLst>
                                    </p:anim>
                                    <p:anim calcmode="lin" valueType="num">
                                      <p:cBhvr>
                                        <p:cTn id="25" dur="1000" fill="hold"/>
                                        <p:tgtEl>
                                          <p:spTgt spid="360453"/>
                                        </p:tgtEl>
                                        <p:attrNameLst>
                                          <p:attrName>ppt_h</p:attrName>
                                        </p:attrNameLst>
                                      </p:cBhvr>
                                      <p:tavLst>
                                        <p:tav tm="0">
                                          <p:val>
                                            <p:strVal val="#ppt_h"/>
                                          </p:val>
                                        </p:tav>
                                        <p:tav tm="100000">
                                          <p:val>
                                            <p:strVal val="#ppt_h"/>
                                          </p:val>
                                        </p:tav>
                                      </p:tavLst>
                                    </p:anim>
                                    <p:animEffect transition="in" filter="fade">
                                      <p:cBhvr>
                                        <p:cTn id="26" dur="1000"/>
                                        <p:tgtEl>
                                          <p:spTgt spid="36045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nodeType="clickEffect">
                                  <p:stCondLst>
                                    <p:cond delay="0"/>
                                  </p:stCondLst>
                                  <p:childTnLst>
                                    <p:set>
                                      <p:cBhvr>
                                        <p:cTn id="30" dur="1" fill="hold">
                                          <p:stCondLst>
                                            <p:cond delay="0"/>
                                          </p:stCondLst>
                                        </p:cTn>
                                        <p:tgtEl>
                                          <p:spTgt spid="360451">
                                            <p:txEl>
                                              <p:pRg st="2" end="2"/>
                                            </p:txEl>
                                          </p:spTgt>
                                        </p:tgtEl>
                                        <p:attrNameLst>
                                          <p:attrName>style.visibility</p:attrName>
                                        </p:attrNameLst>
                                      </p:cBhvr>
                                      <p:to>
                                        <p:strVal val="visible"/>
                                      </p:to>
                                    </p:set>
                                    <p:anim calcmode="lin" valueType="num">
                                      <p:cBhvr>
                                        <p:cTn id="31" dur="1000" fill="hold"/>
                                        <p:tgtEl>
                                          <p:spTgt spid="360451">
                                            <p:txEl>
                                              <p:pRg st="2" end="2"/>
                                            </p:txEl>
                                          </p:spTgt>
                                        </p:tgtEl>
                                        <p:attrNameLst>
                                          <p:attrName>ppt_w</p:attrName>
                                        </p:attrNameLst>
                                      </p:cBhvr>
                                      <p:tavLst>
                                        <p:tav tm="0">
                                          <p:val>
                                            <p:strVal val="#ppt_w*0.70"/>
                                          </p:val>
                                        </p:tav>
                                        <p:tav tm="100000">
                                          <p:val>
                                            <p:strVal val="#ppt_w"/>
                                          </p:val>
                                        </p:tav>
                                      </p:tavLst>
                                    </p:anim>
                                    <p:anim calcmode="lin" valueType="num">
                                      <p:cBhvr>
                                        <p:cTn id="32" dur="1000" fill="hold"/>
                                        <p:tgtEl>
                                          <p:spTgt spid="360451">
                                            <p:txEl>
                                              <p:pRg st="2" end="2"/>
                                            </p:txEl>
                                          </p:spTgt>
                                        </p:tgtEl>
                                        <p:attrNameLst>
                                          <p:attrName>ppt_h</p:attrName>
                                        </p:attrNameLst>
                                      </p:cBhvr>
                                      <p:tavLst>
                                        <p:tav tm="0">
                                          <p:val>
                                            <p:strVal val="#ppt_h"/>
                                          </p:val>
                                        </p:tav>
                                        <p:tav tm="100000">
                                          <p:val>
                                            <p:strVal val="#ppt_h"/>
                                          </p:val>
                                        </p:tav>
                                      </p:tavLst>
                                    </p:anim>
                                    <p:animEffect transition="in" filter="fade">
                                      <p:cBhvr>
                                        <p:cTn id="33" dur="1000"/>
                                        <p:tgtEl>
                                          <p:spTgt spid="360451">
                                            <p:txEl>
                                              <p:pRg st="2" end="2"/>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nodeType="clickEffect">
                                  <p:stCondLst>
                                    <p:cond delay="0"/>
                                  </p:stCondLst>
                                  <p:childTnLst>
                                    <p:set>
                                      <p:cBhvr>
                                        <p:cTn id="37" dur="1" fill="hold">
                                          <p:stCondLst>
                                            <p:cond delay="0"/>
                                          </p:stCondLst>
                                        </p:cTn>
                                        <p:tgtEl>
                                          <p:spTgt spid="360451">
                                            <p:txEl>
                                              <p:pRg st="4" end="4"/>
                                            </p:txEl>
                                          </p:spTgt>
                                        </p:tgtEl>
                                        <p:attrNameLst>
                                          <p:attrName>style.visibility</p:attrName>
                                        </p:attrNameLst>
                                      </p:cBhvr>
                                      <p:to>
                                        <p:strVal val="visible"/>
                                      </p:to>
                                    </p:set>
                                    <p:anim calcmode="lin" valueType="num">
                                      <p:cBhvr>
                                        <p:cTn id="38" dur="1000" fill="hold"/>
                                        <p:tgtEl>
                                          <p:spTgt spid="360451">
                                            <p:txEl>
                                              <p:pRg st="4" end="4"/>
                                            </p:txEl>
                                          </p:spTgt>
                                        </p:tgtEl>
                                        <p:attrNameLst>
                                          <p:attrName>ppt_w</p:attrName>
                                        </p:attrNameLst>
                                      </p:cBhvr>
                                      <p:tavLst>
                                        <p:tav tm="0">
                                          <p:val>
                                            <p:strVal val="#ppt_w*0.70"/>
                                          </p:val>
                                        </p:tav>
                                        <p:tav tm="100000">
                                          <p:val>
                                            <p:strVal val="#ppt_w"/>
                                          </p:val>
                                        </p:tav>
                                      </p:tavLst>
                                    </p:anim>
                                    <p:anim calcmode="lin" valueType="num">
                                      <p:cBhvr>
                                        <p:cTn id="39" dur="1000" fill="hold"/>
                                        <p:tgtEl>
                                          <p:spTgt spid="360451">
                                            <p:txEl>
                                              <p:pRg st="4" end="4"/>
                                            </p:txEl>
                                          </p:spTgt>
                                        </p:tgtEl>
                                        <p:attrNameLst>
                                          <p:attrName>ppt_h</p:attrName>
                                        </p:attrNameLst>
                                      </p:cBhvr>
                                      <p:tavLst>
                                        <p:tav tm="0">
                                          <p:val>
                                            <p:strVal val="#ppt_h"/>
                                          </p:val>
                                        </p:tav>
                                        <p:tav tm="100000">
                                          <p:val>
                                            <p:strVal val="#ppt_h"/>
                                          </p:val>
                                        </p:tav>
                                      </p:tavLst>
                                    </p:anim>
                                    <p:animEffect transition="in" filter="fade">
                                      <p:cBhvr>
                                        <p:cTn id="40" dur="1000"/>
                                        <p:tgtEl>
                                          <p:spTgt spid="360451">
                                            <p:txEl>
                                              <p:pRg st="4" end="4"/>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5" presetClass="entr" presetSubtype="0" fill="hold" nodeType="clickEffect">
                                  <p:stCondLst>
                                    <p:cond delay="0"/>
                                  </p:stCondLst>
                                  <p:childTnLst>
                                    <p:set>
                                      <p:cBhvr>
                                        <p:cTn id="44" dur="1" fill="hold">
                                          <p:stCondLst>
                                            <p:cond delay="0"/>
                                          </p:stCondLst>
                                        </p:cTn>
                                        <p:tgtEl>
                                          <p:spTgt spid="360451">
                                            <p:txEl>
                                              <p:pRg st="6" end="6"/>
                                            </p:txEl>
                                          </p:spTgt>
                                        </p:tgtEl>
                                        <p:attrNameLst>
                                          <p:attrName>style.visibility</p:attrName>
                                        </p:attrNameLst>
                                      </p:cBhvr>
                                      <p:to>
                                        <p:strVal val="visible"/>
                                      </p:to>
                                    </p:set>
                                    <p:anim calcmode="lin" valueType="num">
                                      <p:cBhvr>
                                        <p:cTn id="45" dur="1000" fill="hold"/>
                                        <p:tgtEl>
                                          <p:spTgt spid="360451">
                                            <p:txEl>
                                              <p:pRg st="6" end="6"/>
                                            </p:txEl>
                                          </p:spTgt>
                                        </p:tgtEl>
                                        <p:attrNameLst>
                                          <p:attrName>ppt_w</p:attrName>
                                        </p:attrNameLst>
                                      </p:cBhvr>
                                      <p:tavLst>
                                        <p:tav tm="0">
                                          <p:val>
                                            <p:strVal val="#ppt_w*0.70"/>
                                          </p:val>
                                        </p:tav>
                                        <p:tav tm="100000">
                                          <p:val>
                                            <p:strVal val="#ppt_w"/>
                                          </p:val>
                                        </p:tav>
                                      </p:tavLst>
                                    </p:anim>
                                    <p:anim calcmode="lin" valueType="num">
                                      <p:cBhvr>
                                        <p:cTn id="46" dur="1000" fill="hold"/>
                                        <p:tgtEl>
                                          <p:spTgt spid="360451">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360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p:bldP spid="360452" grpId="0" animBg="1"/>
      <p:bldP spid="360453"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smtClean="0"/>
              <a:t>Ex: Solve  6x-3  = 15</a:t>
            </a:r>
          </a:p>
        </p:txBody>
      </p:sp>
      <p:sp>
        <p:nvSpPr>
          <p:cNvPr id="361475" name="Rectangle 3"/>
          <p:cNvSpPr>
            <a:spLocks noGrp="1" noChangeArrowheads="1"/>
          </p:cNvSpPr>
          <p:nvPr>
            <p:ph type="body" idx="1"/>
          </p:nvPr>
        </p:nvSpPr>
        <p:spPr/>
        <p:txBody>
          <a:bodyPr/>
          <a:lstStyle/>
          <a:p>
            <a:pPr algn="ctr" eaLnBrk="1" hangingPunct="1">
              <a:buFontTx/>
              <a:buNone/>
            </a:pPr>
            <a:r>
              <a:rPr lang="en-US" smtClean="0"/>
              <a:t>6x-3 = 15    or     6x-3 = -15</a:t>
            </a:r>
          </a:p>
          <a:p>
            <a:pPr algn="ctr" eaLnBrk="1" hangingPunct="1">
              <a:buFontTx/>
              <a:buNone/>
            </a:pPr>
            <a:r>
              <a:rPr lang="en-US" smtClean="0"/>
              <a:t>6x = 18    or     6x = -12</a:t>
            </a:r>
          </a:p>
          <a:p>
            <a:pPr algn="ctr" eaLnBrk="1" hangingPunct="1">
              <a:buFontTx/>
              <a:buNone/>
            </a:pPr>
            <a:r>
              <a:rPr lang="en-US" smtClean="0"/>
              <a:t>x = 3    or    x = -2</a:t>
            </a:r>
          </a:p>
          <a:p>
            <a:pPr algn="ctr" eaLnBrk="1" hangingPunct="1">
              <a:buFontTx/>
              <a:buNone/>
            </a:pPr>
            <a:endParaRPr lang="en-US" smtClean="0"/>
          </a:p>
          <a:p>
            <a:pPr algn="ctr" eaLnBrk="1" hangingPunct="1">
              <a:buFontTx/>
              <a:buNone/>
            </a:pPr>
            <a:r>
              <a:rPr lang="en-US" smtClean="0"/>
              <a:t>* Plug in answers to check your solutions!</a:t>
            </a:r>
          </a:p>
        </p:txBody>
      </p:sp>
      <p:sp>
        <p:nvSpPr>
          <p:cNvPr id="98308" name="Line 4"/>
          <p:cNvSpPr>
            <a:spLocks noChangeShapeType="1"/>
          </p:cNvSpPr>
          <p:nvPr/>
        </p:nvSpPr>
        <p:spPr bwMode="auto">
          <a:xfrm flipH="1">
            <a:off x="4572000" y="908050"/>
            <a:ext cx="0" cy="685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309" name="Line 5"/>
          <p:cNvSpPr>
            <a:spLocks noChangeShapeType="1"/>
          </p:cNvSpPr>
          <p:nvPr/>
        </p:nvSpPr>
        <p:spPr bwMode="auto">
          <a:xfrm>
            <a:off x="5795963" y="981075"/>
            <a:ext cx="0" cy="609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1478" name="Oval 6"/>
          <p:cNvSpPr>
            <a:spLocks noChangeArrowheads="1"/>
          </p:cNvSpPr>
          <p:nvPr/>
        </p:nvSpPr>
        <p:spPr bwMode="auto">
          <a:xfrm>
            <a:off x="2771775" y="3141663"/>
            <a:ext cx="3810000" cy="685800"/>
          </a:xfrm>
          <a:prstGeom prst="ellipse">
            <a:avLst/>
          </a:prstGeom>
          <a:noFill/>
          <a:ln w="762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61475">
                                            <p:txEl>
                                              <p:pRg st="0" end="0"/>
                                            </p:txEl>
                                          </p:spTgt>
                                        </p:tgtEl>
                                        <p:attrNameLst>
                                          <p:attrName>style.visibility</p:attrName>
                                        </p:attrNameLst>
                                      </p:cBhvr>
                                      <p:to>
                                        <p:strVal val="visible"/>
                                      </p:to>
                                    </p:set>
                                    <p:anim calcmode="lin" valueType="num">
                                      <p:cBhvr>
                                        <p:cTn id="7" dur="1000" fill="hold"/>
                                        <p:tgtEl>
                                          <p:spTgt spid="36147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6147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6147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61475">
                                            <p:txEl>
                                              <p:pRg st="1" end="1"/>
                                            </p:txEl>
                                          </p:spTgt>
                                        </p:tgtEl>
                                        <p:attrNameLst>
                                          <p:attrName>style.visibility</p:attrName>
                                        </p:attrNameLst>
                                      </p:cBhvr>
                                      <p:to>
                                        <p:strVal val="visible"/>
                                      </p:to>
                                    </p:set>
                                    <p:anim calcmode="lin" valueType="num">
                                      <p:cBhvr>
                                        <p:cTn id="14" dur="1000" fill="hold"/>
                                        <p:tgtEl>
                                          <p:spTgt spid="36147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6147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6147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361475">
                                            <p:txEl>
                                              <p:pRg st="2" end="2"/>
                                            </p:txEl>
                                          </p:spTgt>
                                        </p:tgtEl>
                                        <p:attrNameLst>
                                          <p:attrName>style.visibility</p:attrName>
                                        </p:attrNameLst>
                                      </p:cBhvr>
                                      <p:to>
                                        <p:strVal val="visible"/>
                                      </p:to>
                                    </p:set>
                                    <p:anim calcmode="lin" valueType="num">
                                      <p:cBhvr>
                                        <p:cTn id="21" dur="1000" fill="hold"/>
                                        <p:tgtEl>
                                          <p:spTgt spid="36147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6147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6147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361475">
                                            <p:txEl>
                                              <p:pRg st="4" end="4"/>
                                            </p:txEl>
                                          </p:spTgt>
                                        </p:tgtEl>
                                        <p:attrNameLst>
                                          <p:attrName>style.visibility</p:attrName>
                                        </p:attrNameLst>
                                      </p:cBhvr>
                                      <p:to>
                                        <p:strVal val="visible"/>
                                      </p:to>
                                    </p:set>
                                    <p:anim calcmode="lin" valueType="num">
                                      <p:cBhvr>
                                        <p:cTn id="28" dur="1000" fill="hold"/>
                                        <p:tgtEl>
                                          <p:spTgt spid="361475">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61475">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61475">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61478"/>
                                        </p:tgtEl>
                                        <p:attrNameLst>
                                          <p:attrName>style.visibility</p:attrName>
                                        </p:attrNameLst>
                                      </p:cBhvr>
                                      <p:to>
                                        <p:strVal val="visible"/>
                                      </p:to>
                                    </p:set>
                                    <p:anim calcmode="lin" valueType="num">
                                      <p:cBhvr>
                                        <p:cTn id="35" dur="1000" fill="hold"/>
                                        <p:tgtEl>
                                          <p:spTgt spid="361478"/>
                                        </p:tgtEl>
                                        <p:attrNameLst>
                                          <p:attrName>ppt_w</p:attrName>
                                        </p:attrNameLst>
                                      </p:cBhvr>
                                      <p:tavLst>
                                        <p:tav tm="0">
                                          <p:val>
                                            <p:strVal val="#ppt_w*0.70"/>
                                          </p:val>
                                        </p:tav>
                                        <p:tav tm="100000">
                                          <p:val>
                                            <p:strVal val="#ppt_w"/>
                                          </p:val>
                                        </p:tav>
                                      </p:tavLst>
                                    </p:anim>
                                    <p:anim calcmode="lin" valueType="num">
                                      <p:cBhvr>
                                        <p:cTn id="36" dur="1000" fill="hold"/>
                                        <p:tgtEl>
                                          <p:spTgt spid="361478"/>
                                        </p:tgtEl>
                                        <p:attrNameLst>
                                          <p:attrName>ppt_h</p:attrName>
                                        </p:attrNameLst>
                                      </p:cBhvr>
                                      <p:tavLst>
                                        <p:tav tm="0">
                                          <p:val>
                                            <p:strVal val="#ppt_h"/>
                                          </p:val>
                                        </p:tav>
                                        <p:tav tm="100000">
                                          <p:val>
                                            <p:strVal val="#ppt_h"/>
                                          </p:val>
                                        </p:tav>
                                      </p:tavLst>
                                    </p:anim>
                                    <p:animEffect transition="in" filter="fade">
                                      <p:cBhvr>
                                        <p:cTn id="37" dur="1000"/>
                                        <p:tgtEl>
                                          <p:spTgt spid="361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8"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smtClean="0"/>
              <a:t>Ex: Solve  2x + 7  -3 = 8</a:t>
            </a:r>
          </a:p>
        </p:txBody>
      </p:sp>
      <p:sp>
        <p:nvSpPr>
          <p:cNvPr id="362499" name="Rectangle 3"/>
          <p:cNvSpPr>
            <a:spLocks noGrp="1" noChangeArrowheads="1"/>
          </p:cNvSpPr>
          <p:nvPr>
            <p:ph type="body" idx="1"/>
          </p:nvPr>
        </p:nvSpPr>
        <p:spPr/>
        <p:txBody>
          <a:bodyPr/>
          <a:lstStyle/>
          <a:p>
            <a:pPr algn="ctr" eaLnBrk="1" hangingPunct="1">
              <a:buFontTx/>
              <a:buNone/>
            </a:pPr>
            <a:r>
              <a:rPr lang="en-US" smtClean="0"/>
              <a:t>Get the abs. value part by itself first!</a:t>
            </a:r>
          </a:p>
          <a:p>
            <a:pPr algn="ctr" eaLnBrk="1" hangingPunct="1">
              <a:buFontTx/>
              <a:buNone/>
            </a:pPr>
            <a:r>
              <a:rPr lang="en-US" smtClean="0"/>
              <a:t>2x+7  = 11</a:t>
            </a:r>
          </a:p>
          <a:p>
            <a:pPr algn="ctr" eaLnBrk="1" hangingPunct="1">
              <a:buFontTx/>
              <a:buNone/>
            </a:pPr>
            <a:r>
              <a:rPr lang="en-US" smtClean="0"/>
              <a:t>Now split into 2 parts.</a:t>
            </a:r>
          </a:p>
          <a:p>
            <a:pPr algn="ctr" eaLnBrk="1" hangingPunct="1">
              <a:buFontTx/>
              <a:buNone/>
            </a:pPr>
            <a:r>
              <a:rPr lang="en-US" smtClean="0"/>
              <a:t>2x+7 = 11   or   2x+7 = -11</a:t>
            </a:r>
          </a:p>
          <a:p>
            <a:pPr algn="ctr" eaLnBrk="1" hangingPunct="1">
              <a:buFontTx/>
              <a:buNone/>
            </a:pPr>
            <a:r>
              <a:rPr lang="en-US" smtClean="0"/>
              <a:t>2x = 4   or   2x = -18</a:t>
            </a:r>
          </a:p>
          <a:p>
            <a:pPr algn="ctr" eaLnBrk="1" hangingPunct="1">
              <a:buFontTx/>
              <a:buNone/>
            </a:pPr>
            <a:r>
              <a:rPr lang="en-US" smtClean="0"/>
              <a:t>x = 2   or   x = -9</a:t>
            </a:r>
          </a:p>
          <a:p>
            <a:pPr algn="ctr" eaLnBrk="1" hangingPunct="1">
              <a:buFontTx/>
              <a:buNone/>
            </a:pPr>
            <a:r>
              <a:rPr lang="en-US" smtClean="0"/>
              <a:t>Check the solutions.</a:t>
            </a:r>
          </a:p>
          <a:p>
            <a:pPr algn="ctr" eaLnBrk="1" hangingPunct="1">
              <a:buFontTx/>
              <a:buNone/>
            </a:pPr>
            <a:endParaRPr lang="en-US" smtClean="0"/>
          </a:p>
        </p:txBody>
      </p:sp>
      <p:sp>
        <p:nvSpPr>
          <p:cNvPr id="99332" name="Line 4"/>
          <p:cNvSpPr>
            <a:spLocks noChangeShapeType="1"/>
          </p:cNvSpPr>
          <p:nvPr/>
        </p:nvSpPr>
        <p:spPr bwMode="auto">
          <a:xfrm>
            <a:off x="4140200" y="908050"/>
            <a:ext cx="0" cy="609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3" name="Line 5"/>
          <p:cNvSpPr>
            <a:spLocks noChangeShapeType="1"/>
          </p:cNvSpPr>
          <p:nvPr/>
        </p:nvSpPr>
        <p:spPr bwMode="auto">
          <a:xfrm>
            <a:off x="5867400" y="836613"/>
            <a:ext cx="0" cy="609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2502" name="Line 6"/>
          <p:cNvSpPr>
            <a:spLocks noChangeShapeType="1"/>
          </p:cNvSpPr>
          <p:nvPr/>
        </p:nvSpPr>
        <p:spPr bwMode="auto">
          <a:xfrm>
            <a:off x="3563938" y="2636838"/>
            <a:ext cx="0" cy="3841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2503" name="Line 7"/>
          <p:cNvSpPr>
            <a:spLocks noChangeShapeType="1"/>
          </p:cNvSpPr>
          <p:nvPr/>
        </p:nvSpPr>
        <p:spPr bwMode="auto">
          <a:xfrm>
            <a:off x="4572000" y="2636838"/>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2504" name="Oval 8"/>
          <p:cNvSpPr>
            <a:spLocks noChangeArrowheads="1"/>
          </p:cNvSpPr>
          <p:nvPr/>
        </p:nvSpPr>
        <p:spPr bwMode="auto">
          <a:xfrm>
            <a:off x="2843213" y="4868863"/>
            <a:ext cx="3352800" cy="6858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62499">
                                            <p:txEl>
                                              <p:pRg st="0" end="0"/>
                                            </p:txEl>
                                          </p:spTgt>
                                        </p:tgtEl>
                                        <p:attrNameLst>
                                          <p:attrName>style.visibility</p:attrName>
                                        </p:attrNameLst>
                                      </p:cBhvr>
                                      <p:to>
                                        <p:strVal val="visible"/>
                                      </p:to>
                                    </p:set>
                                    <p:anim calcmode="lin" valueType="num">
                                      <p:cBhvr>
                                        <p:cTn id="7" dur="1000" fill="hold"/>
                                        <p:tgtEl>
                                          <p:spTgt spid="36249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6249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6249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62499">
                                            <p:txEl>
                                              <p:pRg st="1" end="1"/>
                                            </p:txEl>
                                          </p:spTgt>
                                        </p:tgtEl>
                                        <p:attrNameLst>
                                          <p:attrName>style.visibility</p:attrName>
                                        </p:attrNameLst>
                                      </p:cBhvr>
                                      <p:to>
                                        <p:strVal val="visible"/>
                                      </p:to>
                                    </p:set>
                                    <p:anim calcmode="lin" valueType="num">
                                      <p:cBhvr>
                                        <p:cTn id="14" dur="1000" fill="hold"/>
                                        <p:tgtEl>
                                          <p:spTgt spid="36249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6249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62499">
                                            <p:txEl>
                                              <p:pRg st="1" end="1"/>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62502"/>
                                        </p:tgtEl>
                                        <p:attrNameLst>
                                          <p:attrName>style.visibility</p:attrName>
                                        </p:attrNameLst>
                                      </p:cBhvr>
                                      <p:to>
                                        <p:strVal val="visible"/>
                                      </p:to>
                                    </p:set>
                                    <p:anim calcmode="lin" valueType="num">
                                      <p:cBhvr>
                                        <p:cTn id="19" dur="1000" fill="hold"/>
                                        <p:tgtEl>
                                          <p:spTgt spid="362502"/>
                                        </p:tgtEl>
                                        <p:attrNameLst>
                                          <p:attrName>ppt_w</p:attrName>
                                        </p:attrNameLst>
                                      </p:cBhvr>
                                      <p:tavLst>
                                        <p:tav tm="0">
                                          <p:val>
                                            <p:strVal val="#ppt_w*0.70"/>
                                          </p:val>
                                        </p:tav>
                                        <p:tav tm="100000">
                                          <p:val>
                                            <p:strVal val="#ppt_w"/>
                                          </p:val>
                                        </p:tav>
                                      </p:tavLst>
                                    </p:anim>
                                    <p:anim calcmode="lin" valueType="num">
                                      <p:cBhvr>
                                        <p:cTn id="20" dur="1000" fill="hold"/>
                                        <p:tgtEl>
                                          <p:spTgt spid="362502"/>
                                        </p:tgtEl>
                                        <p:attrNameLst>
                                          <p:attrName>ppt_h</p:attrName>
                                        </p:attrNameLst>
                                      </p:cBhvr>
                                      <p:tavLst>
                                        <p:tav tm="0">
                                          <p:val>
                                            <p:strVal val="#ppt_h"/>
                                          </p:val>
                                        </p:tav>
                                        <p:tav tm="100000">
                                          <p:val>
                                            <p:strVal val="#ppt_h"/>
                                          </p:val>
                                        </p:tav>
                                      </p:tavLst>
                                    </p:anim>
                                    <p:animEffect transition="in" filter="fade">
                                      <p:cBhvr>
                                        <p:cTn id="21" dur="1000"/>
                                        <p:tgtEl>
                                          <p:spTgt spid="362502"/>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362503"/>
                                        </p:tgtEl>
                                        <p:attrNameLst>
                                          <p:attrName>style.visibility</p:attrName>
                                        </p:attrNameLst>
                                      </p:cBhvr>
                                      <p:to>
                                        <p:strVal val="visible"/>
                                      </p:to>
                                    </p:set>
                                    <p:anim calcmode="lin" valueType="num">
                                      <p:cBhvr>
                                        <p:cTn id="24" dur="1000" fill="hold"/>
                                        <p:tgtEl>
                                          <p:spTgt spid="362503"/>
                                        </p:tgtEl>
                                        <p:attrNameLst>
                                          <p:attrName>ppt_w</p:attrName>
                                        </p:attrNameLst>
                                      </p:cBhvr>
                                      <p:tavLst>
                                        <p:tav tm="0">
                                          <p:val>
                                            <p:strVal val="#ppt_w*0.70"/>
                                          </p:val>
                                        </p:tav>
                                        <p:tav tm="100000">
                                          <p:val>
                                            <p:strVal val="#ppt_w"/>
                                          </p:val>
                                        </p:tav>
                                      </p:tavLst>
                                    </p:anim>
                                    <p:anim calcmode="lin" valueType="num">
                                      <p:cBhvr>
                                        <p:cTn id="25" dur="1000" fill="hold"/>
                                        <p:tgtEl>
                                          <p:spTgt spid="362503"/>
                                        </p:tgtEl>
                                        <p:attrNameLst>
                                          <p:attrName>ppt_h</p:attrName>
                                        </p:attrNameLst>
                                      </p:cBhvr>
                                      <p:tavLst>
                                        <p:tav tm="0">
                                          <p:val>
                                            <p:strVal val="#ppt_h"/>
                                          </p:val>
                                        </p:tav>
                                        <p:tav tm="100000">
                                          <p:val>
                                            <p:strVal val="#ppt_h"/>
                                          </p:val>
                                        </p:tav>
                                      </p:tavLst>
                                    </p:anim>
                                    <p:animEffect transition="in" filter="fade">
                                      <p:cBhvr>
                                        <p:cTn id="26" dur="1000"/>
                                        <p:tgtEl>
                                          <p:spTgt spid="36250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nodeType="clickEffect">
                                  <p:stCondLst>
                                    <p:cond delay="0"/>
                                  </p:stCondLst>
                                  <p:childTnLst>
                                    <p:set>
                                      <p:cBhvr>
                                        <p:cTn id="30" dur="1" fill="hold">
                                          <p:stCondLst>
                                            <p:cond delay="0"/>
                                          </p:stCondLst>
                                        </p:cTn>
                                        <p:tgtEl>
                                          <p:spTgt spid="362499">
                                            <p:txEl>
                                              <p:pRg st="2" end="2"/>
                                            </p:txEl>
                                          </p:spTgt>
                                        </p:tgtEl>
                                        <p:attrNameLst>
                                          <p:attrName>style.visibility</p:attrName>
                                        </p:attrNameLst>
                                      </p:cBhvr>
                                      <p:to>
                                        <p:strVal val="visible"/>
                                      </p:to>
                                    </p:set>
                                    <p:anim calcmode="lin" valueType="num">
                                      <p:cBhvr>
                                        <p:cTn id="31" dur="1000" fill="hold"/>
                                        <p:tgtEl>
                                          <p:spTgt spid="362499">
                                            <p:txEl>
                                              <p:pRg st="2" end="2"/>
                                            </p:txEl>
                                          </p:spTgt>
                                        </p:tgtEl>
                                        <p:attrNameLst>
                                          <p:attrName>ppt_w</p:attrName>
                                        </p:attrNameLst>
                                      </p:cBhvr>
                                      <p:tavLst>
                                        <p:tav tm="0">
                                          <p:val>
                                            <p:strVal val="#ppt_w*0.70"/>
                                          </p:val>
                                        </p:tav>
                                        <p:tav tm="100000">
                                          <p:val>
                                            <p:strVal val="#ppt_w"/>
                                          </p:val>
                                        </p:tav>
                                      </p:tavLst>
                                    </p:anim>
                                    <p:anim calcmode="lin" valueType="num">
                                      <p:cBhvr>
                                        <p:cTn id="32" dur="1000" fill="hold"/>
                                        <p:tgtEl>
                                          <p:spTgt spid="362499">
                                            <p:txEl>
                                              <p:pRg st="2" end="2"/>
                                            </p:txEl>
                                          </p:spTgt>
                                        </p:tgtEl>
                                        <p:attrNameLst>
                                          <p:attrName>ppt_h</p:attrName>
                                        </p:attrNameLst>
                                      </p:cBhvr>
                                      <p:tavLst>
                                        <p:tav tm="0">
                                          <p:val>
                                            <p:strVal val="#ppt_h"/>
                                          </p:val>
                                        </p:tav>
                                        <p:tav tm="100000">
                                          <p:val>
                                            <p:strVal val="#ppt_h"/>
                                          </p:val>
                                        </p:tav>
                                      </p:tavLst>
                                    </p:anim>
                                    <p:animEffect transition="in" filter="fade">
                                      <p:cBhvr>
                                        <p:cTn id="33" dur="1000"/>
                                        <p:tgtEl>
                                          <p:spTgt spid="362499">
                                            <p:txEl>
                                              <p:pRg st="2" end="2"/>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nodeType="clickEffect">
                                  <p:stCondLst>
                                    <p:cond delay="0"/>
                                  </p:stCondLst>
                                  <p:childTnLst>
                                    <p:set>
                                      <p:cBhvr>
                                        <p:cTn id="37" dur="1" fill="hold">
                                          <p:stCondLst>
                                            <p:cond delay="0"/>
                                          </p:stCondLst>
                                        </p:cTn>
                                        <p:tgtEl>
                                          <p:spTgt spid="362499">
                                            <p:txEl>
                                              <p:pRg st="3" end="3"/>
                                            </p:txEl>
                                          </p:spTgt>
                                        </p:tgtEl>
                                        <p:attrNameLst>
                                          <p:attrName>style.visibility</p:attrName>
                                        </p:attrNameLst>
                                      </p:cBhvr>
                                      <p:to>
                                        <p:strVal val="visible"/>
                                      </p:to>
                                    </p:set>
                                    <p:anim calcmode="lin" valueType="num">
                                      <p:cBhvr>
                                        <p:cTn id="38" dur="1000" fill="hold"/>
                                        <p:tgtEl>
                                          <p:spTgt spid="362499">
                                            <p:txEl>
                                              <p:pRg st="3" end="3"/>
                                            </p:txEl>
                                          </p:spTgt>
                                        </p:tgtEl>
                                        <p:attrNameLst>
                                          <p:attrName>ppt_w</p:attrName>
                                        </p:attrNameLst>
                                      </p:cBhvr>
                                      <p:tavLst>
                                        <p:tav tm="0">
                                          <p:val>
                                            <p:strVal val="#ppt_w*0.70"/>
                                          </p:val>
                                        </p:tav>
                                        <p:tav tm="100000">
                                          <p:val>
                                            <p:strVal val="#ppt_w"/>
                                          </p:val>
                                        </p:tav>
                                      </p:tavLst>
                                    </p:anim>
                                    <p:anim calcmode="lin" valueType="num">
                                      <p:cBhvr>
                                        <p:cTn id="39" dur="1000" fill="hold"/>
                                        <p:tgtEl>
                                          <p:spTgt spid="362499">
                                            <p:txEl>
                                              <p:pRg st="3" end="3"/>
                                            </p:txEl>
                                          </p:spTgt>
                                        </p:tgtEl>
                                        <p:attrNameLst>
                                          <p:attrName>ppt_h</p:attrName>
                                        </p:attrNameLst>
                                      </p:cBhvr>
                                      <p:tavLst>
                                        <p:tav tm="0">
                                          <p:val>
                                            <p:strVal val="#ppt_h"/>
                                          </p:val>
                                        </p:tav>
                                        <p:tav tm="100000">
                                          <p:val>
                                            <p:strVal val="#ppt_h"/>
                                          </p:val>
                                        </p:tav>
                                      </p:tavLst>
                                    </p:anim>
                                    <p:animEffect transition="in" filter="fade">
                                      <p:cBhvr>
                                        <p:cTn id="40" dur="1000"/>
                                        <p:tgtEl>
                                          <p:spTgt spid="362499">
                                            <p:txEl>
                                              <p:pRg st="3" end="3"/>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5" presetClass="entr" presetSubtype="0" fill="hold" nodeType="clickEffect">
                                  <p:stCondLst>
                                    <p:cond delay="0"/>
                                  </p:stCondLst>
                                  <p:childTnLst>
                                    <p:set>
                                      <p:cBhvr>
                                        <p:cTn id="44" dur="1" fill="hold">
                                          <p:stCondLst>
                                            <p:cond delay="0"/>
                                          </p:stCondLst>
                                        </p:cTn>
                                        <p:tgtEl>
                                          <p:spTgt spid="362499">
                                            <p:txEl>
                                              <p:pRg st="4" end="4"/>
                                            </p:txEl>
                                          </p:spTgt>
                                        </p:tgtEl>
                                        <p:attrNameLst>
                                          <p:attrName>style.visibility</p:attrName>
                                        </p:attrNameLst>
                                      </p:cBhvr>
                                      <p:to>
                                        <p:strVal val="visible"/>
                                      </p:to>
                                    </p:set>
                                    <p:anim calcmode="lin" valueType="num">
                                      <p:cBhvr>
                                        <p:cTn id="45" dur="1000" fill="hold"/>
                                        <p:tgtEl>
                                          <p:spTgt spid="362499">
                                            <p:txEl>
                                              <p:pRg st="4" end="4"/>
                                            </p:txEl>
                                          </p:spTgt>
                                        </p:tgtEl>
                                        <p:attrNameLst>
                                          <p:attrName>ppt_w</p:attrName>
                                        </p:attrNameLst>
                                      </p:cBhvr>
                                      <p:tavLst>
                                        <p:tav tm="0">
                                          <p:val>
                                            <p:strVal val="#ppt_w*0.70"/>
                                          </p:val>
                                        </p:tav>
                                        <p:tav tm="100000">
                                          <p:val>
                                            <p:strVal val="#ppt_w"/>
                                          </p:val>
                                        </p:tav>
                                      </p:tavLst>
                                    </p:anim>
                                    <p:anim calcmode="lin" valueType="num">
                                      <p:cBhvr>
                                        <p:cTn id="46" dur="1000" fill="hold"/>
                                        <p:tgtEl>
                                          <p:spTgt spid="362499">
                                            <p:txEl>
                                              <p:pRg st="4" end="4"/>
                                            </p:txEl>
                                          </p:spTgt>
                                        </p:tgtEl>
                                        <p:attrNameLst>
                                          <p:attrName>ppt_h</p:attrName>
                                        </p:attrNameLst>
                                      </p:cBhvr>
                                      <p:tavLst>
                                        <p:tav tm="0">
                                          <p:val>
                                            <p:strVal val="#ppt_h"/>
                                          </p:val>
                                        </p:tav>
                                        <p:tav tm="100000">
                                          <p:val>
                                            <p:strVal val="#ppt_h"/>
                                          </p:val>
                                        </p:tav>
                                      </p:tavLst>
                                    </p:anim>
                                    <p:animEffect transition="in" filter="fade">
                                      <p:cBhvr>
                                        <p:cTn id="47" dur="1000"/>
                                        <p:tgtEl>
                                          <p:spTgt spid="362499">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5" presetClass="entr" presetSubtype="0" fill="hold" nodeType="clickEffect">
                                  <p:stCondLst>
                                    <p:cond delay="0"/>
                                  </p:stCondLst>
                                  <p:childTnLst>
                                    <p:set>
                                      <p:cBhvr>
                                        <p:cTn id="51" dur="1" fill="hold">
                                          <p:stCondLst>
                                            <p:cond delay="0"/>
                                          </p:stCondLst>
                                        </p:cTn>
                                        <p:tgtEl>
                                          <p:spTgt spid="362499">
                                            <p:txEl>
                                              <p:pRg st="5" end="5"/>
                                            </p:txEl>
                                          </p:spTgt>
                                        </p:tgtEl>
                                        <p:attrNameLst>
                                          <p:attrName>style.visibility</p:attrName>
                                        </p:attrNameLst>
                                      </p:cBhvr>
                                      <p:to>
                                        <p:strVal val="visible"/>
                                      </p:to>
                                    </p:set>
                                    <p:anim calcmode="lin" valueType="num">
                                      <p:cBhvr>
                                        <p:cTn id="52" dur="1000" fill="hold"/>
                                        <p:tgtEl>
                                          <p:spTgt spid="362499">
                                            <p:txEl>
                                              <p:pRg st="5" end="5"/>
                                            </p:txEl>
                                          </p:spTgt>
                                        </p:tgtEl>
                                        <p:attrNameLst>
                                          <p:attrName>ppt_w</p:attrName>
                                        </p:attrNameLst>
                                      </p:cBhvr>
                                      <p:tavLst>
                                        <p:tav tm="0">
                                          <p:val>
                                            <p:strVal val="#ppt_w*0.70"/>
                                          </p:val>
                                        </p:tav>
                                        <p:tav tm="100000">
                                          <p:val>
                                            <p:strVal val="#ppt_w"/>
                                          </p:val>
                                        </p:tav>
                                      </p:tavLst>
                                    </p:anim>
                                    <p:anim calcmode="lin" valueType="num">
                                      <p:cBhvr>
                                        <p:cTn id="53" dur="1000" fill="hold"/>
                                        <p:tgtEl>
                                          <p:spTgt spid="362499">
                                            <p:txEl>
                                              <p:pRg st="5" end="5"/>
                                            </p:txEl>
                                          </p:spTgt>
                                        </p:tgtEl>
                                        <p:attrNameLst>
                                          <p:attrName>ppt_h</p:attrName>
                                        </p:attrNameLst>
                                      </p:cBhvr>
                                      <p:tavLst>
                                        <p:tav tm="0">
                                          <p:val>
                                            <p:strVal val="#ppt_h"/>
                                          </p:val>
                                        </p:tav>
                                        <p:tav tm="100000">
                                          <p:val>
                                            <p:strVal val="#ppt_h"/>
                                          </p:val>
                                        </p:tav>
                                      </p:tavLst>
                                    </p:anim>
                                    <p:animEffect transition="in" filter="fade">
                                      <p:cBhvr>
                                        <p:cTn id="54" dur="1000"/>
                                        <p:tgtEl>
                                          <p:spTgt spid="362499">
                                            <p:txEl>
                                              <p:pRg st="5" end="5"/>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5" presetClass="entr" presetSubtype="0" fill="hold" nodeType="clickEffect">
                                  <p:stCondLst>
                                    <p:cond delay="0"/>
                                  </p:stCondLst>
                                  <p:childTnLst>
                                    <p:set>
                                      <p:cBhvr>
                                        <p:cTn id="58" dur="1" fill="hold">
                                          <p:stCondLst>
                                            <p:cond delay="0"/>
                                          </p:stCondLst>
                                        </p:cTn>
                                        <p:tgtEl>
                                          <p:spTgt spid="362499">
                                            <p:txEl>
                                              <p:pRg st="6" end="6"/>
                                            </p:txEl>
                                          </p:spTgt>
                                        </p:tgtEl>
                                        <p:attrNameLst>
                                          <p:attrName>style.visibility</p:attrName>
                                        </p:attrNameLst>
                                      </p:cBhvr>
                                      <p:to>
                                        <p:strVal val="visible"/>
                                      </p:to>
                                    </p:set>
                                    <p:anim calcmode="lin" valueType="num">
                                      <p:cBhvr>
                                        <p:cTn id="59" dur="1000" fill="hold"/>
                                        <p:tgtEl>
                                          <p:spTgt spid="362499">
                                            <p:txEl>
                                              <p:pRg st="6" end="6"/>
                                            </p:txEl>
                                          </p:spTgt>
                                        </p:tgtEl>
                                        <p:attrNameLst>
                                          <p:attrName>ppt_w</p:attrName>
                                        </p:attrNameLst>
                                      </p:cBhvr>
                                      <p:tavLst>
                                        <p:tav tm="0">
                                          <p:val>
                                            <p:strVal val="#ppt_w*0.70"/>
                                          </p:val>
                                        </p:tav>
                                        <p:tav tm="100000">
                                          <p:val>
                                            <p:strVal val="#ppt_w"/>
                                          </p:val>
                                        </p:tav>
                                      </p:tavLst>
                                    </p:anim>
                                    <p:anim calcmode="lin" valueType="num">
                                      <p:cBhvr>
                                        <p:cTn id="60" dur="1000" fill="hold"/>
                                        <p:tgtEl>
                                          <p:spTgt spid="362499">
                                            <p:txEl>
                                              <p:pRg st="6" end="6"/>
                                            </p:txEl>
                                          </p:spTgt>
                                        </p:tgtEl>
                                        <p:attrNameLst>
                                          <p:attrName>ppt_h</p:attrName>
                                        </p:attrNameLst>
                                      </p:cBhvr>
                                      <p:tavLst>
                                        <p:tav tm="0">
                                          <p:val>
                                            <p:strVal val="#ppt_h"/>
                                          </p:val>
                                        </p:tav>
                                        <p:tav tm="100000">
                                          <p:val>
                                            <p:strVal val="#ppt_h"/>
                                          </p:val>
                                        </p:tav>
                                      </p:tavLst>
                                    </p:anim>
                                    <p:animEffect transition="in" filter="fade">
                                      <p:cBhvr>
                                        <p:cTn id="61" dur="1000"/>
                                        <p:tgtEl>
                                          <p:spTgt spid="362499">
                                            <p:txEl>
                                              <p:pRg st="6" end="6"/>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5" presetClass="entr" presetSubtype="0" fill="hold" grpId="0" nodeType="clickEffect">
                                  <p:stCondLst>
                                    <p:cond delay="0"/>
                                  </p:stCondLst>
                                  <p:childTnLst>
                                    <p:set>
                                      <p:cBhvr>
                                        <p:cTn id="65" dur="1" fill="hold">
                                          <p:stCondLst>
                                            <p:cond delay="0"/>
                                          </p:stCondLst>
                                        </p:cTn>
                                        <p:tgtEl>
                                          <p:spTgt spid="362504"/>
                                        </p:tgtEl>
                                        <p:attrNameLst>
                                          <p:attrName>style.visibility</p:attrName>
                                        </p:attrNameLst>
                                      </p:cBhvr>
                                      <p:to>
                                        <p:strVal val="visible"/>
                                      </p:to>
                                    </p:set>
                                    <p:anim calcmode="lin" valueType="num">
                                      <p:cBhvr>
                                        <p:cTn id="66" dur="1000" fill="hold"/>
                                        <p:tgtEl>
                                          <p:spTgt spid="362504"/>
                                        </p:tgtEl>
                                        <p:attrNameLst>
                                          <p:attrName>ppt_w</p:attrName>
                                        </p:attrNameLst>
                                      </p:cBhvr>
                                      <p:tavLst>
                                        <p:tav tm="0">
                                          <p:val>
                                            <p:strVal val="#ppt_w*0.70"/>
                                          </p:val>
                                        </p:tav>
                                        <p:tav tm="100000">
                                          <p:val>
                                            <p:strVal val="#ppt_w"/>
                                          </p:val>
                                        </p:tav>
                                      </p:tavLst>
                                    </p:anim>
                                    <p:anim calcmode="lin" valueType="num">
                                      <p:cBhvr>
                                        <p:cTn id="67" dur="1000" fill="hold"/>
                                        <p:tgtEl>
                                          <p:spTgt spid="362504"/>
                                        </p:tgtEl>
                                        <p:attrNameLst>
                                          <p:attrName>ppt_h</p:attrName>
                                        </p:attrNameLst>
                                      </p:cBhvr>
                                      <p:tavLst>
                                        <p:tav tm="0">
                                          <p:val>
                                            <p:strVal val="#ppt_h"/>
                                          </p:val>
                                        </p:tav>
                                        <p:tav tm="100000">
                                          <p:val>
                                            <p:strVal val="#ppt_h"/>
                                          </p:val>
                                        </p:tav>
                                      </p:tavLst>
                                    </p:anim>
                                    <p:animEffect transition="in" filter="fade">
                                      <p:cBhvr>
                                        <p:cTn id="68" dur="1000"/>
                                        <p:tgtEl>
                                          <p:spTgt spid="362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2" grpId="0" animBg="1"/>
      <p:bldP spid="362503" grpId="0" animBg="1"/>
      <p:bldP spid="362504"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0" y="274638"/>
            <a:ext cx="9144000" cy="1143000"/>
          </a:xfrm>
        </p:spPr>
        <p:txBody>
          <a:bodyPr/>
          <a:lstStyle/>
          <a:p>
            <a:pPr eaLnBrk="1" hangingPunct="1"/>
            <a:r>
              <a:rPr lang="en-US" sz="4000" b="1" smtClean="0"/>
              <a:t>Solving Absolute Value Inequalities</a:t>
            </a:r>
          </a:p>
        </p:txBody>
      </p:sp>
      <p:sp>
        <p:nvSpPr>
          <p:cNvPr id="363523" name="Rectangle 3"/>
          <p:cNvSpPr>
            <a:spLocks noGrp="1" noChangeArrowheads="1"/>
          </p:cNvSpPr>
          <p:nvPr>
            <p:ph type="body" idx="1"/>
          </p:nvPr>
        </p:nvSpPr>
        <p:spPr/>
        <p:txBody>
          <a:bodyPr/>
          <a:lstStyle/>
          <a:p>
            <a:pPr marL="609600" indent="-609600" eaLnBrk="1" hangingPunct="1">
              <a:buFontTx/>
              <a:buAutoNum type="arabicPeriod"/>
            </a:pPr>
            <a:r>
              <a:rPr lang="en-US" smtClean="0"/>
              <a:t>ax+b  &lt; c, where c&gt;0</a:t>
            </a:r>
          </a:p>
          <a:p>
            <a:pPr marL="609600" indent="-609600" eaLnBrk="1" hangingPunct="1">
              <a:buFontTx/>
              <a:buNone/>
            </a:pPr>
            <a:r>
              <a:rPr lang="en-US" smtClean="0"/>
              <a:t>	Becomes an “and” problem</a:t>
            </a:r>
          </a:p>
          <a:p>
            <a:pPr marL="609600" indent="-609600" eaLnBrk="1" hangingPunct="1">
              <a:buFontTx/>
              <a:buNone/>
            </a:pPr>
            <a:r>
              <a:rPr lang="en-US" smtClean="0"/>
              <a:t>	Changes to:   –c&lt;ax+b&lt;c</a:t>
            </a:r>
          </a:p>
          <a:p>
            <a:pPr marL="609600" indent="-609600" eaLnBrk="1" hangingPunct="1">
              <a:buFontTx/>
              <a:buNone/>
            </a:pPr>
            <a:endParaRPr lang="en-US" smtClean="0"/>
          </a:p>
          <a:p>
            <a:pPr marL="609600" indent="-609600" eaLnBrk="1" hangingPunct="1">
              <a:buFontTx/>
              <a:buAutoNum type="arabicPeriod" startAt="2"/>
            </a:pPr>
            <a:r>
              <a:rPr lang="en-US" smtClean="0"/>
              <a:t>ax+b  &gt; c, where c&gt;0</a:t>
            </a:r>
          </a:p>
          <a:p>
            <a:pPr marL="609600" indent="-609600" eaLnBrk="1" hangingPunct="1">
              <a:buFontTx/>
              <a:buNone/>
            </a:pPr>
            <a:r>
              <a:rPr lang="en-US" smtClean="0"/>
              <a:t>	Becomes an “or” problem</a:t>
            </a:r>
          </a:p>
          <a:p>
            <a:pPr marL="609600" indent="-609600" eaLnBrk="1" hangingPunct="1">
              <a:buFontTx/>
              <a:buNone/>
            </a:pPr>
            <a:r>
              <a:rPr lang="en-US" smtClean="0"/>
              <a:t>	Changes to:   ax+b&gt;c or ax+b&lt;-c</a:t>
            </a:r>
          </a:p>
        </p:txBody>
      </p:sp>
      <p:sp>
        <p:nvSpPr>
          <p:cNvPr id="363524" name="Line 4"/>
          <p:cNvSpPr>
            <a:spLocks noChangeShapeType="1"/>
          </p:cNvSpPr>
          <p:nvPr/>
        </p:nvSpPr>
        <p:spPr bwMode="auto">
          <a:xfrm>
            <a:off x="1331913" y="2133600"/>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3525" name="Line 5"/>
          <p:cNvSpPr>
            <a:spLocks noChangeShapeType="1"/>
          </p:cNvSpPr>
          <p:nvPr/>
        </p:nvSpPr>
        <p:spPr bwMode="auto">
          <a:xfrm>
            <a:off x="2268538" y="2133600"/>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3526" name="Line 6"/>
          <p:cNvSpPr>
            <a:spLocks noChangeShapeType="1"/>
          </p:cNvSpPr>
          <p:nvPr/>
        </p:nvSpPr>
        <p:spPr bwMode="auto">
          <a:xfrm>
            <a:off x="1331913" y="4437063"/>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3527" name="Line 7"/>
          <p:cNvSpPr>
            <a:spLocks noChangeShapeType="1"/>
          </p:cNvSpPr>
          <p:nvPr/>
        </p:nvSpPr>
        <p:spPr bwMode="auto">
          <a:xfrm>
            <a:off x="2268538" y="4437063"/>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63523">
                                            <p:txEl>
                                              <p:pRg st="0" end="0"/>
                                            </p:txEl>
                                          </p:spTgt>
                                        </p:tgtEl>
                                        <p:attrNameLst>
                                          <p:attrName>style.visibility</p:attrName>
                                        </p:attrNameLst>
                                      </p:cBhvr>
                                      <p:to>
                                        <p:strVal val="visible"/>
                                      </p:to>
                                    </p:set>
                                    <p:anim calcmode="lin" valueType="num">
                                      <p:cBhvr>
                                        <p:cTn id="7" dur="1000" fill="hold"/>
                                        <p:tgtEl>
                                          <p:spTgt spid="3635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635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6352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63524"/>
                                        </p:tgtEl>
                                        <p:attrNameLst>
                                          <p:attrName>style.visibility</p:attrName>
                                        </p:attrNameLst>
                                      </p:cBhvr>
                                      <p:to>
                                        <p:strVal val="visible"/>
                                      </p:to>
                                    </p:set>
                                    <p:anim calcmode="lin" valueType="num">
                                      <p:cBhvr>
                                        <p:cTn id="12" dur="1000" fill="hold"/>
                                        <p:tgtEl>
                                          <p:spTgt spid="363524"/>
                                        </p:tgtEl>
                                        <p:attrNameLst>
                                          <p:attrName>ppt_w</p:attrName>
                                        </p:attrNameLst>
                                      </p:cBhvr>
                                      <p:tavLst>
                                        <p:tav tm="0">
                                          <p:val>
                                            <p:strVal val="#ppt_w*0.70"/>
                                          </p:val>
                                        </p:tav>
                                        <p:tav tm="100000">
                                          <p:val>
                                            <p:strVal val="#ppt_w"/>
                                          </p:val>
                                        </p:tav>
                                      </p:tavLst>
                                    </p:anim>
                                    <p:anim calcmode="lin" valueType="num">
                                      <p:cBhvr>
                                        <p:cTn id="13" dur="1000" fill="hold"/>
                                        <p:tgtEl>
                                          <p:spTgt spid="363524"/>
                                        </p:tgtEl>
                                        <p:attrNameLst>
                                          <p:attrName>ppt_h</p:attrName>
                                        </p:attrNameLst>
                                      </p:cBhvr>
                                      <p:tavLst>
                                        <p:tav tm="0">
                                          <p:val>
                                            <p:strVal val="#ppt_h"/>
                                          </p:val>
                                        </p:tav>
                                        <p:tav tm="100000">
                                          <p:val>
                                            <p:strVal val="#ppt_h"/>
                                          </p:val>
                                        </p:tav>
                                      </p:tavLst>
                                    </p:anim>
                                    <p:animEffect transition="in" filter="fade">
                                      <p:cBhvr>
                                        <p:cTn id="14" dur="1000"/>
                                        <p:tgtEl>
                                          <p:spTgt spid="363524"/>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63525"/>
                                        </p:tgtEl>
                                        <p:attrNameLst>
                                          <p:attrName>style.visibility</p:attrName>
                                        </p:attrNameLst>
                                      </p:cBhvr>
                                      <p:to>
                                        <p:strVal val="visible"/>
                                      </p:to>
                                    </p:set>
                                    <p:anim calcmode="lin" valueType="num">
                                      <p:cBhvr>
                                        <p:cTn id="17" dur="1000" fill="hold"/>
                                        <p:tgtEl>
                                          <p:spTgt spid="363525"/>
                                        </p:tgtEl>
                                        <p:attrNameLst>
                                          <p:attrName>ppt_w</p:attrName>
                                        </p:attrNameLst>
                                      </p:cBhvr>
                                      <p:tavLst>
                                        <p:tav tm="0">
                                          <p:val>
                                            <p:strVal val="#ppt_w*0.70"/>
                                          </p:val>
                                        </p:tav>
                                        <p:tav tm="100000">
                                          <p:val>
                                            <p:strVal val="#ppt_w"/>
                                          </p:val>
                                        </p:tav>
                                      </p:tavLst>
                                    </p:anim>
                                    <p:anim calcmode="lin" valueType="num">
                                      <p:cBhvr>
                                        <p:cTn id="18" dur="1000" fill="hold"/>
                                        <p:tgtEl>
                                          <p:spTgt spid="363525"/>
                                        </p:tgtEl>
                                        <p:attrNameLst>
                                          <p:attrName>ppt_h</p:attrName>
                                        </p:attrNameLst>
                                      </p:cBhvr>
                                      <p:tavLst>
                                        <p:tav tm="0">
                                          <p:val>
                                            <p:strVal val="#ppt_h"/>
                                          </p:val>
                                        </p:tav>
                                        <p:tav tm="100000">
                                          <p:val>
                                            <p:strVal val="#ppt_h"/>
                                          </p:val>
                                        </p:tav>
                                      </p:tavLst>
                                    </p:anim>
                                    <p:animEffect transition="in" filter="fade">
                                      <p:cBhvr>
                                        <p:cTn id="19" dur="1000"/>
                                        <p:tgtEl>
                                          <p:spTgt spid="36352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363523">
                                            <p:txEl>
                                              <p:pRg st="4" end="4"/>
                                            </p:txEl>
                                          </p:spTgt>
                                        </p:tgtEl>
                                        <p:attrNameLst>
                                          <p:attrName>style.visibility</p:attrName>
                                        </p:attrNameLst>
                                      </p:cBhvr>
                                      <p:to>
                                        <p:strVal val="visible"/>
                                      </p:to>
                                    </p:set>
                                    <p:anim calcmode="lin" valueType="num">
                                      <p:cBhvr>
                                        <p:cTn id="24" dur="1000" fill="hold"/>
                                        <p:tgtEl>
                                          <p:spTgt spid="363523">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363523">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363523">
                                            <p:txEl>
                                              <p:pRg st="4" end="4"/>
                                            </p:txEl>
                                          </p:spTgt>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363527"/>
                                        </p:tgtEl>
                                        <p:attrNameLst>
                                          <p:attrName>style.visibility</p:attrName>
                                        </p:attrNameLst>
                                      </p:cBhvr>
                                      <p:to>
                                        <p:strVal val="visible"/>
                                      </p:to>
                                    </p:set>
                                    <p:anim calcmode="lin" valueType="num">
                                      <p:cBhvr>
                                        <p:cTn id="29" dur="1000" fill="hold"/>
                                        <p:tgtEl>
                                          <p:spTgt spid="363527"/>
                                        </p:tgtEl>
                                        <p:attrNameLst>
                                          <p:attrName>ppt_w</p:attrName>
                                        </p:attrNameLst>
                                      </p:cBhvr>
                                      <p:tavLst>
                                        <p:tav tm="0">
                                          <p:val>
                                            <p:strVal val="#ppt_w*0.70"/>
                                          </p:val>
                                        </p:tav>
                                        <p:tav tm="100000">
                                          <p:val>
                                            <p:strVal val="#ppt_w"/>
                                          </p:val>
                                        </p:tav>
                                      </p:tavLst>
                                    </p:anim>
                                    <p:anim calcmode="lin" valueType="num">
                                      <p:cBhvr>
                                        <p:cTn id="30" dur="1000" fill="hold"/>
                                        <p:tgtEl>
                                          <p:spTgt spid="363527"/>
                                        </p:tgtEl>
                                        <p:attrNameLst>
                                          <p:attrName>ppt_h</p:attrName>
                                        </p:attrNameLst>
                                      </p:cBhvr>
                                      <p:tavLst>
                                        <p:tav tm="0">
                                          <p:val>
                                            <p:strVal val="#ppt_h"/>
                                          </p:val>
                                        </p:tav>
                                        <p:tav tm="100000">
                                          <p:val>
                                            <p:strVal val="#ppt_h"/>
                                          </p:val>
                                        </p:tav>
                                      </p:tavLst>
                                    </p:anim>
                                    <p:animEffect transition="in" filter="fade">
                                      <p:cBhvr>
                                        <p:cTn id="31" dur="1000"/>
                                        <p:tgtEl>
                                          <p:spTgt spid="363527"/>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363526"/>
                                        </p:tgtEl>
                                        <p:attrNameLst>
                                          <p:attrName>style.visibility</p:attrName>
                                        </p:attrNameLst>
                                      </p:cBhvr>
                                      <p:to>
                                        <p:strVal val="visible"/>
                                      </p:to>
                                    </p:set>
                                    <p:anim calcmode="lin" valueType="num">
                                      <p:cBhvr>
                                        <p:cTn id="34" dur="1000" fill="hold"/>
                                        <p:tgtEl>
                                          <p:spTgt spid="363526"/>
                                        </p:tgtEl>
                                        <p:attrNameLst>
                                          <p:attrName>ppt_w</p:attrName>
                                        </p:attrNameLst>
                                      </p:cBhvr>
                                      <p:tavLst>
                                        <p:tav tm="0">
                                          <p:val>
                                            <p:strVal val="#ppt_w*0.70"/>
                                          </p:val>
                                        </p:tav>
                                        <p:tav tm="100000">
                                          <p:val>
                                            <p:strVal val="#ppt_w"/>
                                          </p:val>
                                        </p:tav>
                                      </p:tavLst>
                                    </p:anim>
                                    <p:anim calcmode="lin" valueType="num">
                                      <p:cBhvr>
                                        <p:cTn id="35" dur="1000" fill="hold"/>
                                        <p:tgtEl>
                                          <p:spTgt spid="363526"/>
                                        </p:tgtEl>
                                        <p:attrNameLst>
                                          <p:attrName>ppt_h</p:attrName>
                                        </p:attrNameLst>
                                      </p:cBhvr>
                                      <p:tavLst>
                                        <p:tav tm="0">
                                          <p:val>
                                            <p:strVal val="#ppt_h"/>
                                          </p:val>
                                        </p:tav>
                                        <p:tav tm="100000">
                                          <p:val>
                                            <p:strVal val="#ppt_h"/>
                                          </p:val>
                                        </p:tav>
                                      </p:tavLst>
                                    </p:anim>
                                    <p:animEffect transition="in" filter="fade">
                                      <p:cBhvr>
                                        <p:cTn id="36" dur="1000"/>
                                        <p:tgtEl>
                                          <p:spTgt spid="36352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5" presetClass="entr" presetSubtype="0" fill="hold" nodeType="clickEffect">
                                  <p:stCondLst>
                                    <p:cond delay="0"/>
                                  </p:stCondLst>
                                  <p:childTnLst>
                                    <p:set>
                                      <p:cBhvr>
                                        <p:cTn id="40" dur="1" fill="hold">
                                          <p:stCondLst>
                                            <p:cond delay="0"/>
                                          </p:stCondLst>
                                        </p:cTn>
                                        <p:tgtEl>
                                          <p:spTgt spid="363523">
                                            <p:txEl>
                                              <p:pRg st="1" end="1"/>
                                            </p:txEl>
                                          </p:spTgt>
                                        </p:tgtEl>
                                        <p:attrNameLst>
                                          <p:attrName>style.visibility</p:attrName>
                                        </p:attrNameLst>
                                      </p:cBhvr>
                                      <p:to>
                                        <p:strVal val="visible"/>
                                      </p:to>
                                    </p:set>
                                    <p:anim calcmode="lin" valueType="num">
                                      <p:cBhvr>
                                        <p:cTn id="41" dur="1000" fill="hold"/>
                                        <p:tgtEl>
                                          <p:spTgt spid="363523">
                                            <p:txEl>
                                              <p:pRg st="1" end="1"/>
                                            </p:txEl>
                                          </p:spTgt>
                                        </p:tgtEl>
                                        <p:attrNameLst>
                                          <p:attrName>ppt_w</p:attrName>
                                        </p:attrNameLst>
                                      </p:cBhvr>
                                      <p:tavLst>
                                        <p:tav tm="0">
                                          <p:val>
                                            <p:strVal val="#ppt_w*0.70"/>
                                          </p:val>
                                        </p:tav>
                                        <p:tav tm="100000">
                                          <p:val>
                                            <p:strVal val="#ppt_w"/>
                                          </p:val>
                                        </p:tav>
                                      </p:tavLst>
                                    </p:anim>
                                    <p:anim calcmode="lin" valueType="num">
                                      <p:cBhvr>
                                        <p:cTn id="42" dur="1000" fill="hold"/>
                                        <p:tgtEl>
                                          <p:spTgt spid="363523">
                                            <p:txEl>
                                              <p:pRg st="1" end="1"/>
                                            </p:txEl>
                                          </p:spTgt>
                                        </p:tgtEl>
                                        <p:attrNameLst>
                                          <p:attrName>ppt_h</p:attrName>
                                        </p:attrNameLst>
                                      </p:cBhvr>
                                      <p:tavLst>
                                        <p:tav tm="0">
                                          <p:val>
                                            <p:strVal val="#ppt_h"/>
                                          </p:val>
                                        </p:tav>
                                        <p:tav tm="100000">
                                          <p:val>
                                            <p:strVal val="#ppt_h"/>
                                          </p:val>
                                        </p:tav>
                                      </p:tavLst>
                                    </p:anim>
                                    <p:animEffect transition="in" filter="fade">
                                      <p:cBhvr>
                                        <p:cTn id="43" dur="1000"/>
                                        <p:tgtEl>
                                          <p:spTgt spid="363523">
                                            <p:txEl>
                                              <p:pRg st="1" end="1"/>
                                            </p:txEl>
                                          </p:spTgt>
                                        </p:tgtEl>
                                      </p:cBhvr>
                                    </p:animEffect>
                                  </p:childTnLst>
                                </p:cTn>
                              </p:par>
                            </p:childTnLst>
                          </p:cTn>
                        </p:par>
                        <p:par>
                          <p:cTn id="44" fill="hold" nodeType="afterGroup">
                            <p:stCondLst>
                              <p:cond delay="1000"/>
                            </p:stCondLst>
                            <p:childTnLst>
                              <p:par>
                                <p:cTn id="45" presetID="55" presetClass="entr" presetSubtype="0" fill="hold" nodeType="afterEffect">
                                  <p:stCondLst>
                                    <p:cond delay="0"/>
                                  </p:stCondLst>
                                  <p:childTnLst>
                                    <p:set>
                                      <p:cBhvr>
                                        <p:cTn id="46" dur="1" fill="hold">
                                          <p:stCondLst>
                                            <p:cond delay="0"/>
                                          </p:stCondLst>
                                        </p:cTn>
                                        <p:tgtEl>
                                          <p:spTgt spid="363523">
                                            <p:txEl>
                                              <p:pRg st="2" end="2"/>
                                            </p:txEl>
                                          </p:spTgt>
                                        </p:tgtEl>
                                        <p:attrNameLst>
                                          <p:attrName>style.visibility</p:attrName>
                                        </p:attrNameLst>
                                      </p:cBhvr>
                                      <p:to>
                                        <p:strVal val="visible"/>
                                      </p:to>
                                    </p:set>
                                    <p:anim calcmode="lin" valueType="num">
                                      <p:cBhvr>
                                        <p:cTn id="47" dur="1000" fill="hold"/>
                                        <p:tgtEl>
                                          <p:spTgt spid="363523">
                                            <p:txEl>
                                              <p:pRg st="2" end="2"/>
                                            </p:txEl>
                                          </p:spTgt>
                                        </p:tgtEl>
                                        <p:attrNameLst>
                                          <p:attrName>ppt_w</p:attrName>
                                        </p:attrNameLst>
                                      </p:cBhvr>
                                      <p:tavLst>
                                        <p:tav tm="0">
                                          <p:val>
                                            <p:strVal val="#ppt_w*0.70"/>
                                          </p:val>
                                        </p:tav>
                                        <p:tav tm="100000">
                                          <p:val>
                                            <p:strVal val="#ppt_w"/>
                                          </p:val>
                                        </p:tav>
                                      </p:tavLst>
                                    </p:anim>
                                    <p:anim calcmode="lin" valueType="num">
                                      <p:cBhvr>
                                        <p:cTn id="48" dur="1000" fill="hold"/>
                                        <p:tgtEl>
                                          <p:spTgt spid="363523">
                                            <p:txEl>
                                              <p:pRg st="2" end="2"/>
                                            </p:txEl>
                                          </p:spTgt>
                                        </p:tgtEl>
                                        <p:attrNameLst>
                                          <p:attrName>ppt_h</p:attrName>
                                        </p:attrNameLst>
                                      </p:cBhvr>
                                      <p:tavLst>
                                        <p:tav tm="0">
                                          <p:val>
                                            <p:strVal val="#ppt_h"/>
                                          </p:val>
                                        </p:tav>
                                        <p:tav tm="100000">
                                          <p:val>
                                            <p:strVal val="#ppt_h"/>
                                          </p:val>
                                        </p:tav>
                                      </p:tavLst>
                                    </p:anim>
                                    <p:animEffect transition="in" filter="fade">
                                      <p:cBhvr>
                                        <p:cTn id="49" dur="1000"/>
                                        <p:tgtEl>
                                          <p:spTgt spid="363523">
                                            <p:txEl>
                                              <p:pRg st="2" end="2"/>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5" presetClass="entr" presetSubtype="0" fill="hold" nodeType="clickEffect">
                                  <p:stCondLst>
                                    <p:cond delay="0"/>
                                  </p:stCondLst>
                                  <p:childTnLst>
                                    <p:set>
                                      <p:cBhvr>
                                        <p:cTn id="53" dur="1" fill="hold">
                                          <p:stCondLst>
                                            <p:cond delay="0"/>
                                          </p:stCondLst>
                                        </p:cTn>
                                        <p:tgtEl>
                                          <p:spTgt spid="363523">
                                            <p:txEl>
                                              <p:pRg st="5" end="5"/>
                                            </p:txEl>
                                          </p:spTgt>
                                        </p:tgtEl>
                                        <p:attrNameLst>
                                          <p:attrName>style.visibility</p:attrName>
                                        </p:attrNameLst>
                                      </p:cBhvr>
                                      <p:to>
                                        <p:strVal val="visible"/>
                                      </p:to>
                                    </p:set>
                                    <p:anim calcmode="lin" valueType="num">
                                      <p:cBhvr>
                                        <p:cTn id="54" dur="1000" fill="hold"/>
                                        <p:tgtEl>
                                          <p:spTgt spid="363523">
                                            <p:txEl>
                                              <p:pRg st="5" end="5"/>
                                            </p:txEl>
                                          </p:spTgt>
                                        </p:tgtEl>
                                        <p:attrNameLst>
                                          <p:attrName>ppt_w</p:attrName>
                                        </p:attrNameLst>
                                      </p:cBhvr>
                                      <p:tavLst>
                                        <p:tav tm="0">
                                          <p:val>
                                            <p:strVal val="#ppt_w*0.70"/>
                                          </p:val>
                                        </p:tav>
                                        <p:tav tm="100000">
                                          <p:val>
                                            <p:strVal val="#ppt_w"/>
                                          </p:val>
                                        </p:tav>
                                      </p:tavLst>
                                    </p:anim>
                                    <p:anim calcmode="lin" valueType="num">
                                      <p:cBhvr>
                                        <p:cTn id="55" dur="1000" fill="hold"/>
                                        <p:tgtEl>
                                          <p:spTgt spid="363523">
                                            <p:txEl>
                                              <p:pRg st="5" end="5"/>
                                            </p:txEl>
                                          </p:spTgt>
                                        </p:tgtEl>
                                        <p:attrNameLst>
                                          <p:attrName>ppt_h</p:attrName>
                                        </p:attrNameLst>
                                      </p:cBhvr>
                                      <p:tavLst>
                                        <p:tav tm="0">
                                          <p:val>
                                            <p:strVal val="#ppt_h"/>
                                          </p:val>
                                        </p:tav>
                                        <p:tav tm="100000">
                                          <p:val>
                                            <p:strVal val="#ppt_h"/>
                                          </p:val>
                                        </p:tav>
                                      </p:tavLst>
                                    </p:anim>
                                    <p:animEffect transition="in" filter="fade">
                                      <p:cBhvr>
                                        <p:cTn id="56" dur="1000"/>
                                        <p:tgtEl>
                                          <p:spTgt spid="363523">
                                            <p:txEl>
                                              <p:pRg st="5" end="5"/>
                                            </p:txEl>
                                          </p:spTgt>
                                        </p:tgtEl>
                                      </p:cBhvr>
                                    </p:animEffect>
                                  </p:childTnLst>
                                </p:cTn>
                              </p:par>
                            </p:childTnLst>
                          </p:cTn>
                        </p:par>
                        <p:par>
                          <p:cTn id="57" fill="hold" nodeType="afterGroup">
                            <p:stCondLst>
                              <p:cond delay="1000"/>
                            </p:stCondLst>
                            <p:childTnLst>
                              <p:par>
                                <p:cTn id="58" presetID="55" presetClass="entr" presetSubtype="0" fill="hold" nodeType="afterEffect">
                                  <p:stCondLst>
                                    <p:cond delay="0"/>
                                  </p:stCondLst>
                                  <p:childTnLst>
                                    <p:set>
                                      <p:cBhvr>
                                        <p:cTn id="59" dur="1" fill="hold">
                                          <p:stCondLst>
                                            <p:cond delay="0"/>
                                          </p:stCondLst>
                                        </p:cTn>
                                        <p:tgtEl>
                                          <p:spTgt spid="363523">
                                            <p:txEl>
                                              <p:pRg st="6" end="6"/>
                                            </p:txEl>
                                          </p:spTgt>
                                        </p:tgtEl>
                                        <p:attrNameLst>
                                          <p:attrName>style.visibility</p:attrName>
                                        </p:attrNameLst>
                                      </p:cBhvr>
                                      <p:to>
                                        <p:strVal val="visible"/>
                                      </p:to>
                                    </p:set>
                                    <p:anim calcmode="lin" valueType="num">
                                      <p:cBhvr>
                                        <p:cTn id="60" dur="1000" fill="hold"/>
                                        <p:tgtEl>
                                          <p:spTgt spid="363523">
                                            <p:txEl>
                                              <p:pRg st="6" end="6"/>
                                            </p:txEl>
                                          </p:spTgt>
                                        </p:tgtEl>
                                        <p:attrNameLst>
                                          <p:attrName>ppt_w</p:attrName>
                                        </p:attrNameLst>
                                      </p:cBhvr>
                                      <p:tavLst>
                                        <p:tav tm="0">
                                          <p:val>
                                            <p:strVal val="#ppt_w*0.70"/>
                                          </p:val>
                                        </p:tav>
                                        <p:tav tm="100000">
                                          <p:val>
                                            <p:strVal val="#ppt_w"/>
                                          </p:val>
                                        </p:tav>
                                      </p:tavLst>
                                    </p:anim>
                                    <p:anim calcmode="lin" valueType="num">
                                      <p:cBhvr>
                                        <p:cTn id="61" dur="1000" fill="hold"/>
                                        <p:tgtEl>
                                          <p:spTgt spid="363523">
                                            <p:txEl>
                                              <p:pRg st="6" end="6"/>
                                            </p:txEl>
                                          </p:spTgt>
                                        </p:tgtEl>
                                        <p:attrNameLst>
                                          <p:attrName>ppt_h</p:attrName>
                                        </p:attrNameLst>
                                      </p:cBhvr>
                                      <p:tavLst>
                                        <p:tav tm="0">
                                          <p:val>
                                            <p:strVal val="#ppt_h"/>
                                          </p:val>
                                        </p:tav>
                                        <p:tav tm="100000">
                                          <p:val>
                                            <p:strVal val="#ppt_h"/>
                                          </p:val>
                                        </p:tav>
                                      </p:tavLst>
                                    </p:anim>
                                    <p:animEffect transition="in" filter="fade">
                                      <p:cBhvr>
                                        <p:cTn id="62" dur="1000"/>
                                        <p:tgtEl>
                                          <p:spTgt spid="3635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4" grpId="0" animBg="1"/>
      <p:bldP spid="363525" grpId="0" animBg="1"/>
      <p:bldP spid="363526" grpId="0" animBg="1"/>
      <p:bldP spid="363527"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0"/>
            <a:ext cx="9144000" cy="838200"/>
          </a:xfrm>
        </p:spPr>
        <p:txBody>
          <a:bodyPr/>
          <a:lstStyle/>
          <a:p>
            <a:pPr eaLnBrk="1" hangingPunct="1"/>
            <a:r>
              <a:rPr lang="en-US" smtClean="0"/>
              <a:t>Ex: Solve &amp; graph.</a:t>
            </a:r>
          </a:p>
        </p:txBody>
      </p:sp>
      <p:sp>
        <p:nvSpPr>
          <p:cNvPr id="364547" name="Rectangle 3"/>
          <p:cNvSpPr>
            <a:spLocks noGrp="1" noChangeArrowheads="1"/>
          </p:cNvSpPr>
          <p:nvPr>
            <p:ph type="body" idx="1"/>
          </p:nvPr>
        </p:nvSpPr>
        <p:spPr/>
        <p:txBody>
          <a:bodyPr/>
          <a:lstStyle/>
          <a:p>
            <a:pPr eaLnBrk="1" hangingPunct="1"/>
            <a:r>
              <a:rPr lang="en-US" smtClean="0"/>
              <a:t>Becomes an “and” problem</a:t>
            </a:r>
          </a:p>
        </p:txBody>
      </p:sp>
      <p:graphicFrame>
        <p:nvGraphicFramePr>
          <p:cNvPr id="101380" name="Object 4"/>
          <p:cNvGraphicFramePr>
            <a:graphicFrameLocks noChangeAspect="1"/>
          </p:cNvGraphicFramePr>
          <p:nvPr/>
        </p:nvGraphicFramePr>
        <p:xfrm>
          <a:off x="3505200" y="762000"/>
          <a:ext cx="2667000" cy="855663"/>
        </p:xfrm>
        <a:graphic>
          <a:graphicData uri="http://schemas.openxmlformats.org/presentationml/2006/ole">
            <mc:AlternateContent xmlns:mc="http://schemas.openxmlformats.org/markup-compatibility/2006">
              <mc:Choice xmlns:v="urn:schemas-microsoft-com:vml" Requires="v">
                <p:oleObj spid="_x0000_s101416" name="Equation" r:id="rId4" imgW="736280" imgH="253890" progId="Equation.3">
                  <p:embed/>
                </p:oleObj>
              </mc:Choice>
              <mc:Fallback>
                <p:oleObj name="Equation" r:id="rId4" imgW="736280" imgH="25389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762000"/>
                        <a:ext cx="2667000"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4549" name="Object 5"/>
          <p:cNvGraphicFramePr>
            <a:graphicFrameLocks noChangeAspect="1"/>
          </p:cNvGraphicFramePr>
          <p:nvPr/>
        </p:nvGraphicFramePr>
        <p:xfrm>
          <a:off x="1295400" y="2362200"/>
          <a:ext cx="3200400" cy="620713"/>
        </p:xfrm>
        <a:graphic>
          <a:graphicData uri="http://schemas.openxmlformats.org/presentationml/2006/ole">
            <mc:AlternateContent xmlns:mc="http://schemas.openxmlformats.org/markup-compatibility/2006">
              <mc:Choice xmlns:v="urn:schemas-microsoft-com:vml" Requires="v">
                <p:oleObj spid="_x0000_s101417" name="Equation" r:id="rId6" imgW="1104421" imgH="177723" progId="Equation.3">
                  <p:embed/>
                </p:oleObj>
              </mc:Choice>
              <mc:Fallback>
                <p:oleObj name="Equation" r:id="rId6" imgW="1104421" imgH="177723"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2362200"/>
                        <a:ext cx="3200400" cy="620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4550" name="Object 6"/>
          <p:cNvGraphicFramePr>
            <a:graphicFrameLocks noChangeAspect="1"/>
          </p:cNvGraphicFramePr>
          <p:nvPr/>
        </p:nvGraphicFramePr>
        <p:xfrm>
          <a:off x="1600200" y="3048000"/>
          <a:ext cx="2743200" cy="665163"/>
        </p:xfrm>
        <a:graphic>
          <a:graphicData uri="http://schemas.openxmlformats.org/presentationml/2006/ole">
            <mc:AlternateContent xmlns:mc="http://schemas.openxmlformats.org/markup-compatibility/2006">
              <mc:Choice xmlns:v="urn:schemas-microsoft-com:vml" Requires="v">
                <p:oleObj spid="_x0000_s101418" name="Equation" r:id="rId8" imgW="901309" imgH="177723" progId="Equation.3">
                  <p:embed/>
                </p:oleObj>
              </mc:Choice>
              <mc:Fallback>
                <p:oleObj name="Equation" r:id="rId8" imgW="901309" imgH="177723"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3048000"/>
                        <a:ext cx="2743200" cy="66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4551" name="Object 7"/>
          <p:cNvGraphicFramePr>
            <a:graphicFrameLocks noChangeAspect="1"/>
          </p:cNvGraphicFramePr>
          <p:nvPr/>
        </p:nvGraphicFramePr>
        <p:xfrm>
          <a:off x="2057400" y="3733800"/>
          <a:ext cx="2057400" cy="1270000"/>
        </p:xfrm>
        <a:graphic>
          <a:graphicData uri="http://schemas.openxmlformats.org/presentationml/2006/ole">
            <mc:AlternateContent xmlns:mc="http://schemas.openxmlformats.org/markup-compatibility/2006">
              <mc:Choice xmlns:v="urn:schemas-microsoft-com:vml" Requires="v">
                <p:oleObj spid="_x0000_s101419" name="Equation" r:id="rId10" imgW="761669" imgH="393529" progId="Equation.3">
                  <p:embed/>
                </p:oleObj>
              </mc:Choice>
              <mc:Fallback>
                <p:oleObj name="Equation" r:id="rId10" imgW="761669" imgH="393529"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57400" y="3733800"/>
                        <a:ext cx="205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4552" name="Line 8"/>
          <p:cNvSpPr>
            <a:spLocks noChangeShapeType="1"/>
          </p:cNvSpPr>
          <p:nvPr/>
        </p:nvSpPr>
        <p:spPr bwMode="auto">
          <a:xfrm>
            <a:off x="2362200" y="5562600"/>
            <a:ext cx="4800600" cy="0"/>
          </a:xfrm>
          <a:prstGeom prst="line">
            <a:avLst/>
          </a:prstGeom>
          <a:noFill/>
          <a:ln w="381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4553" name="Line 9"/>
          <p:cNvSpPr>
            <a:spLocks noChangeShapeType="1"/>
          </p:cNvSpPr>
          <p:nvPr/>
        </p:nvSpPr>
        <p:spPr bwMode="auto">
          <a:xfrm>
            <a:off x="2971800" y="5334000"/>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4554" name="Line 10"/>
          <p:cNvSpPr>
            <a:spLocks noChangeShapeType="1"/>
          </p:cNvSpPr>
          <p:nvPr/>
        </p:nvSpPr>
        <p:spPr bwMode="auto">
          <a:xfrm>
            <a:off x="5638800" y="5334000"/>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4555" name="Line 11"/>
          <p:cNvSpPr>
            <a:spLocks noChangeShapeType="1"/>
          </p:cNvSpPr>
          <p:nvPr/>
        </p:nvSpPr>
        <p:spPr bwMode="auto">
          <a:xfrm>
            <a:off x="6172200" y="5334000"/>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4556" name="Text Box 12"/>
          <p:cNvSpPr txBox="1">
            <a:spLocks noChangeArrowheads="1"/>
          </p:cNvSpPr>
          <p:nvPr/>
        </p:nvSpPr>
        <p:spPr bwMode="auto">
          <a:xfrm>
            <a:off x="2590800" y="57150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latin typeface="Arial" charset="0"/>
              </a:rPr>
              <a:t>  -3                             7    8</a:t>
            </a:r>
          </a:p>
        </p:txBody>
      </p:sp>
      <p:sp>
        <p:nvSpPr>
          <p:cNvPr id="364557" name="Oval 13"/>
          <p:cNvSpPr>
            <a:spLocks noChangeArrowheads="1"/>
          </p:cNvSpPr>
          <p:nvPr/>
        </p:nvSpPr>
        <p:spPr bwMode="auto">
          <a:xfrm>
            <a:off x="2814638" y="5410200"/>
            <a:ext cx="301625" cy="301625"/>
          </a:xfrm>
          <a:prstGeom prst="ellipse">
            <a:avLst/>
          </a:prstGeom>
          <a:solidFill>
            <a:srgbClr val="00CCFF"/>
          </a:solidFill>
          <a:ln w="38100">
            <a:solidFill>
              <a:srgbClr val="00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8" name="Oval 14"/>
          <p:cNvSpPr>
            <a:spLocks noChangeArrowheads="1"/>
          </p:cNvSpPr>
          <p:nvPr/>
        </p:nvSpPr>
        <p:spPr bwMode="auto">
          <a:xfrm>
            <a:off x="5715000" y="5410200"/>
            <a:ext cx="304800" cy="304800"/>
          </a:xfrm>
          <a:prstGeom prst="ellipse">
            <a:avLst/>
          </a:prstGeom>
          <a:solidFill>
            <a:srgbClr val="00CCFF"/>
          </a:solidFill>
          <a:ln w="38100">
            <a:solidFill>
              <a:srgbClr val="00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9" name="Line 15"/>
          <p:cNvSpPr>
            <a:spLocks noChangeShapeType="1"/>
          </p:cNvSpPr>
          <p:nvPr/>
        </p:nvSpPr>
        <p:spPr bwMode="auto">
          <a:xfrm>
            <a:off x="2971800" y="5562600"/>
            <a:ext cx="2895600" cy="0"/>
          </a:xfrm>
          <a:prstGeom prst="line">
            <a:avLst/>
          </a:prstGeom>
          <a:noFill/>
          <a:ln w="5715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364547">
                                            <p:txEl>
                                              <p:pRg st="0" end="0"/>
                                            </p:txEl>
                                          </p:spTgt>
                                        </p:tgtEl>
                                        <p:attrNameLst>
                                          <p:attrName>style.visibility</p:attrName>
                                        </p:attrNameLst>
                                      </p:cBhvr>
                                      <p:to>
                                        <p:strVal val="visible"/>
                                      </p:to>
                                    </p:set>
                                    <p:anim calcmode="lin" valueType="num">
                                      <p:cBhvr>
                                        <p:cTn id="7" dur="1000" fill="hold"/>
                                        <p:tgtEl>
                                          <p:spTgt spid="3645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645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645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64549"/>
                                        </p:tgtEl>
                                        <p:attrNameLst>
                                          <p:attrName>style.visibility</p:attrName>
                                        </p:attrNameLst>
                                      </p:cBhvr>
                                      <p:to>
                                        <p:strVal val="visible"/>
                                      </p:to>
                                    </p:set>
                                    <p:anim calcmode="lin" valueType="num">
                                      <p:cBhvr>
                                        <p:cTn id="14" dur="1000" fill="hold"/>
                                        <p:tgtEl>
                                          <p:spTgt spid="364549"/>
                                        </p:tgtEl>
                                        <p:attrNameLst>
                                          <p:attrName>ppt_w</p:attrName>
                                        </p:attrNameLst>
                                      </p:cBhvr>
                                      <p:tavLst>
                                        <p:tav tm="0">
                                          <p:val>
                                            <p:strVal val="#ppt_w*0.70"/>
                                          </p:val>
                                        </p:tav>
                                        <p:tav tm="100000">
                                          <p:val>
                                            <p:strVal val="#ppt_w"/>
                                          </p:val>
                                        </p:tav>
                                      </p:tavLst>
                                    </p:anim>
                                    <p:anim calcmode="lin" valueType="num">
                                      <p:cBhvr>
                                        <p:cTn id="15" dur="1000" fill="hold"/>
                                        <p:tgtEl>
                                          <p:spTgt spid="364549"/>
                                        </p:tgtEl>
                                        <p:attrNameLst>
                                          <p:attrName>ppt_h</p:attrName>
                                        </p:attrNameLst>
                                      </p:cBhvr>
                                      <p:tavLst>
                                        <p:tav tm="0">
                                          <p:val>
                                            <p:strVal val="#ppt_h"/>
                                          </p:val>
                                        </p:tav>
                                        <p:tav tm="100000">
                                          <p:val>
                                            <p:strVal val="#ppt_h"/>
                                          </p:val>
                                        </p:tav>
                                      </p:tavLst>
                                    </p:anim>
                                    <p:animEffect transition="in" filter="fade">
                                      <p:cBhvr>
                                        <p:cTn id="16" dur="1000"/>
                                        <p:tgtEl>
                                          <p:spTgt spid="36454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364550"/>
                                        </p:tgtEl>
                                        <p:attrNameLst>
                                          <p:attrName>style.visibility</p:attrName>
                                        </p:attrNameLst>
                                      </p:cBhvr>
                                      <p:to>
                                        <p:strVal val="visible"/>
                                      </p:to>
                                    </p:set>
                                    <p:anim calcmode="lin" valueType="num">
                                      <p:cBhvr>
                                        <p:cTn id="21" dur="1000" fill="hold"/>
                                        <p:tgtEl>
                                          <p:spTgt spid="364550"/>
                                        </p:tgtEl>
                                        <p:attrNameLst>
                                          <p:attrName>ppt_w</p:attrName>
                                        </p:attrNameLst>
                                      </p:cBhvr>
                                      <p:tavLst>
                                        <p:tav tm="0">
                                          <p:val>
                                            <p:strVal val="#ppt_w*0.70"/>
                                          </p:val>
                                        </p:tav>
                                        <p:tav tm="100000">
                                          <p:val>
                                            <p:strVal val="#ppt_w"/>
                                          </p:val>
                                        </p:tav>
                                      </p:tavLst>
                                    </p:anim>
                                    <p:anim calcmode="lin" valueType="num">
                                      <p:cBhvr>
                                        <p:cTn id="22" dur="1000" fill="hold"/>
                                        <p:tgtEl>
                                          <p:spTgt spid="364550"/>
                                        </p:tgtEl>
                                        <p:attrNameLst>
                                          <p:attrName>ppt_h</p:attrName>
                                        </p:attrNameLst>
                                      </p:cBhvr>
                                      <p:tavLst>
                                        <p:tav tm="0">
                                          <p:val>
                                            <p:strVal val="#ppt_h"/>
                                          </p:val>
                                        </p:tav>
                                        <p:tav tm="100000">
                                          <p:val>
                                            <p:strVal val="#ppt_h"/>
                                          </p:val>
                                        </p:tav>
                                      </p:tavLst>
                                    </p:anim>
                                    <p:animEffect transition="in" filter="fade">
                                      <p:cBhvr>
                                        <p:cTn id="23" dur="1000"/>
                                        <p:tgtEl>
                                          <p:spTgt spid="36455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364551"/>
                                        </p:tgtEl>
                                        <p:attrNameLst>
                                          <p:attrName>style.visibility</p:attrName>
                                        </p:attrNameLst>
                                      </p:cBhvr>
                                      <p:to>
                                        <p:strVal val="visible"/>
                                      </p:to>
                                    </p:set>
                                    <p:anim calcmode="lin" valueType="num">
                                      <p:cBhvr>
                                        <p:cTn id="28" dur="1000" fill="hold"/>
                                        <p:tgtEl>
                                          <p:spTgt spid="364551"/>
                                        </p:tgtEl>
                                        <p:attrNameLst>
                                          <p:attrName>ppt_w</p:attrName>
                                        </p:attrNameLst>
                                      </p:cBhvr>
                                      <p:tavLst>
                                        <p:tav tm="0">
                                          <p:val>
                                            <p:strVal val="#ppt_w*0.70"/>
                                          </p:val>
                                        </p:tav>
                                        <p:tav tm="100000">
                                          <p:val>
                                            <p:strVal val="#ppt_w"/>
                                          </p:val>
                                        </p:tav>
                                      </p:tavLst>
                                    </p:anim>
                                    <p:anim calcmode="lin" valueType="num">
                                      <p:cBhvr>
                                        <p:cTn id="29" dur="1000" fill="hold"/>
                                        <p:tgtEl>
                                          <p:spTgt spid="364551"/>
                                        </p:tgtEl>
                                        <p:attrNameLst>
                                          <p:attrName>ppt_h</p:attrName>
                                        </p:attrNameLst>
                                      </p:cBhvr>
                                      <p:tavLst>
                                        <p:tav tm="0">
                                          <p:val>
                                            <p:strVal val="#ppt_h"/>
                                          </p:val>
                                        </p:tav>
                                        <p:tav tm="100000">
                                          <p:val>
                                            <p:strVal val="#ppt_h"/>
                                          </p:val>
                                        </p:tav>
                                      </p:tavLst>
                                    </p:anim>
                                    <p:animEffect transition="in" filter="fade">
                                      <p:cBhvr>
                                        <p:cTn id="30" dur="1000"/>
                                        <p:tgtEl>
                                          <p:spTgt spid="36455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64552"/>
                                        </p:tgtEl>
                                        <p:attrNameLst>
                                          <p:attrName>style.visibility</p:attrName>
                                        </p:attrNameLst>
                                      </p:cBhvr>
                                      <p:to>
                                        <p:strVal val="visible"/>
                                      </p:to>
                                    </p:set>
                                    <p:anim calcmode="lin" valueType="num">
                                      <p:cBhvr>
                                        <p:cTn id="35" dur="1000" fill="hold"/>
                                        <p:tgtEl>
                                          <p:spTgt spid="364552"/>
                                        </p:tgtEl>
                                        <p:attrNameLst>
                                          <p:attrName>ppt_w</p:attrName>
                                        </p:attrNameLst>
                                      </p:cBhvr>
                                      <p:tavLst>
                                        <p:tav tm="0">
                                          <p:val>
                                            <p:strVal val="#ppt_w*0.70"/>
                                          </p:val>
                                        </p:tav>
                                        <p:tav tm="100000">
                                          <p:val>
                                            <p:strVal val="#ppt_w"/>
                                          </p:val>
                                        </p:tav>
                                      </p:tavLst>
                                    </p:anim>
                                    <p:anim calcmode="lin" valueType="num">
                                      <p:cBhvr>
                                        <p:cTn id="36" dur="1000" fill="hold"/>
                                        <p:tgtEl>
                                          <p:spTgt spid="364552"/>
                                        </p:tgtEl>
                                        <p:attrNameLst>
                                          <p:attrName>ppt_h</p:attrName>
                                        </p:attrNameLst>
                                      </p:cBhvr>
                                      <p:tavLst>
                                        <p:tav tm="0">
                                          <p:val>
                                            <p:strVal val="#ppt_h"/>
                                          </p:val>
                                        </p:tav>
                                        <p:tav tm="100000">
                                          <p:val>
                                            <p:strVal val="#ppt_h"/>
                                          </p:val>
                                        </p:tav>
                                      </p:tavLst>
                                    </p:anim>
                                    <p:animEffect transition="in" filter="fade">
                                      <p:cBhvr>
                                        <p:cTn id="37" dur="1000"/>
                                        <p:tgtEl>
                                          <p:spTgt spid="364552"/>
                                        </p:tgtEl>
                                      </p:cBhvr>
                                    </p:animEffect>
                                  </p:childTnLst>
                                </p:cTn>
                              </p:par>
                              <p:par>
                                <p:cTn id="38" presetID="55" presetClass="entr" presetSubtype="0" fill="hold" grpId="0" nodeType="withEffect">
                                  <p:stCondLst>
                                    <p:cond delay="0"/>
                                  </p:stCondLst>
                                  <p:childTnLst>
                                    <p:set>
                                      <p:cBhvr>
                                        <p:cTn id="39" dur="1" fill="hold">
                                          <p:stCondLst>
                                            <p:cond delay="0"/>
                                          </p:stCondLst>
                                        </p:cTn>
                                        <p:tgtEl>
                                          <p:spTgt spid="364555"/>
                                        </p:tgtEl>
                                        <p:attrNameLst>
                                          <p:attrName>style.visibility</p:attrName>
                                        </p:attrNameLst>
                                      </p:cBhvr>
                                      <p:to>
                                        <p:strVal val="visible"/>
                                      </p:to>
                                    </p:set>
                                    <p:anim calcmode="lin" valueType="num">
                                      <p:cBhvr>
                                        <p:cTn id="40" dur="1000" fill="hold"/>
                                        <p:tgtEl>
                                          <p:spTgt spid="364555"/>
                                        </p:tgtEl>
                                        <p:attrNameLst>
                                          <p:attrName>ppt_w</p:attrName>
                                        </p:attrNameLst>
                                      </p:cBhvr>
                                      <p:tavLst>
                                        <p:tav tm="0">
                                          <p:val>
                                            <p:strVal val="#ppt_w*0.70"/>
                                          </p:val>
                                        </p:tav>
                                        <p:tav tm="100000">
                                          <p:val>
                                            <p:strVal val="#ppt_w"/>
                                          </p:val>
                                        </p:tav>
                                      </p:tavLst>
                                    </p:anim>
                                    <p:anim calcmode="lin" valueType="num">
                                      <p:cBhvr>
                                        <p:cTn id="41" dur="1000" fill="hold"/>
                                        <p:tgtEl>
                                          <p:spTgt spid="364555"/>
                                        </p:tgtEl>
                                        <p:attrNameLst>
                                          <p:attrName>ppt_h</p:attrName>
                                        </p:attrNameLst>
                                      </p:cBhvr>
                                      <p:tavLst>
                                        <p:tav tm="0">
                                          <p:val>
                                            <p:strVal val="#ppt_h"/>
                                          </p:val>
                                        </p:tav>
                                        <p:tav tm="100000">
                                          <p:val>
                                            <p:strVal val="#ppt_h"/>
                                          </p:val>
                                        </p:tav>
                                      </p:tavLst>
                                    </p:anim>
                                    <p:animEffect transition="in" filter="fade">
                                      <p:cBhvr>
                                        <p:cTn id="42" dur="1000"/>
                                        <p:tgtEl>
                                          <p:spTgt spid="364555"/>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364554"/>
                                        </p:tgtEl>
                                        <p:attrNameLst>
                                          <p:attrName>style.visibility</p:attrName>
                                        </p:attrNameLst>
                                      </p:cBhvr>
                                      <p:to>
                                        <p:strVal val="visible"/>
                                      </p:to>
                                    </p:set>
                                    <p:anim calcmode="lin" valueType="num">
                                      <p:cBhvr>
                                        <p:cTn id="45" dur="1000" fill="hold"/>
                                        <p:tgtEl>
                                          <p:spTgt spid="364554"/>
                                        </p:tgtEl>
                                        <p:attrNameLst>
                                          <p:attrName>ppt_w</p:attrName>
                                        </p:attrNameLst>
                                      </p:cBhvr>
                                      <p:tavLst>
                                        <p:tav tm="0">
                                          <p:val>
                                            <p:strVal val="#ppt_w*0.70"/>
                                          </p:val>
                                        </p:tav>
                                        <p:tav tm="100000">
                                          <p:val>
                                            <p:strVal val="#ppt_w"/>
                                          </p:val>
                                        </p:tav>
                                      </p:tavLst>
                                    </p:anim>
                                    <p:anim calcmode="lin" valueType="num">
                                      <p:cBhvr>
                                        <p:cTn id="46" dur="1000" fill="hold"/>
                                        <p:tgtEl>
                                          <p:spTgt spid="364554"/>
                                        </p:tgtEl>
                                        <p:attrNameLst>
                                          <p:attrName>ppt_h</p:attrName>
                                        </p:attrNameLst>
                                      </p:cBhvr>
                                      <p:tavLst>
                                        <p:tav tm="0">
                                          <p:val>
                                            <p:strVal val="#ppt_h"/>
                                          </p:val>
                                        </p:tav>
                                        <p:tav tm="100000">
                                          <p:val>
                                            <p:strVal val="#ppt_h"/>
                                          </p:val>
                                        </p:tav>
                                      </p:tavLst>
                                    </p:anim>
                                    <p:animEffect transition="in" filter="fade">
                                      <p:cBhvr>
                                        <p:cTn id="47" dur="1000"/>
                                        <p:tgtEl>
                                          <p:spTgt spid="364554"/>
                                        </p:tgtEl>
                                      </p:cBhvr>
                                    </p:animEffect>
                                  </p:childTnLst>
                                </p:cTn>
                              </p:par>
                              <p:par>
                                <p:cTn id="48" presetID="55" presetClass="entr" presetSubtype="0" fill="hold" grpId="0" nodeType="withEffect">
                                  <p:stCondLst>
                                    <p:cond delay="0"/>
                                  </p:stCondLst>
                                  <p:childTnLst>
                                    <p:set>
                                      <p:cBhvr>
                                        <p:cTn id="49" dur="1" fill="hold">
                                          <p:stCondLst>
                                            <p:cond delay="0"/>
                                          </p:stCondLst>
                                        </p:cTn>
                                        <p:tgtEl>
                                          <p:spTgt spid="364553"/>
                                        </p:tgtEl>
                                        <p:attrNameLst>
                                          <p:attrName>style.visibility</p:attrName>
                                        </p:attrNameLst>
                                      </p:cBhvr>
                                      <p:to>
                                        <p:strVal val="visible"/>
                                      </p:to>
                                    </p:set>
                                    <p:anim calcmode="lin" valueType="num">
                                      <p:cBhvr>
                                        <p:cTn id="50" dur="1000" fill="hold"/>
                                        <p:tgtEl>
                                          <p:spTgt spid="364553"/>
                                        </p:tgtEl>
                                        <p:attrNameLst>
                                          <p:attrName>ppt_w</p:attrName>
                                        </p:attrNameLst>
                                      </p:cBhvr>
                                      <p:tavLst>
                                        <p:tav tm="0">
                                          <p:val>
                                            <p:strVal val="#ppt_w*0.70"/>
                                          </p:val>
                                        </p:tav>
                                        <p:tav tm="100000">
                                          <p:val>
                                            <p:strVal val="#ppt_w"/>
                                          </p:val>
                                        </p:tav>
                                      </p:tavLst>
                                    </p:anim>
                                    <p:anim calcmode="lin" valueType="num">
                                      <p:cBhvr>
                                        <p:cTn id="51" dur="1000" fill="hold"/>
                                        <p:tgtEl>
                                          <p:spTgt spid="364553"/>
                                        </p:tgtEl>
                                        <p:attrNameLst>
                                          <p:attrName>ppt_h</p:attrName>
                                        </p:attrNameLst>
                                      </p:cBhvr>
                                      <p:tavLst>
                                        <p:tav tm="0">
                                          <p:val>
                                            <p:strVal val="#ppt_h"/>
                                          </p:val>
                                        </p:tav>
                                        <p:tav tm="100000">
                                          <p:val>
                                            <p:strVal val="#ppt_h"/>
                                          </p:val>
                                        </p:tav>
                                      </p:tavLst>
                                    </p:anim>
                                    <p:animEffect transition="in" filter="fade">
                                      <p:cBhvr>
                                        <p:cTn id="52" dur="1000"/>
                                        <p:tgtEl>
                                          <p:spTgt spid="364553"/>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364556"/>
                                        </p:tgtEl>
                                        <p:attrNameLst>
                                          <p:attrName>style.visibility</p:attrName>
                                        </p:attrNameLst>
                                      </p:cBhvr>
                                      <p:to>
                                        <p:strVal val="visible"/>
                                      </p:to>
                                    </p:set>
                                    <p:anim calcmode="lin" valueType="num">
                                      <p:cBhvr>
                                        <p:cTn id="55" dur="1000" fill="hold"/>
                                        <p:tgtEl>
                                          <p:spTgt spid="364556"/>
                                        </p:tgtEl>
                                        <p:attrNameLst>
                                          <p:attrName>ppt_w</p:attrName>
                                        </p:attrNameLst>
                                      </p:cBhvr>
                                      <p:tavLst>
                                        <p:tav tm="0">
                                          <p:val>
                                            <p:strVal val="#ppt_w*0.70"/>
                                          </p:val>
                                        </p:tav>
                                        <p:tav tm="100000">
                                          <p:val>
                                            <p:strVal val="#ppt_w"/>
                                          </p:val>
                                        </p:tav>
                                      </p:tavLst>
                                    </p:anim>
                                    <p:anim calcmode="lin" valueType="num">
                                      <p:cBhvr>
                                        <p:cTn id="56" dur="1000" fill="hold"/>
                                        <p:tgtEl>
                                          <p:spTgt spid="364556"/>
                                        </p:tgtEl>
                                        <p:attrNameLst>
                                          <p:attrName>ppt_h</p:attrName>
                                        </p:attrNameLst>
                                      </p:cBhvr>
                                      <p:tavLst>
                                        <p:tav tm="0">
                                          <p:val>
                                            <p:strVal val="#ppt_h"/>
                                          </p:val>
                                        </p:tav>
                                        <p:tav tm="100000">
                                          <p:val>
                                            <p:strVal val="#ppt_h"/>
                                          </p:val>
                                        </p:tav>
                                      </p:tavLst>
                                    </p:anim>
                                    <p:animEffect transition="in" filter="fade">
                                      <p:cBhvr>
                                        <p:cTn id="57" dur="1000"/>
                                        <p:tgtEl>
                                          <p:spTgt spid="36455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364557"/>
                                        </p:tgtEl>
                                        <p:attrNameLst>
                                          <p:attrName>style.visibility</p:attrName>
                                        </p:attrNameLst>
                                      </p:cBhvr>
                                      <p:to>
                                        <p:strVal val="visible"/>
                                      </p:to>
                                    </p:set>
                                    <p:anim calcmode="lin" valueType="num">
                                      <p:cBhvr>
                                        <p:cTn id="62" dur="1000" fill="hold"/>
                                        <p:tgtEl>
                                          <p:spTgt spid="364557"/>
                                        </p:tgtEl>
                                        <p:attrNameLst>
                                          <p:attrName>ppt_w</p:attrName>
                                        </p:attrNameLst>
                                      </p:cBhvr>
                                      <p:tavLst>
                                        <p:tav tm="0">
                                          <p:val>
                                            <p:strVal val="#ppt_w*0.70"/>
                                          </p:val>
                                        </p:tav>
                                        <p:tav tm="100000">
                                          <p:val>
                                            <p:strVal val="#ppt_w"/>
                                          </p:val>
                                        </p:tav>
                                      </p:tavLst>
                                    </p:anim>
                                    <p:anim calcmode="lin" valueType="num">
                                      <p:cBhvr>
                                        <p:cTn id="63" dur="1000" fill="hold"/>
                                        <p:tgtEl>
                                          <p:spTgt spid="364557"/>
                                        </p:tgtEl>
                                        <p:attrNameLst>
                                          <p:attrName>ppt_h</p:attrName>
                                        </p:attrNameLst>
                                      </p:cBhvr>
                                      <p:tavLst>
                                        <p:tav tm="0">
                                          <p:val>
                                            <p:strVal val="#ppt_h"/>
                                          </p:val>
                                        </p:tav>
                                        <p:tav tm="100000">
                                          <p:val>
                                            <p:strVal val="#ppt_h"/>
                                          </p:val>
                                        </p:tav>
                                      </p:tavLst>
                                    </p:anim>
                                    <p:animEffect transition="in" filter="fade">
                                      <p:cBhvr>
                                        <p:cTn id="64" dur="1000"/>
                                        <p:tgtEl>
                                          <p:spTgt spid="36455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5" presetClass="entr" presetSubtype="0" fill="hold" grpId="0" nodeType="clickEffect">
                                  <p:stCondLst>
                                    <p:cond delay="0"/>
                                  </p:stCondLst>
                                  <p:childTnLst>
                                    <p:set>
                                      <p:cBhvr>
                                        <p:cTn id="68" dur="1" fill="hold">
                                          <p:stCondLst>
                                            <p:cond delay="0"/>
                                          </p:stCondLst>
                                        </p:cTn>
                                        <p:tgtEl>
                                          <p:spTgt spid="364558"/>
                                        </p:tgtEl>
                                        <p:attrNameLst>
                                          <p:attrName>style.visibility</p:attrName>
                                        </p:attrNameLst>
                                      </p:cBhvr>
                                      <p:to>
                                        <p:strVal val="visible"/>
                                      </p:to>
                                    </p:set>
                                    <p:anim calcmode="lin" valueType="num">
                                      <p:cBhvr>
                                        <p:cTn id="69" dur="1000" fill="hold"/>
                                        <p:tgtEl>
                                          <p:spTgt spid="364558"/>
                                        </p:tgtEl>
                                        <p:attrNameLst>
                                          <p:attrName>ppt_w</p:attrName>
                                        </p:attrNameLst>
                                      </p:cBhvr>
                                      <p:tavLst>
                                        <p:tav tm="0">
                                          <p:val>
                                            <p:strVal val="#ppt_w*0.70"/>
                                          </p:val>
                                        </p:tav>
                                        <p:tav tm="100000">
                                          <p:val>
                                            <p:strVal val="#ppt_w"/>
                                          </p:val>
                                        </p:tav>
                                      </p:tavLst>
                                    </p:anim>
                                    <p:anim calcmode="lin" valueType="num">
                                      <p:cBhvr>
                                        <p:cTn id="70" dur="1000" fill="hold"/>
                                        <p:tgtEl>
                                          <p:spTgt spid="364558"/>
                                        </p:tgtEl>
                                        <p:attrNameLst>
                                          <p:attrName>ppt_h</p:attrName>
                                        </p:attrNameLst>
                                      </p:cBhvr>
                                      <p:tavLst>
                                        <p:tav tm="0">
                                          <p:val>
                                            <p:strVal val="#ppt_h"/>
                                          </p:val>
                                        </p:tav>
                                        <p:tav tm="100000">
                                          <p:val>
                                            <p:strVal val="#ppt_h"/>
                                          </p:val>
                                        </p:tav>
                                      </p:tavLst>
                                    </p:anim>
                                    <p:animEffect transition="in" filter="fade">
                                      <p:cBhvr>
                                        <p:cTn id="71" dur="1000"/>
                                        <p:tgtEl>
                                          <p:spTgt spid="364558"/>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5" presetClass="entr" presetSubtype="0" fill="hold" grpId="0" nodeType="clickEffect">
                                  <p:stCondLst>
                                    <p:cond delay="0"/>
                                  </p:stCondLst>
                                  <p:childTnLst>
                                    <p:set>
                                      <p:cBhvr>
                                        <p:cTn id="75" dur="1" fill="hold">
                                          <p:stCondLst>
                                            <p:cond delay="0"/>
                                          </p:stCondLst>
                                        </p:cTn>
                                        <p:tgtEl>
                                          <p:spTgt spid="364559"/>
                                        </p:tgtEl>
                                        <p:attrNameLst>
                                          <p:attrName>style.visibility</p:attrName>
                                        </p:attrNameLst>
                                      </p:cBhvr>
                                      <p:to>
                                        <p:strVal val="visible"/>
                                      </p:to>
                                    </p:set>
                                    <p:anim calcmode="lin" valueType="num">
                                      <p:cBhvr>
                                        <p:cTn id="76" dur="1000" fill="hold"/>
                                        <p:tgtEl>
                                          <p:spTgt spid="364559"/>
                                        </p:tgtEl>
                                        <p:attrNameLst>
                                          <p:attrName>ppt_w</p:attrName>
                                        </p:attrNameLst>
                                      </p:cBhvr>
                                      <p:tavLst>
                                        <p:tav tm="0">
                                          <p:val>
                                            <p:strVal val="#ppt_w*0.70"/>
                                          </p:val>
                                        </p:tav>
                                        <p:tav tm="100000">
                                          <p:val>
                                            <p:strVal val="#ppt_w"/>
                                          </p:val>
                                        </p:tav>
                                      </p:tavLst>
                                    </p:anim>
                                    <p:anim calcmode="lin" valueType="num">
                                      <p:cBhvr>
                                        <p:cTn id="77" dur="1000" fill="hold"/>
                                        <p:tgtEl>
                                          <p:spTgt spid="364559"/>
                                        </p:tgtEl>
                                        <p:attrNameLst>
                                          <p:attrName>ppt_h</p:attrName>
                                        </p:attrNameLst>
                                      </p:cBhvr>
                                      <p:tavLst>
                                        <p:tav tm="0">
                                          <p:val>
                                            <p:strVal val="#ppt_h"/>
                                          </p:val>
                                        </p:tav>
                                        <p:tav tm="100000">
                                          <p:val>
                                            <p:strVal val="#ppt_h"/>
                                          </p:val>
                                        </p:tav>
                                      </p:tavLst>
                                    </p:anim>
                                    <p:animEffect transition="in" filter="fade">
                                      <p:cBhvr>
                                        <p:cTn id="78" dur="1000"/>
                                        <p:tgtEl>
                                          <p:spTgt spid="364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52" grpId="0" animBg="1"/>
      <p:bldP spid="364553" grpId="0" animBg="1"/>
      <p:bldP spid="364554" grpId="0" animBg="1"/>
      <p:bldP spid="364555" grpId="0" animBg="1"/>
      <p:bldP spid="364556" grpId="0"/>
      <p:bldP spid="364557" grpId="0" animBg="1"/>
      <p:bldP spid="364558" grpId="0" animBg="1"/>
      <p:bldP spid="364559"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0"/>
            <a:ext cx="8229600" cy="762000"/>
          </a:xfrm>
        </p:spPr>
        <p:txBody>
          <a:bodyPr/>
          <a:lstStyle/>
          <a:p>
            <a:pPr eaLnBrk="1" hangingPunct="1"/>
            <a:r>
              <a:rPr lang="en-US" smtClean="0"/>
              <a:t>Solve &amp; graph.</a:t>
            </a:r>
          </a:p>
        </p:txBody>
      </p:sp>
      <p:sp>
        <p:nvSpPr>
          <p:cNvPr id="365571" name="Rectangle 3"/>
          <p:cNvSpPr>
            <a:spLocks noGrp="1" noChangeArrowheads="1"/>
          </p:cNvSpPr>
          <p:nvPr>
            <p:ph type="body" idx="1"/>
          </p:nvPr>
        </p:nvSpPr>
        <p:spPr>
          <a:xfrm>
            <a:off x="457200" y="1295400"/>
            <a:ext cx="8229600" cy="4525963"/>
          </a:xfrm>
        </p:spPr>
        <p:txBody>
          <a:bodyPr/>
          <a:lstStyle/>
          <a:p>
            <a:pPr eaLnBrk="1" hangingPunct="1"/>
            <a:r>
              <a:rPr lang="en-US" smtClean="0"/>
              <a:t>Get absolute value by itself first.</a:t>
            </a:r>
          </a:p>
          <a:p>
            <a:pPr eaLnBrk="1" hangingPunct="1"/>
            <a:endParaRPr lang="en-US" smtClean="0"/>
          </a:p>
          <a:p>
            <a:pPr eaLnBrk="1" hangingPunct="1"/>
            <a:r>
              <a:rPr lang="en-US" smtClean="0"/>
              <a:t>Becomes an “or” problem</a:t>
            </a:r>
          </a:p>
          <a:p>
            <a:pPr eaLnBrk="1" hangingPunct="1"/>
            <a:endParaRPr lang="en-US" smtClean="0"/>
          </a:p>
        </p:txBody>
      </p:sp>
      <p:graphicFrame>
        <p:nvGraphicFramePr>
          <p:cNvPr id="102404" name="Object 4"/>
          <p:cNvGraphicFramePr>
            <a:graphicFrameLocks noChangeAspect="1"/>
          </p:cNvGraphicFramePr>
          <p:nvPr/>
        </p:nvGraphicFramePr>
        <p:xfrm>
          <a:off x="3276600" y="762000"/>
          <a:ext cx="2514600" cy="782638"/>
        </p:xfrm>
        <a:graphic>
          <a:graphicData uri="http://schemas.openxmlformats.org/presentationml/2006/ole">
            <mc:AlternateContent xmlns:mc="http://schemas.openxmlformats.org/markup-compatibility/2006">
              <mc:Choice xmlns:v="urn:schemas-microsoft-com:vml" Requires="v">
                <p:oleObj spid="_x0000_s102448" name="Equation" r:id="rId4" imgW="926698" imgH="253890" progId="Equation.3">
                  <p:embed/>
                </p:oleObj>
              </mc:Choice>
              <mc:Fallback>
                <p:oleObj name="Equation" r:id="rId4" imgW="926698" imgH="25389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762000"/>
                        <a:ext cx="2514600" cy="782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5573" name="Object 5"/>
          <p:cNvGraphicFramePr>
            <a:graphicFrameLocks noChangeAspect="1"/>
          </p:cNvGraphicFramePr>
          <p:nvPr/>
        </p:nvGraphicFramePr>
        <p:xfrm>
          <a:off x="2286000" y="1828800"/>
          <a:ext cx="2133600" cy="762000"/>
        </p:xfrm>
        <a:graphic>
          <a:graphicData uri="http://schemas.openxmlformats.org/presentationml/2006/ole">
            <mc:AlternateContent xmlns:mc="http://schemas.openxmlformats.org/markup-compatibility/2006">
              <mc:Choice xmlns:v="urn:schemas-microsoft-com:vml" Requires="v">
                <p:oleObj spid="_x0000_s102449" name="Equation" r:id="rId6" imgW="660113" imgH="253890" progId="Equation.3">
                  <p:embed/>
                </p:oleObj>
              </mc:Choice>
              <mc:Fallback>
                <p:oleObj name="Equation" r:id="rId6" imgW="660113" imgH="25389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1828800"/>
                        <a:ext cx="2133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5574" name="Object 6"/>
          <p:cNvGraphicFramePr>
            <a:graphicFrameLocks noChangeAspect="1"/>
          </p:cNvGraphicFramePr>
          <p:nvPr/>
        </p:nvGraphicFramePr>
        <p:xfrm>
          <a:off x="1447800" y="3048000"/>
          <a:ext cx="5029200" cy="601663"/>
        </p:xfrm>
        <a:graphic>
          <a:graphicData uri="http://schemas.openxmlformats.org/presentationml/2006/ole">
            <mc:AlternateContent xmlns:mc="http://schemas.openxmlformats.org/markup-compatibility/2006">
              <mc:Choice xmlns:v="urn:schemas-microsoft-com:vml" Requires="v">
                <p:oleObj spid="_x0000_s102450" name="Equation" r:id="rId8" imgW="1701800" imgH="177800" progId="Equation.3">
                  <p:embed/>
                </p:oleObj>
              </mc:Choice>
              <mc:Fallback>
                <p:oleObj name="Equation" r:id="rId8" imgW="1701800" imgH="17780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3048000"/>
                        <a:ext cx="5029200" cy="601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5575" name="Object 7"/>
          <p:cNvGraphicFramePr>
            <a:graphicFrameLocks noChangeAspect="1"/>
          </p:cNvGraphicFramePr>
          <p:nvPr/>
        </p:nvGraphicFramePr>
        <p:xfrm>
          <a:off x="1600200" y="3581400"/>
          <a:ext cx="4724400" cy="558800"/>
        </p:xfrm>
        <a:graphic>
          <a:graphicData uri="http://schemas.openxmlformats.org/presentationml/2006/ole">
            <mc:AlternateContent xmlns:mc="http://schemas.openxmlformats.org/markup-compatibility/2006">
              <mc:Choice xmlns:v="urn:schemas-microsoft-com:vml" Requires="v">
                <p:oleObj spid="_x0000_s102451" name="Equation" r:id="rId10" imgW="1320227" imgH="177723" progId="Equation.3">
                  <p:embed/>
                </p:oleObj>
              </mc:Choice>
              <mc:Fallback>
                <p:oleObj name="Equation" r:id="rId10" imgW="1320227" imgH="177723"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00200" y="3581400"/>
                        <a:ext cx="47244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5576" name="Object 8"/>
          <p:cNvGraphicFramePr>
            <a:graphicFrameLocks noChangeAspect="1"/>
          </p:cNvGraphicFramePr>
          <p:nvPr/>
        </p:nvGraphicFramePr>
        <p:xfrm>
          <a:off x="2514600" y="4052888"/>
          <a:ext cx="2743200" cy="1125537"/>
        </p:xfrm>
        <a:graphic>
          <a:graphicData uri="http://schemas.openxmlformats.org/presentationml/2006/ole">
            <mc:AlternateContent xmlns:mc="http://schemas.openxmlformats.org/markup-compatibility/2006">
              <mc:Choice xmlns:v="urn:schemas-microsoft-com:vml" Requires="v">
                <p:oleObj spid="_x0000_s102452" name="Equation" r:id="rId12" imgW="1167893" imgH="393529" progId="Equation.3">
                  <p:embed/>
                </p:oleObj>
              </mc:Choice>
              <mc:Fallback>
                <p:oleObj name="Equation" r:id="rId12" imgW="1167893" imgH="393529" progId="Equation.3">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4600" y="4052888"/>
                        <a:ext cx="2743200" cy="112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5577" name="Line 9"/>
          <p:cNvSpPr>
            <a:spLocks noChangeShapeType="1"/>
          </p:cNvSpPr>
          <p:nvPr/>
        </p:nvSpPr>
        <p:spPr bwMode="auto">
          <a:xfrm>
            <a:off x="1219200" y="5638800"/>
            <a:ext cx="6400800" cy="0"/>
          </a:xfrm>
          <a:prstGeom prst="line">
            <a:avLst/>
          </a:prstGeom>
          <a:noFill/>
          <a:ln w="381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5578" name="Line 10"/>
          <p:cNvSpPr>
            <a:spLocks noChangeShapeType="1"/>
          </p:cNvSpPr>
          <p:nvPr/>
        </p:nvSpPr>
        <p:spPr bwMode="auto">
          <a:xfrm>
            <a:off x="2590800" y="5410200"/>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5579" name="Line 11"/>
          <p:cNvSpPr>
            <a:spLocks noChangeShapeType="1"/>
          </p:cNvSpPr>
          <p:nvPr/>
        </p:nvSpPr>
        <p:spPr bwMode="auto">
          <a:xfrm>
            <a:off x="5410200" y="5410200"/>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5580" name="Line 12"/>
          <p:cNvSpPr>
            <a:spLocks noChangeShapeType="1"/>
          </p:cNvSpPr>
          <p:nvPr/>
        </p:nvSpPr>
        <p:spPr bwMode="auto">
          <a:xfrm>
            <a:off x="6096000" y="5410200"/>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5581" name="Text Box 13"/>
          <p:cNvSpPr txBox="1">
            <a:spLocks noChangeArrowheads="1"/>
          </p:cNvSpPr>
          <p:nvPr/>
        </p:nvSpPr>
        <p:spPr bwMode="auto">
          <a:xfrm>
            <a:off x="2057400" y="5791200"/>
            <a:ext cx="4953000" cy="457200"/>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38100">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imes New Roman" pitchFamily="18" charset="0"/>
                <a:ea typeface="新細明體" pitchFamily="18" charset="-120"/>
              </a:defRPr>
            </a:lvl1pPr>
            <a:lvl2pPr marL="742950" indent="-285750" eaLnBrk="0" hangingPunct="0">
              <a:defRPr kumimoji="1" sz="2400">
                <a:solidFill>
                  <a:schemeClr val="tx1"/>
                </a:solidFill>
                <a:latin typeface="Times New Roman" pitchFamily="18" charset="0"/>
                <a:ea typeface="新細明體" pitchFamily="18" charset="-120"/>
              </a:defRPr>
            </a:lvl2pPr>
            <a:lvl3pPr marL="1143000" indent="-228600" eaLnBrk="0" hangingPunct="0">
              <a:defRPr kumimoji="1" sz="2400">
                <a:solidFill>
                  <a:schemeClr val="tx1"/>
                </a:solidFill>
                <a:latin typeface="Times New Roman" pitchFamily="18" charset="0"/>
                <a:ea typeface="新細明體" pitchFamily="18" charset="-120"/>
              </a:defRPr>
            </a:lvl3pPr>
            <a:lvl4pPr marL="1600200" indent="-228600" eaLnBrk="0" hangingPunct="0">
              <a:defRPr kumimoji="1" sz="2400">
                <a:solidFill>
                  <a:schemeClr val="tx1"/>
                </a:solidFill>
                <a:latin typeface="Times New Roman" pitchFamily="18" charset="0"/>
                <a:ea typeface="新細明體" pitchFamily="18" charset="-120"/>
              </a:defRPr>
            </a:lvl4pPr>
            <a:lvl5pPr marL="2057400" indent="-228600" eaLnBrk="0" hangingPunct="0">
              <a:defRPr kumimoji="1"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imes New Roman" pitchFamily="18" charset="0"/>
                <a:ea typeface="新細明體" pitchFamily="18" charset="-120"/>
              </a:defRPr>
            </a:lvl9pPr>
          </a:lstStyle>
          <a:p>
            <a:pPr eaLnBrk="1" hangingPunct="1">
              <a:spcBef>
                <a:spcPct val="50000"/>
              </a:spcBef>
            </a:pPr>
            <a:r>
              <a:rPr kumimoji="0" lang="en-US">
                <a:latin typeface="Arial" charset="0"/>
              </a:rPr>
              <a:t>    -2                              3      4</a:t>
            </a:r>
          </a:p>
        </p:txBody>
      </p:sp>
      <p:sp>
        <p:nvSpPr>
          <p:cNvPr id="365582" name="Oval 14"/>
          <p:cNvSpPr>
            <a:spLocks noChangeArrowheads="1"/>
          </p:cNvSpPr>
          <p:nvPr/>
        </p:nvSpPr>
        <p:spPr bwMode="auto">
          <a:xfrm>
            <a:off x="2438400" y="5486400"/>
            <a:ext cx="304800" cy="304800"/>
          </a:xfrm>
          <a:prstGeom prst="ellipse">
            <a:avLst/>
          </a:prstGeom>
          <a:solidFill>
            <a:srgbClr val="00CCFF"/>
          </a:solidFill>
          <a:ln w="38100">
            <a:solidFill>
              <a:srgbClr val="00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5583" name="Oval 15"/>
          <p:cNvSpPr>
            <a:spLocks noChangeArrowheads="1"/>
          </p:cNvSpPr>
          <p:nvPr/>
        </p:nvSpPr>
        <p:spPr bwMode="auto">
          <a:xfrm>
            <a:off x="5410200" y="5486400"/>
            <a:ext cx="304800" cy="304800"/>
          </a:xfrm>
          <a:prstGeom prst="ellipse">
            <a:avLst/>
          </a:prstGeom>
          <a:solidFill>
            <a:srgbClr val="00CCFF"/>
          </a:solidFill>
          <a:ln w="38100">
            <a:solidFill>
              <a:srgbClr val="00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5584" name="Line 16"/>
          <p:cNvSpPr>
            <a:spLocks noChangeShapeType="1"/>
          </p:cNvSpPr>
          <p:nvPr/>
        </p:nvSpPr>
        <p:spPr bwMode="auto">
          <a:xfrm flipH="1">
            <a:off x="1219200" y="5638800"/>
            <a:ext cx="1371600" cy="0"/>
          </a:xfrm>
          <a:prstGeom prst="line">
            <a:avLst/>
          </a:prstGeom>
          <a:noFill/>
          <a:ln w="57150">
            <a:solidFill>
              <a:srgbClr val="00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5585" name="Line 17"/>
          <p:cNvSpPr>
            <a:spLocks noChangeShapeType="1"/>
          </p:cNvSpPr>
          <p:nvPr/>
        </p:nvSpPr>
        <p:spPr bwMode="auto">
          <a:xfrm>
            <a:off x="5562600" y="5638800"/>
            <a:ext cx="1981200" cy="0"/>
          </a:xfrm>
          <a:prstGeom prst="line">
            <a:avLst/>
          </a:prstGeom>
          <a:noFill/>
          <a:ln w="57150">
            <a:solidFill>
              <a:srgbClr val="00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 calcmode="lin" valueType="num">
                                      <p:cBhvr>
                                        <p:cTn id="7" dur="1000" fill="hold"/>
                                        <p:tgtEl>
                                          <p:spTgt spid="3655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655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6557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65573"/>
                                        </p:tgtEl>
                                        <p:attrNameLst>
                                          <p:attrName>style.visibility</p:attrName>
                                        </p:attrNameLst>
                                      </p:cBhvr>
                                      <p:to>
                                        <p:strVal val="visible"/>
                                      </p:to>
                                    </p:set>
                                    <p:anim calcmode="lin" valueType="num">
                                      <p:cBhvr>
                                        <p:cTn id="14" dur="1000" fill="hold"/>
                                        <p:tgtEl>
                                          <p:spTgt spid="365573"/>
                                        </p:tgtEl>
                                        <p:attrNameLst>
                                          <p:attrName>ppt_w</p:attrName>
                                        </p:attrNameLst>
                                      </p:cBhvr>
                                      <p:tavLst>
                                        <p:tav tm="0">
                                          <p:val>
                                            <p:strVal val="#ppt_w*0.70"/>
                                          </p:val>
                                        </p:tav>
                                        <p:tav tm="100000">
                                          <p:val>
                                            <p:strVal val="#ppt_w"/>
                                          </p:val>
                                        </p:tav>
                                      </p:tavLst>
                                    </p:anim>
                                    <p:anim calcmode="lin" valueType="num">
                                      <p:cBhvr>
                                        <p:cTn id="15" dur="1000" fill="hold"/>
                                        <p:tgtEl>
                                          <p:spTgt spid="365573"/>
                                        </p:tgtEl>
                                        <p:attrNameLst>
                                          <p:attrName>ppt_h</p:attrName>
                                        </p:attrNameLst>
                                      </p:cBhvr>
                                      <p:tavLst>
                                        <p:tav tm="0">
                                          <p:val>
                                            <p:strVal val="#ppt_h"/>
                                          </p:val>
                                        </p:tav>
                                        <p:tav tm="100000">
                                          <p:val>
                                            <p:strVal val="#ppt_h"/>
                                          </p:val>
                                        </p:tav>
                                      </p:tavLst>
                                    </p:anim>
                                    <p:animEffect transition="in" filter="fade">
                                      <p:cBhvr>
                                        <p:cTn id="16" dur="1000"/>
                                        <p:tgtEl>
                                          <p:spTgt spid="36557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365571">
                                            <p:txEl>
                                              <p:pRg st="2" end="2"/>
                                            </p:txEl>
                                          </p:spTgt>
                                        </p:tgtEl>
                                        <p:attrNameLst>
                                          <p:attrName>style.visibility</p:attrName>
                                        </p:attrNameLst>
                                      </p:cBhvr>
                                      <p:to>
                                        <p:strVal val="visible"/>
                                      </p:to>
                                    </p:set>
                                    <p:anim calcmode="lin" valueType="num">
                                      <p:cBhvr>
                                        <p:cTn id="21" dur="1000" fill="hold"/>
                                        <p:tgtEl>
                                          <p:spTgt spid="36557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6557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6557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365574"/>
                                        </p:tgtEl>
                                        <p:attrNameLst>
                                          <p:attrName>style.visibility</p:attrName>
                                        </p:attrNameLst>
                                      </p:cBhvr>
                                      <p:to>
                                        <p:strVal val="visible"/>
                                      </p:to>
                                    </p:set>
                                    <p:anim calcmode="lin" valueType="num">
                                      <p:cBhvr>
                                        <p:cTn id="28" dur="1000" fill="hold"/>
                                        <p:tgtEl>
                                          <p:spTgt spid="365574"/>
                                        </p:tgtEl>
                                        <p:attrNameLst>
                                          <p:attrName>ppt_w</p:attrName>
                                        </p:attrNameLst>
                                      </p:cBhvr>
                                      <p:tavLst>
                                        <p:tav tm="0">
                                          <p:val>
                                            <p:strVal val="#ppt_w*0.70"/>
                                          </p:val>
                                        </p:tav>
                                        <p:tav tm="100000">
                                          <p:val>
                                            <p:strVal val="#ppt_w"/>
                                          </p:val>
                                        </p:tav>
                                      </p:tavLst>
                                    </p:anim>
                                    <p:anim calcmode="lin" valueType="num">
                                      <p:cBhvr>
                                        <p:cTn id="29" dur="1000" fill="hold"/>
                                        <p:tgtEl>
                                          <p:spTgt spid="365574"/>
                                        </p:tgtEl>
                                        <p:attrNameLst>
                                          <p:attrName>ppt_h</p:attrName>
                                        </p:attrNameLst>
                                      </p:cBhvr>
                                      <p:tavLst>
                                        <p:tav tm="0">
                                          <p:val>
                                            <p:strVal val="#ppt_h"/>
                                          </p:val>
                                        </p:tav>
                                        <p:tav tm="100000">
                                          <p:val>
                                            <p:strVal val="#ppt_h"/>
                                          </p:val>
                                        </p:tav>
                                      </p:tavLst>
                                    </p:anim>
                                    <p:animEffect transition="in" filter="fade">
                                      <p:cBhvr>
                                        <p:cTn id="30" dur="1000"/>
                                        <p:tgtEl>
                                          <p:spTgt spid="36557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365575"/>
                                        </p:tgtEl>
                                        <p:attrNameLst>
                                          <p:attrName>style.visibility</p:attrName>
                                        </p:attrNameLst>
                                      </p:cBhvr>
                                      <p:to>
                                        <p:strVal val="visible"/>
                                      </p:to>
                                    </p:set>
                                    <p:anim calcmode="lin" valueType="num">
                                      <p:cBhvr>
                                        <p:cTn id="35" dur="1000" fill="hold"/>
                                        <p:tgtEl>
                                          <p:spTgt spid="365575"/>
                                        </p:tgtEl>
                                        <p:attrNameLst>
                                          <p:attrName>ppt_w</p:attrName>
                                        </p:attrNameLst>
                                      </p:cBhvr>
                                      <p:tavLst>
                                        <p:tav tm="0">
                                          <p:val>
                                            <p:strVal val="#ppt_w*0.70"/>
                                          </p:val>
                                        </p:tav>
                                        <p:tav tm="100000">
                                          <p:val>
                                            <p:strVal val="#ppt_w"/>
                                          </p:val>
                                        </p:tav>
                                      </p:tavLst>
                                    </p:anim>
                                    <p:anim calcmode="lin" valueType="num">
                                      <p:cBhvr>
                                        <p:cTn id="36" dur="1000" fill="hold"/>
                                        <p:tgtEl>
                                          <p:spTgt spid="365575"/>
                                        </p:tgtEl>
                                        <p:attrNameLst>
                                          <p:attrName>ppt_h</p:attrName>
                                        </p:attrNameLst>
                                      </p:cBhvr>
                                      <p:tavLst>
                                        <p:tav tm="0">
                                          <p:val>
                                            <p:strVal val="#ppt_h"/>
                                          </p:val>
                                        </p:tav>
                                        <p:tav tm="100000">
                                          <p:val>
                                            <p:strVal val="#ppt_h"/>
                                          </p:val>
                                        </p:tav>
                                      </p:tavLst>
                                    </p:anim>
                                    <p:animEffect transition="in" filter="fade">
                                      <p:cBhvr>
                                        <p:cTn id="37" dur="1000"/>
                                        <p:tgtEl>
                                          <p:spTgt spid="36557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365576"/>
                                        </p:tgtEl>
                                        <p:attrNameLst>
                                          <p:attrName>style.visibility</p:attrName>
                                        </p:attrNameLst>
                                      </p:cBhvr>
                                      <p:to>
                                        <p:strVal val="visible"/>
                                      </p:to>
                                    </p:set>
                                    <p:anim calcmode="lin" valueType="num">
                                      <p:cBhvr>
                                        <p:cTn id="42" dur="1000" fill="hold"/>
                                        <p:tgtEl>
                                          <p:spTgt spid="365576"/>
                                        </p:tgtEl>
                                        <p:attrNameLst>
                                          <p:attrName>ppt_w</p:attrName>
                                        </p:attrNameLst>
                                      </p:cBhvr>
                                      <p:tavLst>
                                        <p:tav tm="0">
                                          <p:val>
                                            <p:strVal val="#ppt_w*0.70"/>
                                          </p:val>
                                        </p:tav>
                                        <p:tav tm="100000">
                                          <p:val>
                                            <p:strVal val="#ppt_w"/>
                                          </p:val>
                                        </p:tav>
                                      </p:tavLst>
                                    </p:anim>
                                    <p:anim calcmode="lin" valueType="num">
                                      <p:cBhvr>
                                        <p:cTn id="43" dur="1000" fill="hold"/>
                                        <p:tgtEl>
                                          <p:spTgt spid="365576"/>
                                        </p:tgtEl>
                                        <p:attrNameLst>
                                          <p:attrName>ppt_h</p:attrName>
                                        </p:attrNameLst>
                                      </p:cBhvr>
                                      <p:tavLst>
                                        <p:tav tm="0">
                                          <p:val>
                                            <p:strVal val="#ppt_h"/>
                                          </p:val>
                                        </p:tav>
                                        <p:tav tm="100000">
                                          <p:val>
                                            <p:strVal val="#ppt_h"/>
                                          </p:val>
                                        </p:tav>
                                      </p:tavLst>
                                    </p:anim>
                                    <p:animEffect transition="in" filter="fade">
                                      <p:cBhvr>
                                        <p:cTn id="44" dur="1000"/>
                                        <p:tgtEl>
                                          <p:spTgt spid="36557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65577"/>
                                        </p:tgtEl>
                                        <p:attrNameLst>
                                          <p:attrName>style.visibility</p:attrName>
                                        </p:attrNameLst>
                                      </p:cBhvr>
                                      <p:to>
                                        <p:strVal val="visible"/>
                                      </p:to>
                                    </p:set>
                                    <p:anim calcmode="lin" valueType="num">
                                      <p:cBhvr>
                                        <p:cTn id="49" dur="1000" fill="hold"/>
                                        <p:tgtEl>
                                          <p:spTgt spid="365577"/>
                                        </p:tgtEl>
                                        <p:attrNameLst>
                                          <p:attrName>ppt_w</p:attrName>
                                        </p:attrNameLst>
                                      </p:cBhvr>
                                      <p:tavLst>
                                        <p:tav tm="0">
                                          <p:val>
                                            <p:strVal val="#ppt_w*0.70"/>
                                          </p:val>
                                        </p:tav>
                                        <p:tav tm="100000">
                                          <p:val>
                                            <p:strVal val="#ppt_w"/>
                                          </p:val>
                                        </p:tav>
                                      </p:tavLst>
                                    </p:anim>
                                    <p:anim calcmode="lin" valueType="num">
                                      <p:cBhvr>
                                        <p:cTn id="50" dur="1000" fill="hold"/>
                                        <p:tgtEl>
                                          <p:spTgt spid="365577"/>
                                        </p:tgtEl>
                                        <p:attrNameLst>
                                          <p:attrName>ppt_h</p:attrName>
                                        </p:attrNameLst>
                                      </p:cBhvr>
                                      <p:tavLst>
                                        <p:tav tm="0">
                                          <p:val>
                                            <p:strVal val="#ppt_h"/>
                                          </p:val>
                                        </p:tav>
                                        <p:tav tm="100000">
                                          <p:val>
                                            <p:strVal val="#ppt_h"/>
                                          </p:val>
                                        </p:tav>
                                      </p:tavLst>
                                    </p:anim>
                                    <p:animEffect transition="in" filter="fade">
                                      <p:cBhvr>
                                        <p:cTn id="51" dur="1000"/>
                                        <p:tgtEl>
                                          <p:spTgt spid="365577"/>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365578"/>
                                        </p:tgtEl>
                                        <p:attrNameLst>
                                          <p:attrName>style.visibility</p:attrName>
                                        </p:attrNameLst>
                                      </p:cBhvr>
                                      <p:to>
                                        <p:strVal val="visible"/>
                                      </p:to>
                                    </p:set>
                                    <p:anim calcmode="lin" valueType="num">
                                      <p:cBhvr>
                                        <p:cTn id="54" dur="1000" fill="hold"/>
                                        <p:tgtEl>
                                          <p:spTgt spid="365578"/>
                                        </p:tgtEl>
                                        <p:attrNameLst>
                                          <p:attrName>ppt_w</p:attrName>
                                        </p:attrNameLst>
                                      </p:cBhvr>
                                      <p:tavLst>
                                        <p:tav tm="0">
                                          <p:val>
                                            <p:strVal val="#ppt_w*0.70"/>
                                          </p:val>
                                        </p:tav>
                                        <p:tav tm="100000">
                                          <p:val>
                                            <p:strVal val="#ppt_w"/>
                                          </p:val>
                                        </p:tav>
                                      </p:tavLst>
                                    </p:anim>
                                    <p:anim calcmode="lin" valueType="num">
                                      <p:cBhvr>
                                        <p:cTn id="55" dur="1000" fill="hold"/>
                                        <p:tgtEl>
                                          <p:spTgt spid="365578"/>
                                        </p:tgtEl>
                                        <p:attrNameLst>
                                          <p:attrName>ppt_h</p:attrName>
                                        </p:attrNameLst>
                                      </p:cBhvr>
                                      <p:tavLst>
                                        <p:tav tm="0">
                                          <p:val>
                                            <p:strVal val="#ppt_h"/>
                                          </p:val>
                                        </p:tav>
                                        <p:tav tm="100000">
                                          <p:val>
                                            <p:strVal val="#ppt_h"/>
                                          </p:val>
                                        </p:tav>
                                      </p:tavLst>
                                    </p:anim>
                                    <p:animEffect transition="in" filter="fade">
                                      <p:cBhvr>
                                        <p:cTn id="56" dur="1000"/>
                                        <p:tgtEl>
                                          <p:spTgt spid="365578"/>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365579"/>
                                        </p:tgtEl>
                                        <p:attrNameLst>
                                          <p:attrName>style.visibility</p:attrName>
                                        </p:attrNameLst>
                                      </p:cBhvr>
                                      <p:to>
                                        <p:strVal val="visible"/>
                                      </p:to>
                                    </p:set>
                                    <p:anim calcmode="lin" valueType="num">
                                      <p:cBhvr>
                                        <p:cTn id="59" dur="1000" fill="hold"/>
                                        <p:tgtEl>
                                          <p:spTgt spid="365579"/>
                                        </p:tgtEl>
                                        <p:attrNameLst>
                                          <p:attrName>ppt_w</p:attrName>
                                        </p:attrNameLst>
                                      </p:cBhvr>
                                      <p:tavLst>
                                        <p:tav tm="0">
                                          <p:val>
                                            <p:strVal val="#ppt_w*0.70"/>
                                          </p:val>
                                        </p:tav>
                                        <p:tav tm="100000">
                                          <p:val>
                                            <p:strVal val="#ppt_w"/>
                                          </p:val>
                                        </p:tav>
                                      </p:tavLst>
                                    </p:anim>
                                    <p:anim calcmode="lin" valueType="num">
                                      <p:cBhvr>
                                        <p:cTn id="60" dur="1000" fill="hold"/>
                                        <p:tgtEl>
                                          <p:spTgt spid="365579"/>
                                        </p:tgtEl>
                                        <p:attrNameLst>
                                          <p:attrName>ppt_h</p:attrName>
                                        </p:attrNameLst>
                                      </p:cBhvr>
                                      <p:tavLst>
                                        <p:tav tm="0">
                                          <p:val>
                                            <p:strVal val="#ppt_h"/>
                                          </p:val>
                                        </p:tav>
                                        <p:tav tm="100000">
                                          <p:val>
                                            <p:strVal val="#ppt_h"/>
                                          </p:val>
                                        </p:tav>
                                      </p:tavLst>
                                    </p:anim>
                                    <p:animEffect transition="in" filter="fade">
                                      <p:cBhvr>
                                        <p:cTn id="61" dur="1000"/>
                                        <p:tgtEl>
                                          <p:spTgt spid="365579"/>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365580"/>
                                        </p:tgtEl>
                                        <p:attrNameLst>
                                          <p:attrName>style.visibility</p:attrName>
                                        </p:attrNameLst>
                                      </p:cBhvr>
                                      <p:to>
                                        <p:strVal val="visible"/>
                                      </p:to>
                                    </p:set>
                                    <p:anim calcmode="lin" valueType="num">
                                      <p:cBhvr>
                                        <p:cTn id="64" dur="1000" fill="hold"/>
                                        <p:tgtEl>
                                          <p:spTgt spid="365580"/>
                                        </p:tgtEl>
                                        <p:attrNameLst>
                                          <p:attrName>ppt_w</p:attrName>
                                        </p:attrNameLst>
                                      </p:cBhvr>
                                      <p:tavLst>
                                        <p:tav tm="0">
                                          <p:val>
                                            <p:strVal val="#ppt_w*0.70"/>
                                          </p:val>
                                        </p:tav>
                                        <p:tav tm="100000">
                                          <p:val>
                                            <p:strVal val="#ppt_w"/>
                                          </p:val>
                                        </p:tav>
                                      </p:tavLst>
                                    </p:anim>
                                    <p:anim calcmode="lin" valueType="num">
                                      <p:cBhvr>
                                        <p:cTn id="65" dur="1000" fill="hold"/>
                                        <p:tgtEl>
                                          <p:spTgt spid="365580"/>
                                        </p:tgtEl>
                                        <p:attrNameLst>
                                          <p:attrName>ppt_h</p:attrName>
                                        </p:attrNameLst>
                                      </p:cBhvr>
                                      <p:tavLst>
                                        <p:tav tm="0">
                                          <p:val>
                                            <p:strVal val="#ppt_h"/>
                                          </p:val>
                                        </p:tav>
                                        <p:tav tm="100000">
                                          <p:val>
                                            <p:strVal val="#ppt_h"/>
                                          </p:val>
                                        </p:tav>
                                      </p:tavLst>
                                    </p:anim>
                                    <p:animEffect transition="in" filter="fade">
                                      <p:cBhvr>
                                        <p:cTn id="66" dur="1000"/>
                                        <p:tgtEl>
                                          <p:spTgt spid="365580"/>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365581"/>
                                        </p:tgtEl>
                                        <p:attrNameLst>
                                          <p:attrName>style.visibility</p:attrName>
                                        </p:attrNameLst>
                                      </p:cBhvr>
                                      <p:to>
                                        <p:strVal val="visible"/>
                                      </p:to>
                                    </p:set>
                                    <p:anim calcmode="lin" valueType="num">
                                      <p:cBhvr>
                                        <p:cTn id="69" dur="1000" fill="hold"/>
                                        <p:tgtEl>
                                          <p:spTgt spid="365581"/>
                                        </p:tgtEl>
                                        <p:attrNameLst>
                                          <p:attrName>ppt_w</p:attrName>
                                        </p:attrNameLst>
                                      </p:cBhvr>
                                      <p:tavLst>
                                        <p:tav tm="0">
                                          <p:val>
                                            <p:strVal val="#ppt_w*0.70"/>
                                          </p:val>
                                        </p:tav>
                                        <p:tav tm="100000">
                                          <p:val>
                                            <p:strVal val="#ppt_w"/>
                                          </p:val>
                                        </p:tav>
                                      </p:tavLst>
                                    </p:anim>
                                    <p:anim calcmode="lin" valueType="num">
                                      <p:cBhvr>
                                        <p:cTn id="70" dur="1000" fill="hold"/>
                                        <p:tgtEl>
                                          <p:spTgt spid="365581"/>
                                        </p:tgtEl>
                                        <p:attrNameLst>
                                          <p:attrName>ppt_h</p:attrName>
                                        </p:attrNameLst>
                                      </p:cBhvr>
                                      <p:tavLst>
                                        <p:tav tm="0">
                                          <p:val>
                                            <p:strVal val="#ppt_h"/>
                                          </p:val>
                                        </p:tav>
                                        <p:tav tm="100000">
                                          <p:val>
                                            <p:strVal val="#ppt_h"/>
                                          </p:val>
                                        </p:tav>
                                      </p:tavLst>
                                    </p:anim>
                                    <p:animEffect transition="in" filter="fade">
                                      <p:cBhvr>
                                        <p:cTn id="71" dur="1000"/>
                                        <p:tgtEl>
                                          <p:spTgt spid="36558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5" presetClass="entr" presetSubtype="0" fill="hold" grpId="0" nodeType="clickEffect">
                                  <p:stCondLst>
                                    <p:cond delay="0"/>
                                  </p:stCondLst>
                                  <p:childTnLst>
                                    <p:set>
                                      <p:cBhvr>
                                        <p:cTn id="75" dur="1" fill="hold">
                                          <p:stCondLst>
                                            <p:cond delay="0"/>
                                          </p:stCondLst>
                                        </p:cTn>
                                        <p:tgtEl>
                                          <p:spTgt spid="365582"/>
                                        </p:tgtEl>
                                        <p:attrNameLst>
                                          <p:attrName>style.visibility</p:attrName>
                                        </p:attrNameLst>
                                      </p:cBhvr>
                                      <p:to>
                                        <p:strVal val="visible"/>
                                      </p:to>
                                    </p:set>
                                    <p:anim calcmode="lin" valueType="num">
                                      <p:cBhvr>
                                        <p:cTn id="76" dur="1000" fill="hold"/>
                                        <p:tgtEl>
                                          <p:spTgt spid="365582"/>
                                        </p:tgtEl>
                                        <p:attrNameLst>
                                          <p:attrName>ppt_w</p:attrName>
                                        </p:attrNameLst>
                                      </p:cBhvr>
                                      <p:tavLst>
                                        <p:tav tm="0">
                                          <p:val>
                                            <p:strVal val="#ppt_w*0.70"/>
                                          </p:val>
                                        </p:tav>
                                        <p:tav tm="100000">
                                          <p:val>
                                            <p:strVal val="#ppt_w"/>
                                          </p:val>
                                        </p:tav>
                                      </p:tavLst>
                                    </p:anim>
                                    <p:anim calcmode="lin" valueType="num">
                                      <p:cBhvr>
                                        <p:cTn id="77" dur="1000" fill="hold"/>
                                        <p:tgtEl>
                                          <p:spTgt spid="365582"/>
                                        </p:tgtEl>
                                        <p:attrNameLst>
                                          <p:attrName>ppt_h</p:attrName>
                                        </p:attrNameLst>
                                      </p:cBhvr>
                                      <p:tavLst>
                                        <p:tav tm="0">
                                          <p:val>
                                            <p:strVal val="#ppt_h"/>
                                          </p:val>
                                        </p:tav>
                                        <p:tav tm="100000">
                                          <p:val>
                                            <p:strVal val="#ppt_h"/>
                                          </p:val>
                                        </p:tav>
                                      </p:tavLst>
                                    </p:anim>
                                    <p:animEffect transition="in" filter="fade">
                                      <p:cBhvr>
                                        <p:cTn id="78" dur="1000"/>
                                        <p:tgtEl>
                                          <p:spTgt spid="365582"/>
                                        </p:tgtEl>
                                      </p:cBhvr>
                                    </p:animEffect>
                                  </p:childTnLst>
                                </p:cTn>
                              </p:par>
                            </p:childTnLst>
                          </p:cTn>
                        </p:par>
                        <p:par>
                          <p:cTn id="79" fill="hold" nodeType="afterGroup">
                            <p:stCondLst>
                              <p:cond delay="1000"/>
                            </p:stCondLst>
                            <p:childTnLst>
                              <p:par>
                                <p:cTn id="80" presetID="55" presetClass="entr" presetSubtype="0" fill="hold" grpId="0" nodeType="afterEffect">
                                  <p:stCondLst>
                                    <p:cond delay="0"/>
                                  </p:stCondLst>
                                  <p:childTnLst>
                                    <p:set>
                                      <p:cBhvr>
                                        <p:cTn id="81" dur="1" fill="hold">
                                          <p:stCondLst>
                                            <p:cond delay="0"/>
                                          </p:stCondLst>
                                        </p:cTn>
                                        <p:tgtEl>
                                          <p:spTgt spid="365583"/>
                                        </p:tgtEl>
                                        <p:attrNameLst>
                                          <p:attrName>style.visibility</p:attrName>
                                        </p:attrNameLst>
                                      </p:cBhvr>
                                      <p:to>
                                        <p:strVal val="visible"/>
                                      </p:to>
                                    </p:set>
                                    <p:anim calcmode="lin" valueType="num">
                                      <p:cBhvr>
                                        <p:cTn id="82" dur="1000" fill="hold"/>
                                        <p:tgtEl>
                                          <p:spTgt spid="365583"/>
                                        </p:tgtEl>
                                        <p:attrNameLst>
                                          <p:attrName>ppt_w</p:attrName>
                                        </p:attrNameLst>
                                      </p:cBhvr>
                                      <p:tavLst>
                                        <p:tav tm="0">
                                          <p:val>
                                            <p:strVal val="#ppt_w*0.70"/>
                                          </p:val>
                                        </p:tav>
                                        <p:tav tm="100000">
                                          <p:val>
                                            <p:strVal val="#ppt_w"/>
                                          </p:val>
                                        </p:tav>
                                      </p:tavLst>
                                    </p:anim>
                                    <p:anim calcmode="lin" valueType="num">
                                      <p:cBhvr>
                                        <p:cTn id="83" dur="1000" fill="hold"/>
                                        <p:tgtEl>
                                          <p:spTgt spid="365583"/>
                                        </p:tgtEl>
                                        <p:attrNameLst>
                                          <p:attrName>ppt_h</p:attrName>
                                        </p:attrNameLst>
                                      </p:cBhvr>
                                      <p:tavLst>
                                        <p:tav tm="0">
                                          <p:val>
                                            <p:strVal val="#ppt_h"/>
                                          </p:val>
                                        </p:tav>
                                        <p:tav tm="100000">
                                          <p:val>
                                            <p:strVal val="#ppt_h"/>
                                          </p:val>
                                        </p:tav>
                                      </p:tavLst>
                                    </p:anim>
                                    <p:animEffect transition="in" filter="fade">
                                      <p:cBhvr>
                                        <p:cTn id="84" dur="1000"/>
                                        <p:tgtEl>
                                          <p:spTgt spid="365583"/>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65584"/>
                                        </p:tgtEl>
                                        <p:attrNameLst>
                                          <p:attrName>style.visibility</p:attrName>
                                        </p:attrNameLst>
                                      </p:cBhvr>
                                      <p:to>
                                        <p:strVal val="visible"/>
                                      </p:to>
                                    </p:set>
                                    <p:anim calcmode="lin" valueType="num">
                                      <p:cBhvr>
                                        <p:cTn id="89" dur="1000" fill="hold"/>
                                        <p:tgtEl>
                                          <p:spTgt spid="365584"/>
                                        </p:tgtEl>
                                        <p:attrNameLst>
                                          <p:attrName>ppt_w</p:attrName>
                                        </p:attrNameLst>
                                      </p:cBhvr>
                                      <p:tavLst>
                                        <p:tav tm="0">
                                          <p:val>
                                            <p:strVal val="#ppt_w*0.70"/>
                                          </p:val>
                                        </p:tav>
                                        <p:tav tm="100000">
                                          <p:val>
                                            <p:strVal val="#ppt_w"/>
                                          </p:val>
                                        </p:tav>
                                      </p:tavLst>
                                    </p:anim>
                                    <p:anim calcmode="lin" valueType="num">
                                      <p:cBhvr>
                                        <p:cTn id="90" dur="1000" fill="hold"/>
                                        <p:tgtEl>
                                          <p:spTgt spid="365584"/>
                                        </p:tgtEl>
                                        <p:attrNameLst>
                                          <p:attrName>ppt_h</p:attrName>
                                        </p:attrNameLst>
                                      </p:cBhvr>
                                      <p:tavLst>
                                        <p:tav tm="0">
                                          <p:val>
                                            <p:strVal val="#ppt_h"/>
                                          </p:val>
                                        </p:tav>
                                        <p:tav tm="100000">
                                          <p:val>
                                            <p:strVal val="#ppt_h"/>
                                          </p:val>
                                        </p:tav>
                                      </p:tavLst>
                                    </p:anim>
                                    <p:animEffect transition="in" filter="fade">
                                      <p:cBhvr>
                                        <p:cTn id="91" dur="1000"/>
                                        <p:tgtEl>
                                          <p:spTgt spid="365584"/>
                                        </p:tgtEl>
                                      </p:cBhvr>
                                    </p:animEffect>
                                  </p:childTnLst>
                                </p:cTn>
                              </p:par>
                            </p:childTnLst>
                          </p:cTn>
                        </p:par>
                        <p:par>
                          <p:cTn id="92" fill="hold" nodeType="afterGroup">
                            <p:stCondLst>
                              <p:cond delay="1000"/>
                            </p:stCondLst>
                            <p:childTnLst>
                              <p:par>
                                <p:cTn id="93" presetID="55" presetClass="entr" presetSubtype="0" fill="hold" grpId="0" nodeType="afterEffect">
                                  <p:stCondLst>
                                    <p:cond delay="0"/>
                                  </p:stCondLst>
                                  <p:childTnLst>
                                    <p:set>
                                      <p:cBhvr>
                                        <p:cTn id="94" dur="1" fill="hold">
                                          <p:stCondLst>
                                            <p:cond delay="0"/>
                                          </p:stCondLst>
                                        </p:cTn>
                                        <p:tgtEl>
                                          <p:spTgt spid="365585"/>
                                        </p:tgtEl>
                                        <p:attrNameLst>
                                          <p:attrName>style.visibility</p:attrName>
                                        </p:attrNameLst>
                                      </p:cBhvr>
                                      <p:to>
                                        <p:strVal val="visible"/>
                                      </p:to>
                                    </p:set>
                                    <p:anim calcmode="lin" valueType="num">
                                      <p:cBhvr>
                                        <p:cTn id="95" dur="1000" fill="hold"/>
                                        <p:tgtEl>
                                          <p:spTgt spid="365585"/>
                                        </p:tgtEl>
                                        <p:attrNameLst>
                                          <p:attrName>ppt_w</p:attrName>
                                        </p:attrNameLst>
                                      </p:cBhvr>
                                      <p:tavLst>
                                        <p:tav tm="0">
                                          <p:val>
                                            <p:strVal val="#ppt_w*0.70"/>
                                          </p:val>
                                        </p:tav>
                                        <p:tav tm="100000">
                                          <p:val>
                                            <p:strVal val="#ppt_w"/>
                                          </p:val>
                                        </p:tav>
                                      </p:tavLst>
                                    </p:anim>
                                    <p:anim calcmode="lin" valueType="num">
                                      <p:cBhvr>
                                        <p:cTn id="96" dur="1000" fill="hold"/>
                                        <p:tgtEl>
                                          <p:spTgt spid="365585"/>
                                        </p:tgtEl>
                                        <p:attrNameLst>
                                          <p:attrName>ppt_h</p:attrName>
                                        </p:attrNameLst>
                                      </p:cBhvr>
                                      <p:tavLst>
                                        <p:tav tm="0">
                                          <p:val>
                                            <p:strVal val="#ppt_h"/>
                                          </p:val>
                                        </p:tav>
                                        <p:tav tm="100000">
                                          <p:val>
                                            <p:strVal val="#ppt_h"/>
                                          </p:val>
                                        </p:tav>
                                      </p:tavLst>
                                    </p:anim>
                                    <p:animEffect transition="in" filter="fade">
                                      <p:cBhvr>
                                        <p:cTn id="97" dur="1000"/>
                                        <p:tgtEl>
                                          <p:spTgt spid="365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7" grpId="0" animBg="1"/>
      <p:bldP spid="365578" grpId="0" animBg="1"/>
      <p:bldP spid="365579" grpId="0" animBg="1"/>
      <p:bldP spid="365580" grpId="0" animBg="1"/>
      <p:bldP spid="365581" grpId="0"/>
      <p:bldP spid="365582" grpId="0" animBg="1"/>
      <p:bldP spid="365583" grpId="0" animBg="1"/>
      <p:bldP spid="365584" grpId="0" animBg="1"/>
      <p:bldP spid="36558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1.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3164</TotalTime>
  <Words>5112</Words>
  <Application>Microsoft Office PowerPoint</Application>
  <PresentationFormat>On-screen Show (4:3)</PresentationFormat>
  <Paragraphs>991</Paragraphs>
  <Slides>111</Slides>
  <Notes>42</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111</vt:i4>
      </vt:variant>
    </vt:vector>
  </HeadingPairs>
  <TitlesOfParts>
    <vt:vector size="116" baseType="lpstr">
      <vt:lpstr>預設簡報設計</vt:lpstr>
      <vt:lpstr>MS_ClipArt_Gallery</vt:lpstr>
      <vt:lpstr>Equation</vt:lpstr>
      <vt:lpstr>方程式</vt:lpstr>
      <vt:lpstr>Bitmap Image</vt:lpstr>
      <vt:lpstr>2.1 Equations Solving Equations with the Variable on Both Sides</vt:lpstr>
      <vt:lpstr>To solve these equations,</vt:lpstr>
      <vt:lpstr>Let’s see a few examples:</vt:lpstr>
      <vt:lpstr>Let’s try another!</vt:lpstr>
      <vt:lpstr>Here’s a tricky one!</vt:lpstr>
      <vt:lpstr>Let’s try one with fractions!</vt:lpstr>
      <vt:lpstr>Two special cases:</vt:lpstr>
      <vt:lpstr>2.1 Answers (4-64x 4)  (4-24 graphing) (28-44 solve)</vt:lpstr>
      <vt:lpstr>Understanding Algebra  Word Problems</vt:lpstr>
      <vt:lpstr>Word Problem Types</vt:lpstr>
      <vt:lpstr>Distance Problems</vt:lpstr>
      <vt:lpstr>Types</vt:lpstr>
      <vt:lpstr>Overtaking Problem </vt:lpstr>
      <vt:lpstr>Separating in Same Direction</vt:lpstr>
      <vt:lpstr>Separating Problem</vt:lpstr>
      <vt:lpstr>Coming Together Problem</vt:lpstr>
      <vt:lpstr>Going and Returning Problem</vt:lpstr>
      <vt:lpstr>Mixture Problems</vt:lpstr>
      <vt:lpstr>Coin Problem</vt:lpstr>
      <vt:lpstr>Interest Problem</vt:lpstr>
      <vt:lpstr>Solutions Problem</vt:lpstr>
      <vt:lpstr>Work Problems</vt:lpstr>
      <vt:lpstr>Work Problem</vt:lpstr>
      <vt:lpstr>2-2 Word Problems Solutions</vt:lpstr>
      <vt:lpstr>2.3 Quadratic Equations, </vt:lpstr>
      <vt:lpstr>Solving a Quadratic Equation</vt:lpstr>
      <vt:lpstr>By factorization</vt:lpstr>
      <vt:lpstr>PowerPoint Presentation</vt:lpstr>
      <vt:lpstr>By taking square roots</vt:lpstr>
      <vt:lpstr>Solving a Quadratic Equation by the quadratic Formula</vt:lpstr>
      <vt:lpstr>By quadratic formula</vt:lpstr>
      <vt:lpstr>PowerPoint Presentation</vt:lpstr>
      <vt:lpstr>PowerPoint Presentation</vt:lpstr>
      <vt:lpstr>PowerPoint Presentation</vt:lpstr>
      <vt:lpstr>PowerPoint Presentation</vt:lpstr>
      <vt:lpstr>PowerPoint Presentation</vt:lpstr>
      <vt:lpstr>In general, a quadratic equation may have :</vt:lpstr>
      <vt:lpstr>PowerPoint Presentation</vt:lpstr>
      <vt:lpstr>PowerPoint Presentation</vt:lpstr>
      <vt:lpstr>PowerPoint Presentation</vt:lpstr>
      <vt:lpstr>Nature of Roots</vt:lpstr>
      <vt:lpstr>PowerPoint Presentation</vt:lpstr>
      <vt:lpstr>PowerPoint Presentation</vt:lpstr>
      <vt:lpstr>PowerPoint Presentation</vt:lpstr>
      <vt:lpstr>PowerPoint Presentation</vt:lpstr>
      <vt:lpstr>Homework pp. 90-91 (25-35 all, 35 graphing, 47, 55)</vt:lpstr>
      <vt:lpstr>The Discoverers of Imaginary Numbers</vt:lpstr>
      <vt:lpstr>Imaginary Number Timeline</vt:lpstr>
      <vt:lpstr>2.4  Complex Numbers</vt:lpstr>
      <vt:lpstr>PowerPoint Presentation</vt:lpstr>
      <vt:lpstr>PowerPoint Presentation</vt:lpstr>
      <vt:lpstr>Definition of a Complex Number</vt:lpstr>
      <vt:lpstr>Equality of Complex Numbers</vt:lpstr>
      <vt:lpstr>Addition and Subtraction of Complex Numbers, p. 127</vt:lpstr>
      <vt:lpstr>PowerPoint Presentation</vt:lpstr>
      <vt:lpstr>Properties for Complex Numbers p.126</vt:lpstr>
      <vt:lpstr>PowerPoint Presentation</vt:lpstr>
      <vt:lpstr>Complex Conjugates and Division  p. 129</vt:lpstr>
      <vt:lpstr>PowerPoint Presentation</vt:lpstr>
      <vt:lpstr>PowerPoint Presentation</vt:lpstr>
      <vt:lpstr>Principle Square Root of a Negative Number, </vt:lpstr>
      <vt:lpstr>PowerPoint Presentation</vt:lpstr>
      <vt:lpstr>PowerPoint Presentation</vt:lpstr>
      <vt:lpstr>2.4 Answers: (3-42 x 3)</vt:lpstr>
      <vt:lpstr>2.5 Other Types of Equations  Radical Equations; Absolute Value Equations;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2.5 Answers (3-39 x 3)</vt:lpstr>
      <vt:lpstr> Solving Absolute Value Equations &amp; Inequalities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Absolute Value (of x)</vt:lpstr>
      <vt:lpstr>Ex:  x  = 5</vt:lpstr>
      <vt:lpstr>To solve an absolute value equation:</vt:lpstr>
      <vt:lpstr>Ex: Solve  6x-3  = 15</vt:lpstr>
      <vt:lpstr>Ex: Solve  2x + 7  -3 = 8</vt:lpstr>
      <vt:lpstr>Solving Absolute Value Inequalities</vt:lpstr>
      <vt:lpstr>Ex: Solve &amp; graph.</vt:lpstr>
      <vt:lpstr>Solve &amp; graph.</vt:lpstr>
      <vt:lpstr>Answers to 2.6 pp. 117-118 (3-33 x3, 41)</vt:lpstr>
      <vt:lpstr> Inequalities with Quadratic Functions</vt:lpstr>
      <vt:lpstr>Quadratic inequalities</vt:lpstr>
      <vt:lpstr>Quadratic inequalities (2)</vt:lpstr>
      <vt:lpstr>Quadratic inequalities (3)</vt:lpstr>
      <vt:lpstr>Quadratic inequalities (4) - may be easier just looking at a graph</vt:lpstr>
      <vt:lpstr>Try this one</vt:lpstr>
      <vt:lpstr>Quadratic with linear</vt:lpstr>
      <vt:lpstr>Quadratic with linear (2)</vt:lpstr>
      <vt:lpstr>Try this one</vt:lpstr>
      <vt:lpstr>Answers to 2.7 pp. 125-126 (3-30 x 3, 43, 44)</vt:lpstr>
      <vt:lpstr>Answers to Ch. 2 Review Packet</vt:lpstr>
    </vt:vector>
  </TitlesOfParts>
  <Company>Kau Yan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Quadratic Equations (二次方程式)</dc:title>
  <dc:creator>Tang Tai Wai</dc:creator>
  <cp:lastModifiedBy>Administrator</cp:lastModifiedBy>
  <cp:revision>109</cp:revision>
  <cp:lastPrinted>2013-10-07T12:48:27Z</cp:lastPrinted>
  <dcterms:created xsi:type="dcterms:W3CDTF">2003-08-20T16:35:30Z</dcterms:created>
  <dcterms:modified xsi:type="dcterms:W3CDTF">2014-10-06T19:02:25Z</dcterms:modified>
</cp:coreProperties>
</file>